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8" r:id="rId4"/>
    <p:sldId id="259" r:id="rId5"/>
    <p:sldId id="261" r:id="rId6"/>
    <p:sldId id="266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n-serv-01\carbonneutral\Users%20Shared%20Folders\Shared%20Docs\Business%20Development\Carbon%20Reduction%20Programme\Clients\ECU\Data%20Collection\Summary%20Footpri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style val="16"/>
  <c:chart>
    <c:title>
      <c:tx>
        <c:rich>
          <a:bodyPr/>
          <a:lstStyle/>
          <a:p>
            <a:pPr>
              <a:defRPr sz="1800"/>
            </a:pPr>
            <a:r>
              <a:rPr lang="en-AU" sz="1800" dirty="0"/>
              <a:t>Total Co2-e emissions from electricity and gas at ECU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Sheet1!$D$5</c:f>
              <c:strCache>
                <c:ptCount val="1"/>
                <c:pt idx="0">
                  <c:v>Tonnes Co2-e /yr</c:v>
                </c:pt>
              </c:strCache>
            </c:strRef>
          </c:tx>
          <c:cat>
            <c:numRef>
              <c:f>Sheet1!$E$4:$I$4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Sheet1!$E$5:$I$5</c:f>
              <c:numCache>
                <c:formatCode>#,##0</c:formatCode>
                <c:ptCount val="5"/>
                <c:pt idx="0">
                  <c:v>23709</c:v>
                </c:pt>
                <c:pt idx="1">
                  <c:v>23215</c:v>
                </c:pt>
                <c:pt idx="2">
                  <c:v>25178</c:v>
                </c:pt>
                <c:pt idx="3">
                  <c:v>25886</c:v>
                </c:pt>
                <c:pt idx="4">
                  <c:v>25099</c:v>
                </c:pt>
              </c:numCache>
            </c:numRef>
          </c:val>
        </c:ser>
        <c:marker val="1"/>
        <c:axId val="75089024"/>
        <c:axId val="85994880"/>
      </c:lineChart>
      <c:catAx>
        <c:axId val="75089024"/>
        <c:scaling>
          <c:orientation val="minMax"/>
        </c:scaling>
        <c:axPos val="b"/>
        <c:numFmt formatCode="General" sourceLinked="1"/>
        <c:tickLblPos val="nextTo"/>
        <c:crossAx val="85994880"/>
        <c:crosses val="autoZero"/>
        <c:auto val="1"/>
        <c:lblAlgn val="ctr"/>
        <c:lblOffset val="100"/>
      </c:catAx>
      <c:valAx>
        <c:axId val="85994880"/>
        <c:scaling>
          <c:orientation val="minMax"/>
        </c:scaling>
        <c:axPos val="l"/>
        <c:majorGridlines/>
        <c:numFmt formatCode="#,##0" sourceLinked="1"/>
        <c:tickLblPos val="nextTo"/>
        <c:crossAx val="750890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autoTitleDeleted val="1"/>
    <c:plotArea>
      <c:layout>
        <c:manualLayout>
          <c:layoutTarget val="inner"/>
          <c:xMode val="edge"/>
          <c:yMode val="edge"/>
          <c:x val="7.5509190263288631E-2"/>
          <c:y val="0.13023607817885516"/>
          <c:w val="0.57210228006149011"/>
          <c:h val="0.82554955537503361"/>
        </c:manualLayout>
      </c:layout>
      <c:pieChart>
        <c:varyColors val="1"/>
        <c:ser>
          <c:idx val="0"/>
          <c:order val="0"/>
          <c:explosion val="23"/>
          <c:dPt>
            <c:idx val="2"/>
            <c:spPr>
              <a:ln>
                <a:miter lim="800000"/>
              </a:ln>
            </c:spPr>
          </c:dPt>
          <c:dLbls>
            <c:dLbl>
              <c:idx val="0"/>
              <c:layout>
                <c:manualLayout>
                  <c:x val="-2.8907534099221203E-2"/>
                  <c:y val="5.4880431752241242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1.6895142205584961E-2"/>
                  <c:y val="-0.4182477900577035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8.802860149187788E-3"/>
                  <c:y val="1.6432096134892419E-3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0.11674618914066452"/>
                  <c:y val="-2.5252286943929482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6.1053702117339709E-2"/>
                  <c:y val="4.3748105121601863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0.13322052329151798"/>
                  <c:y val="-2.421807009773904E-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5.9322748590852376E-2"/>
                  <c:y val="-7.4346399994544177E-2"/>
                </c:manualLayout>
              </c:layout>
              <c:showCatName val="1"/>
              <c:showPercent val="1"/>
            </c:dLbl>
            <c:dLbl>
              <c:idx val="8"/>
              <c:layout>
                <c:manualLayout>
                  <c:x val="0.15975137981075771"/>
                  <c:y val="-1.7318904391901882E-2"/>
                </c:manualLayout>
              </c:layout>
              <c:showCatName val="1"/>
              <c:showPercent val="1"/>
            </c:dLbl>
            <c:dLbl>
              <c:idx val="10"/>
              <c:layout>
                <c:manualLayout>
                  <c:x val="0.1730582708458018"/>
                  <c:y val="7.5308021719052404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(Summary!$C$57:$C$58,Summary!$C$61:$C$69)</c:f>
              <c:strCache>
                <c:ptCount val="11"/>
                <c:pt idx="0">
                  <c:v>Natural Gas Consumption (annual)</c:v>
                </c:pt>
                <c:pt idx="1">
                  <c:v>Refrigerant leakage (estimated)</c:v>
                </c:pt>
                <c:pt idx="2">
                  <c:v>Purchased Electricity (brown)</c:v>
                </c:pt>
                <c:pt idx="3">
                  <c:v>Air Travel (domestic)</c:v>
                </c:pt>
                <c:pt idx="4">
                  <c:v>Air Travel (international)</c:v>
                </c:pt>
                <c:pt idx="5">
                  <c:v>Events</c:v>
                </c:pt>
                <c:pt idx="6">
                  <c:v>e-waste</c:v>
                </c:pt>
                <c:pt idx="7">
                  <c:v>Consumables</c:v>
                </c:pt>
                <c:pt idx="8">
                  <c:v>Paper</c:v>
                </c:pt>
                <c:pt idx="9">
                  <c:v>Waste</c:v>
                </c:pt>
                <c:pt idx="10">
                  <c:v>Water</c:v>
                </c:pt>
              </c:strCache>
            </c:strRef>
          </c:cat>
          <c:val>
            <c:numRef>
              <c:f>(Summary!$D$57:$D$58,Summary!$D$61:$D$69)</c:f>
              <c:numCache>
                <c:formatCode>_-* #,##0.00_-;\-* #,##0.00_-;_-* "-"??_-;_-@_-</c:formatCode>
                <c:ptCount val="11"/>
                <c:pt idx="0">
                  <c:v>948.48270000000002</c:v>
                </c:pt>
                <c:pt idx="1">
                  <c:v>223.24499999999998</c:v>
                </c:pt>
                <c:pt idx="2">
                  <c:v>24083.227777777662</c:v>
                </c:pt>
                <c:pt idx="3">
                  <c:v>1562.3399541657711</c:v>
                </c:pt>
                <c:pt idx="4">
                  <c:v>3532.5206636328699</c:v>
                </c:pt>
                <c:pt idx="5">
                  <c:v>1606.1068956800011</c:v>
                </c:pt>
                <c:pt idx="6">
                  <c:v>4219.6000000000004</c:v>
                </c:pt>
                <c:pt idx="7">
                  <c:v>170.611459255</c:v>
                </c:pt>
                <c:pt idx="8">
                  <c:v>164.52024375000025</c:v>
                </c:pt>
                <c:pt idx="9">
                  <c:v>534.49</c:v>
                </c:pt>
                <c:pt idx="10">
                  <c:v>16.136359049999999</c:v>
                </c:pt>
              </c:numCache>
            </c:numRef>
          </c:val>
        </c:ser>
        <c:firstSliceAng val="135"/>
      </c:pieChart>
    </c:plotArea>
    <c:plotVisOnly val="1"/>
  </c:chart>
  <c:spPr>
    <a:ln>
      <a:noFill/>
    </a:ln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0.01042</cdr:x>
      <cdr:y>0.38194</cdr:y>
    </cdr:from>
    <cdr:to>
      <cdr:x>0.05625</cdr:x>
      <cdr:y>0.77778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625" y="1047750"/>
          <a:ext cx="209550" cy="1085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A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6218E-7FA7-413C-BD35-95D2B3CFD3E6}" type="datetimeFigureOut">
              <a:rPr lang="en-US" smtClean="0"/>
              <a:t>4/19/2010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49C7E-22D9-4879-ADB4-8983688766B4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www.ecu.edu.au/fas/EcoECU/images/Energy%20-%20Solar%20Pane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071810"/>
            <a:ext cx="4143404" cy="2817517"/>
          </a:xfrm>
          <a:prstGeom prst="rect">
            <a:avLst/>
          </a:prstGeom>
          <a:noFill/>
        </p:spPr>
      </p:pic>
      <p:pic>
        <p:nvPicPr>
          <p:cNvPr id="4" name="Picture 2" descr="1115 ECU Enviro Services Word Temp(header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0370"/>
            <a:ext cx="9144000" cy="1303986"/>
          </a:xfrm>
          <a:prstGeom prst="rect">
            <a:avLst/>
          </a:prstGeom>
          <a:noFill/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28662" y="1428736"/>
            <a:ext cx="8001056" cy="1500198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Environmental Improvement Program   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Energy Production &amp; Consumption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115 ECU Enviro Services Word Temp(heade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0370"/>
            <a:ext cx="9144000" cy="130398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85786" y="2857496"/>
            <a:ext cx="76438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1.) 5-15% reduction in electricity carbon dioxide equivalent 	(CO2-e) emissions   per EFTSL + FTE by December 	2020 (2008 TEFMA baseline).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A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2.) Increase production of clean energy from 5% (2008 	baseline) to 15% by 2020.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A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A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3.) Remain in the top quartile of TEFMA benchmarking each 	year for energy consumption /EFTSL</a:t>
            </a:r>
            <a:endParaRPr kumimoji="0" lang="en-A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00100" y="1428736"/>
            <a:ext cx="8001056" cy="1500198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Environmental Improvement Program   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Energy Targets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14348" y="1285860"/>
            <a:ext cx="81439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Energy Consumption </a:t>
            </a:r>
            <a:r>
              <a:rPr kumimoji="0" lang="en-A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A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1428728" y="1857364"/>
          <a:ext cx="6034114" cy="3810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8596" y="5572140"/>
            <a:ext cx="771530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Note* this is only from the electricity and gas we consume</a:t>
            </a:r>
          </a:p>
          <a:p>
            <a:r>
              <a:rPr lang="en-AU" sz="1400" dirty="0" smtClean="0"/>
              <a:t>Bunbury/ Joondalup and MT Lawley campus</a:t>
            </a:r>
          </a:p>
          <a:p>
            <a:endParaRPr lang="en-AU" sz="1400" dirty="0" smtClean="0"/>
          </a:p>
          <a:p>
            <a:r>
              <a:rPr lang="en-AU" sz="1400" b="1" dirty="0" smtClean="0"/>
              <a:t>OR 	1.45 Tonnes Co2-e /EFTSL + FTE</a:t>
            </a:r>
            <a:endParaRPr lang="en-AU" sz="1400" b="1" dirty="0"/>
          </a:p>
        </p:txBody>
      </p:sp>
      <p:pic>
        <p:nvPicPr>
          <p:cNvPr id="7" name="Picture 2" descr="1115 ECU Enviro Services Word Temp(header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0370"/>
            <a:ext cx="9144000" cy="130398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1472" y="142873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</a:t>
            </a:r>
            <a:r>
              <a:rPr lang="en-AU" dirty="0" smtClean="0"/>
              <a:t>total carbon footprint was calculated as 35,857 tonnes of CO2-e for 2008. Fleet vehicles are offset and 5% of electricity is sourced from renewable energy supplies.</a:t>
            </a:r>
            <a:endParaRPr lang="en-AU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2786050" y="2143116"/>
          <a:ext cx="5943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5720" y="3714752"/>
            <a:ext cx="2214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/>
              <a:t>ECU’s Carbon Footprint (2008)</a:t>
            </a:r>
            <a:endParaRPr lang="en-AU" b="1" dirty="0"/>
          </a:p>
        </p:txBody>
      </p:sp>
      <p:pic>
        <p:nvPicPr>
          <p:cNvPr id="11" name="Picture 2" descr="1115 ECU Enviro Services Word Temp(header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303986"/>
          </a:xfrm>
          <a:prstGeom prst="rect">
            <a:avLst/>
          </a:prstGeom>
          <a:noFill/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00100" y="1428736"/>
            <a:ext cx="8001056" cy="1500198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5072074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We do not have to report under the National Energy and Greenhouse Reporting System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357291" y="785796"/>
          <a:ext cx="6215104" cy="1285879"/>
        </p:xfrm>
        <a:graphic>
          <a:graphicData uri="http://schemas.openxmlformats.org/drawingml/2006/table">
            <a:tbl>
              <a:tblPr/>
              <a:tblGrid>
                <a:gridCol w="609173"/>
                <a:gridCol w="855925"/>
                <a:gridCol w="863638"/>
                <a:gridCol w="1079547"/>
                <a:gridCol w="359849"/>
                <a:gridCol w="1079547"/>
                <a:gridCol w="688853"/>
                <a:gridCol w="678572"/>
              </a:tblGrid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Joondalup 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Usage KwH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 KG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 Tonnes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Emission/EFTSL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Costs p 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1st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3,050,175.00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3,190,483.05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3,190.48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$283,928.09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$36.49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2nd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3,629,154.00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3,796,095.08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3,796.10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$247,414.45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$31.80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3rd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3,844,696.55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4,021,552.59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4,021.55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$373,137.65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$47.95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4th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3,278,883.13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3,429,711.75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3,429.71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$357,432.49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$45.94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13,802,908.68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14,437,842.48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14,437.84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$1,261,912.68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$162.18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57291" y="2071680"/>
          <a:ext cx="6215104" cy="1285879"/>
        </p:xfrm>
        <a:graphic>
          <a:graphicData uri="http://schemas.openxmlformats.org/drawingml/2006/table">
            <a:tbl>
              <a:tblPr/>
              <a:tblGrid>
                <a:gridCol w="609173"/>
                <a:gridCol w="855925"/>
                <a:gridCol w="863638"/>
                <a:gridCol w="1079547"/>
                <a:gridCol w="359849"/>
                <a:gridCol w="1079547"/>
                <a:gridCol w="688853"/>
                <a:gridCol w="678572"/>
              </a:tblGrid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Mt Lawley 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Usage KwH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 KG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 Tonnes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Emission/EFTSL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Costs p 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1st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2,234,521.40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2,337,309.38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2,337.31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$219,847.11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$33.52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2nd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2,934,509.00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3,069,496.41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3,069.50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$221,143.17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$33.72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3rd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2,833,830.87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2,964,187.09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2,964.19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$296,316.59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$45.18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4th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2,346,410.75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2,454,345.65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2,454.35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$318,214.04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$48.52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10,349,272.02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10,825,338.53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10,825.34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$1,055,520.91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$160.93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57289" y="3357564"/>
          <a:ext cx="6215106" cy="1285879"/>
        </p:xfrm>
        <a:graphic>
          <a:graphicData uri="http://schemas.openxmlformats.org/drawingml/2006/table">
            <a:tbl>
              <a:tblPr/>
              <a:tblGrid>
                <a:gridCol w="609173"/>
                <a:gridCol w="855926"/>
                <a:gridCol w="863638"/>
                <a:gridCol w="1079548"/>
                <a:gridCol w="359849"/>
                <a:gridCol w="1079548"/>
                <a:gridCol w="688853"/>
                <a:gridCol w="678571"/>
              </a:tblGrid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Bunbury 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Usage KwH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 KG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 Tonnes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Emission/EFTSL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Costs p 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1st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247,118.00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258,485.43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258.49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$45,636.57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$59.526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2nd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376,034.00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393,331.56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393.33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$59,670.54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$77.832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3rd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325,969.00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340,963.57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340.96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$78,466.98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$102.349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4th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243,614.00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254,820.24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254.82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$59,985.97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$78.243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69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1,192,735.00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1,247,600.81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1,247.60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$243,760.06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$317.951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57290" y="4643446"/>
          <a:ext cx="6215105" cy="1357321"/>
        </p:xfrm>
        <a:graphic>
          <a:graphicData uri="http://schemas.openxmlformats.org/drawingml/2006/table">
            <a:tbl>
              <a:tblPr/>
              <a:tblGrid>
                <a:gridCol w="609173"/>
                <a:gridCol w="855926"/>
                <a:gridCol w="863638"/>
                <a:gridCol w="1079547"/>
                <a:gridCol w="359849"/>
                <a:gridCol w="1079547"/>
                <a:gridCol w="688853"/>
                <a:gridCol w="678572"/>
              </a:tblGrid>
              <a:tr h="193903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 ECU 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B"/>
                    </a:solidFill>
                  </a:tcPr>
                </a:tc>
              </a:tr>
              <a:tr h="193903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Usage KwH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 KG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 Tonnes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CO2 Emission/EFTSL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costs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Costs p EFTSL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  <a:tr h="193903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1st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5,531,814.40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5,786,277.86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5,786.28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$549,411.77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$36.37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3903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2nd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6,939,697.00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7,258,923.06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7,258.92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$528,228.16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$34.97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3903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3rd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7,004,496.42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7,326,703.25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7,326.70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$747,921.22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$49.51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3903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4th Quarter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5,868,907.88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6,138,877.64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6,138.88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$735,632.50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$48.70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3903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Grand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25,344,915.70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26,510,781.82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26,510.78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$2,561,193.65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$169.54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115 ECU Enviro Services Word Temp(heade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0370"/>
            <a:ext cx="9144000" cy="1303986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00100" y="1357298"/>
            <a:ext cx="8001056" cy="121444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Environmental Improvement Program   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Energy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Management Group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500307"/>
            <a:ext cx="84296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AU" dirty="0" smtClean="0"/>
              <a:t>Lighting</a:t>
            </a:r>
          </a:p>
          <a:p>
            <a:pPr>
              <a:buFont typeface="Wingdings" pitchFamily="2" charset="2"/>
              <a:buChar char="ü"/>
            </a:pPr>
            <a:r>
              <a:rPr lang="en-AU" dirty="0" smtClean="0"/>
              <a:t>Air-conditioning</a:t>
            </a:r>
          </a:p>
          <a:p>
            <a:pPr>
              <a:buFont typeface="Wingdings" pitchFamily="2" charset="2"/>
              <a:buChar char="ü"/>
            </a:pPr>
            <a:r>
              <a:rPr lang="en-AU" dirty="0" smtClean="0"/>
              <a:t>IT</a:t>
            </a:r>
          </a:p>
          <a:p>
            <a:pPr>
              <a:buFont typeface="Wingdings" pitchFamily="2" charset="2"/>
              <a:buChar char="ü"/>
            </a:pPr>
            <a:r>
              <a:rPr lang="en-AU" dirty="0" smtClean="0"/>
              <a:t>New buildings</a:t>
            </a:r>
          </a:p>
          <a:p>
            <a:pPr>
              <a:buFont typeface="Wingdings" pitchFamily="2" charset="2"/>
              <a:buChar char="ü"/>
            </a:pPr>
            <a:r>
              <a:rPr lang="en-AU" dirty="0" smtClean="0"/>
              <a:t>Research and investigation</a:t>
            </a:r>
          </a:p>
          <a:p>
            <a:pPr>
              <a:buFont typeface="Wingdings" pitchFamily="2" charset="2"/>
              <a:buChar char="ü"/>
            </a:pPr>
            <a:r>
              <a:rPr lang="en-AU" dirty="0" smtClean="0"/>
              <a:t>Monitoring</a:t>
            </a:r>
          </a:p>
          <a:p>
            <a:pPr>
              <a:buFont typeface="Wingdings" pitchFamily="2" charset="2"/>
              <a:buChar char="ü"/>
            </a:pPr>
            <a:r>
              <a:rPr lang="en-AU" dirty="0" smtClean="0"/>
              <a:t>Environmental education</a:t>
            </a:r>
          </a:p>
          <a:p>
            <a:pPr algn="ctr"/>
            <a:r>
              <a:rPr lang="en-AU" dirty="0" smtClean="0"/>
              <a:t>Two large ongoing projects:</a:t>
            </a:r>
          </a:p>
          <a:p>
            <a:pPr algn="ctr"/>
            <a:r>
              <a:rPr lang="en-AU" dirty="0" smtClean="0"/>
              <a:t>1.) Finding funding to install energy meters on each building so we can calculate electricity consumption on a building by building basis.</a:t>
            </a:r>
          </a:p>
          <a:p>
            <a:pPr algn="ctr"/>
            <a:r>
              <a:rPr lang="en-AU" dirty="0" smtClean="0"/>
              <a:t>2.) To investigate what type of energy production system is most effective for ECU.</a:t>
            </a:r>
          </a:p>
          <a:p>
            <a:pPr algn="ctr">
              <a:buFont typeface="Wingdings" pitchFamily="2" charset="2"/>
              <a:buChar char="ü"/>
            </a:pPr>
            <a:endParaRPr lang="en-AU" dirty="0" smtClean="0"/>
          </a:p>
          <a:p>
            <a:pPr algn="ctr"/>
            <a:r>
              <a:rPr lang="en-AU" dirty="0" smtClean="0"/>
              <a:t>The energy program is funded with 25k per year from F &amp; S funding.</a:t>
            </a: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115 ECU Enviro Services Word Temp(heade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0370"/>
            <a:ext cx="9144000" cy="1303986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00100" y="1428736"/>
            <a:ext cx="8001056" cy="1500198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Environmental Improvement Program   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Energy Management Group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85860"/>
            <a:ext cx="9144000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499</Words>
  <Application>Microsoft Office PowerPoint</Application>
  <PresentationFormat>On-screen Show (4:3)</PresentationFormat>
  <Paragraphs>264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Edith Cowan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bobrien0</dc:creator>
  <cp:lastModifiedBy>bobrien0</cp:lastModifiedBy>
  <cp:revision>18</cp:revision>
  <dcterms:created xsi:type="dcterms:W3CDTF">2010-04-19T04:21:14Z</dcterms:created>
  <dcterms:modified xsi:type="dcterms:W3CDTF">2010-04-19T06:08:57Z</dcterms:modified>
</cp:coreProperties>
</file>