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7"/>
  </p:notesMasterIdLst>
  <p:sldIdLst>
    <p:sldId id="256" r:id="rId2"/>
    <p:sldId id="257" r:id="rId3"/>
    <p:sldId id="259" r:id="rId4"/>
    <p:sldId id="260" r:id="rId5"/>
    <p:sldId id="261" r:id="rId6"/>
    <p:sldId id="262" r:id="rId7"/>
    <p:sldId id="258" r:id="rId8"/>
    <p:sldId id="333" r:id="rId9"/>
    <p:sldId id="263" r:id="rId10"/>
    <p:sldId id="331"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3" r:id="rId27"/>
    <p:sldId id="282" r:id="rId28"/>
    <p:sldId id="284" r:id="rId29"/>
    <p:sldId id="285" r:id="rId30"/>
    <p:sldId id="287" r:id="rId31"/>
    <p:sldId id="286" r:id="rId32"/>
    <p:sldId id="288" r:id="rId33"/>
    <p:sldId id="289" r:id="rId34"/>
    <p:sldId id="290" r:id="rId35"/>
    <p:sldId id="291" r:id="rId36"/>
    <p:sldId id="292" r:id="rId37"/>
    <p:sldId id="339" r:id="rId38"/>
    <p:sldId id="297" r:id="rId39"/>
    <p:sldId id="298" r:id="rId40"/>
    <p:sldId id="299" r:id="rId41"/>
    <p:sldId id="300" r:id="rId42"/>
    <p:sldId id="301" r:id="rId43"/>
    <p:sldId id="302" r:id="rId44"/>
    <p:sldId id="303" r:id="rId45"/>
    <p:sldId id="304" r:id="rId46"/>
    <p:sldId id="305" r:id="rId47"/>
    <p:sldId id="334" r:id="rId48"/>
    <p:sldId id="335" r:id="rId49"/>
    <p:sldId id="338" r:id="rId50"/>
    <p:sldId id="306" r:id="rId51"/>
    <p:sldId id="307" r:id="rId52"/>
    <p:sldId id="308" r:id="rId53"/>
    <p:sldId id="332" r:id="rId54"/>
    <p:sldId id="309" r:id="rId55"/>
    <p:sldId id="313" r:id="rId56"/>
    <p:sldId id="314" r:id="rId57"/>
    <p:sldId id="315" r:id="rId58"/>
    <p:sldId id="316" r:id="rId59"/>
    <p:sldId id="317" r:id="rId60"/>
    <p:sldId id="318" r:id="rId61"/>
    <p:sldId id="337" r:id="rId62"/>
    <p:sldId id="336" r:id="rId63"/>
    <p:sldId id="322" r:id="rId64"/>
    <p:sldId id="324" r:id="rId65"/>
    <p:sldId id="329" r:id="rId6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E7"/>
    <a:srgbClr val="FFF1C5"/>
    <a:srgbClr val="FFD54F"/>
    <a:srgbClr val="D0EBB3"/>
    <a:srgbClr val="FFB7B7"/>
    <a:srgbClr val="095B34"/>
    <a:srgbClr val="BB6B01"/>
    <a:srgbClr val="BA4402"/>
    <a:srgbClr val="993300"/>
    <a:srgbClr val="3785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77E3D8D-D5A1-48F1-925F-7364813188BE}" type="datetimeFigureOut">
              <a:rPr lang="en-AU" smtClean="0"/>
              <a:t>16/08/2024</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9114C892-EBDD-441A-8D55-F67E6DF14A59}" type="slidenum">
              <a:rPr lang="en-AU" smtClean="0"/>
              <a:t>‹#›</a:t>
            </a:fld>
            <a:endParaRPr lang="en-AU"/>
          </a:p>
        </p:txBody>
      </p:sp>
    </p:spTree>
    <p:extLst>
      <p:ext uri="{BB962C8B-B14F-4D97-AF65-F5344CB8AC3E}">
        <p14:creationId xmlns:p14="http://schemas.microsoft.com/office/powerpoint/2010/main" val="3442409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Vasodilation increases blood flow, evaporation uses heat energy (phase change from liquid to gas atoms gain energy</a:t>
            </a:r>
          </a:p>
        </p:txBody>
      </p:sp>
      <p:sp>
        <p:nvSpPr>
          <p:cNvPr id="4" name="Slide Number Placeholder 3"/>
          <p:cNvSpPr>
            <a:spLocks noGrp="1"/>
          </p:cNvSpPr>
          <p:nvPr>
            <p:ph type="sldNum" sz="quarter" idx="5"/>
          </p:nvPr>
        </p:nvSpPr>
        <p:spPr/>
        <p:txBody>
          <a:bodyPr/>
          <a:lstStyle/>
          <a:p>
            <a:fld id="{9114C892-EBDD-441A-8D55-F67E6DF14A59}" type="slidenum">
              <a:rPr lang="en-AU" smtClean="0"/>
              <a:t>10</a:t>
            </a:fld>
            <a:endParaRPr lang="en-AU"/>
          </a:p>
        </p:txBody>
      </p:sp>
    </p:spTree>
    <p:extLst>
      <p:ext uri="{BB962C8B-B14F-4D97-AF65-F5344CB8AC3E}">
        <p14:creationId xmlns:p14="http://schemas.microsoft.com/office/powerpoint/2010/main" val="1722737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summary book</a:t>
            </a:r>
          </a:p>
        </p:txBody>
      </p:sp>
      <p:sp>
        <p:nvSpPr>
          <p:cNvPr id="4" name="Slide Number Placeholder 3"/>
          <p:cNvSpPr>
            <a:spLocks noGrp="1"/>
          </p:cNvSpPr>
          <p:nvPr>
            <p:ph type="sldNum" sz="quarter" idx="5"/>
          </p:nvPr>
        </p:nvSpPr>
        <p:spPr/>
        <p:txBody>
          <a:bodyPr/>
          <a:lstStyle/>
          <a:p>
            <a:fld id="{9114C892-EBDD-441A-8D55-F67E6DF14A59}" type="slidenum">
              <a:rPr lang="en-AU" smtClean="0"/>
              <a:t>28</a:t>
            </a:fld>
            <a:endParaRPr lang="en-AU"/>
          </a:p>
        </p:txBody>
      </p:sp>
    </p:spTree>
    <p:extLst>
      <p:ext uri="{BB962C8B-B14F-4D97-AF65-F5344CB8AC3E}">
        <p14:creationId xmlns:p14="http://schemas.microsoft.com/office/powerpoint/2010/main" val="1229880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Application question – can be applied to other respiratory/airborne viruses </a:t>
            </a:r>
            <a:r>
              <a:rPr lang="en-AU" dirty="0" err="1"/>
              <a:t>eg</a:t>
            </a:r>
            <a:r>
              <a:rPr lang="en-AU" dirty="0"/>
              <a:t> Covid-19 </a:t>
            </a:r>
          </a:p>
        </p:txBody>
      </p:sp>
      <p:sp>
        <p:nvSpPr>
          <p:cNvPr id="4" name="Slide Number Placeholder 3"/>
          <p:cNvSpPr>
            <a:spLocks noGrp="1"/>
          </p:cNvSpPr>
          <p:nvPr>
            <p:ph type="sldNum" sz="quarter" idx="5"/>
          </p:nvPr>
        </p:nvSpPr>
        <p:spPr/>
        <p:txBody>
          <a:bodyPr/>
          <a:lstStyle/>
          <a:p>
            <a:fld id="{9114C892-EBDD-441A-8D55-F67E6DF14A59}" type="slidenum">
              <a:rPr lang="en-AU" smtClean="0"/>
              <a:t>50</a:t>
            </a:fld>
            <a:endParaRPr lang="en-AU"/>
          </a:p>
        </p:txBody>
      </p:sp>
    </p:spTree>
    <p:extLst>
      <p:ext uri="{BB962C8B-B14F-4D97-AF65-F5344CB8AC3E}">
        <p14:creationId xmlns:p14="http://schemas.microsoft.com/office/powerpoint/2010/main" val="2314047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question- note the instructional verb. </a:t>
            </a:r>
          </a:p>
        </p:txBody>
      </p:sp>
      <p:sp>
        <p:nvSpPr>
          <p:cNvPr id="4" name="Slide Number Placeholder 3"/>
          <p:cNvSpPr>
            <a:spLocks noGrp="1"/>
          </p:cNvSpPr>
          <p:nvPr>
            <p:ph type="sldNum" sz="quarter" idx="5"/>
          </p:nvPr>
        </p:nvSpPr>
        <p:spPr/>
        <p:txBody>
          <a:bodyPr/>
          <a:lstStyle/>
          <a:p>
            <a:fld id="{9114C892-EBDD-441A-8D55-F67E6DF14A59}" type="slidenum">
              <a:rPr lang="en-AU" smtClean="0"/>
              <a:t>51</a:t>
            </a:fld>
            <a:endParaRPr lang="en-AU"/>
          </a:p>
        </p:txBody>
      </p:sp>
    </p:spTree>
    <p:extLst>
      <p:ext uri="{BB962C8B-B14F-4D97-AF65-F5344CB8AC3E}">
        <p14:creationId xmlns:p14="http://schemas.microsoft.com/office/powerpoint/2010/main" val="3934780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Application of spread of pathogens </a:t>
            </a:r>
          </a:p>
        </p:txBody>
      </p:sp>
      <p:sp>
        <p:nvSpPr>
          <p:cNvPr id="4" name="Slide Number Placeholder 3"/>
          <p:cNvSpPr>
            <a:spLocks noGrp="1"/>
          </p:cNvSpPr>
          <p:nvPr>
            <p:ph type="sldNum" sz="quarter" idx="5"/>
          </p:nvPr>
        </p:nvSpPr>
        <p:spPr/>
        <p:txBody>
          <a:bodyPr/>
          <a:lstStyle/>
          <a:p>
            <a:fld id="{9114C892-EBDD-441A-8D55-F67E6DF14A59}" type="slidenum">
              <a:rPr lang="en-AU" smtClean="0"/>
              <a:t>52</a:t>
            </a:fld>
            <a:endParaRPr lang="en-AU"/>
          </a:p>
        </p:txBody>
      </p:sp>
    </p:spTree>
    <p:extLst>
      <p:ext uri="{BB962C8B-B14F-4D97-AF65-F5344CB8AC3E}">
        <p14:creationId xmlns:p14="http://schemas.microsoft.com/office/powerpoint/2010/main" val="956794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L:earn this- can be applied to any virus question. (They all reproduce in the same way)</a:t>
            </a:r>
          </a:p>
        </p:txBody>
      </p:sp>
      <p:sp>
        <p:nvSpPr>
          <p:cNvPr id="4" name="Slide Number Placeholder 3"/>
          <p:cNvSpPr>
            <a:spLocks noGrp="1"/>
          </p:cNvSpPr>
          <p:nvPr>
            <p:ph type="sldNum" sz="quarter" idx="5"/>
          </p:nvPr>
        </p:nvSpPr>
        <p:spPr/>
        <p:txBody>
          <a:bodyPr/>
          <a:lstStyle/>
          <a:p>
            <a:fld id="{9114C892-EBDD-441A-8D55-F67E6DF14A59}" type="slidenum">
              <a:rPr lang="en-AU" smtClean="0"/>
              <a:t>54</a:t>
            </a:fld>
            <a:endParaRPr lang="en-AU"/>
          </a:p>
        </p:txBody>
      </p:sp>
    </p:spTree>
    <p:extLst>
      <p:ext uri="{BB962C8B-B14F-4D97-AF65-F5344CB8AC3E}">
        <p14:creationId xmlns:p14="http://schemas.microsoft.com/office/powerpoint/2010/main" val="2040023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lvl1pPr>
              <a:defRPr>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8/16/2024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67378-B969-45C4-A9D9-9D995919B9F2}"/>
              </a:ext>
            </a:extLst>
          </p:cNvPr>
          <p:cNvSpPr>
            <a:spLocks noGrp="1"/>
          </p:cNvSpPr>
          <p:nvPr>
            <p:ph type="ctrTitle"/>
          </p:nvPr>
        </p:nvSpPr>
        <p:spPr>
          <a:xfrm>
            <a:off x="2589213" y="2514600"/>
            <a:ext cx="8915399" cy="2262781"/>
          </a:xfrm>
        </p:spPr>
        <p:txBody>
          <a:bodyPr/>
          <a:lstStyle/>
          <a:p>
            <a:r>
              <a:rPr lang="en-AU" sz="4400" b="1" dirty="0">
                <a:solidFill>
                  <a:prstClr val="black">
                    <a:lumMod val="85000"/>
                    <a:lumOff val="15000"/>
                  </a:prstClr>
                </a:solidFill>
              </a:rPr>
              <a:t>12 ATAR Biology Revision Seminar Unit 4</a:t>
            </a:r>
            <a:endParaRPr lang="en-AU" dirty="0"/>
          </a:p>
        </p:txBody>
      </p:sp>
      <p:sp>
        <p:nvSpPr>
          <p:cNvPr id="3" name="Subtitle 2">
            <a:extLst>
              <a:ext uri="{FF2B5EF4-FFF2-40B4-BE49-F238E27FC236}">
                <a16:creationId xmlns:a16="http://schemas.microsoft.com/office/drawing/2014/main" id="{1DC65104-682E-4CE2-A717-AC26F0D503D6}"/>
              </a:ext>
            </a:extLst>
          </p:cNvPr>
          <p:cNvSpPr>
            <a:spLocks noGrp="1"/>
          </p:cNvSpPr>
          <p:nvPr>
            <p:ph type="subTitle" idx="1"/>
          </p:nvPr>
        </p:nvSpPr>
        <p:spPr/>
        <p:txBody>
          <a:bodyPr/>
          <a:lstStyle/>
          <a:p>
            <a:r>
              <a:rPr lang="en-AU" dirty="0"/>
              <a:t>Rachel Donnelly 2024</a:t>
            </a:r>
          </a:p>
          <a:p>
            <a:endParaRPr lang="en-AU" dirty="0"/>
          </a:p>
        </p:txBody>
      </p:sp>
      <p:pic>
        <p:nvPicPr>
          <p:cNvPr id="5" name="Picture 4">
            <a:extLst>
              <a:ext uri="{FF2B5EF4-FFF2-40B4-BE49-F238E27FC236}">
                <a16:creationId xmlns:a16="http://schemas.microsoft.com/office/drawing/2014/main" id="{3E2BCF99-45CB-4B1E-940D-C7ABA50C494F}"/>
              </a:ext>
            </a:extLst>
          </p:cNvPr>
          <p:cNvPicPr>
            <a:picLocks noChangeAspect="1"/>
          </p:cNvPicPr>
          <p:nvPr/>
        </p:nvPicPr>
        <p:blipFill>
          <a:blip r:embed="rId2"/>
          <a:stretch>
            <a:fillRect/>
          </a:stretch>
        </p:blipFill>
        <p:spPr>
          <a:xfrm>
            <a:off x="5383454" y="772717"/>
            <a:ext cx="2511770" cy="1725318"/>
          </a:xfrm>
          <a:prstGeom prst="rect">
            <a:avLst/>
          </a:prstGeom>
        </p:spPr>
      </p:pic>
    </p:spTree>
    <p:extLst>
      <p:ext uri="{BB962C8B-B14F-4D97-AF65-F5344CB8AC3E}">
        <p14:creationId xmlns:p14="http://schemas.microsoft.com/office/powerpoint/2010/main" val="420167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7CFE48-DACC-41A2-91AC-419FE2DAF6C4}"/>
              </a:ext>
            </a:extLst>
          </p:cNvPr>
          <p:cNvSpPr>
            <a:spLocks noGrp="1"/>
          </p:cNvSpPr>
          <p:nvPr>
            <p:ph type="title"/>
          </p:nvPr>
        </p:nvSpPr>
        <p:spPr>
          <a:xfrm>
            <a:off x="2592925" y="624110"/>
            <a:ext cx="8911687" cy="820377"/>
          </a:xfrm>
        </p:spPr>
        <p:txBody>
          <a:bodyPr>
            <a:normAutofit/>
          </a:bodyPr>
          <a:lstStyle/>
          <a:p>
            <a:r>
              <a:rPr lang="en-AU" sz="2000" dirty="0"/>
              <a:t>Question 2 continued…</a:t>
            </a:r>
          </a:p>
        </p:txBody>
      </p:sp>
      <p:sp>
        <p:nvSpPr>
          <p:cNvPr id="5" name="Content Placeholder 4">
            <a:extLst>
              <a:ext uri="{FF2B5EF4-FFF2-40B4-BE49-F238E27FC236}">
                <a16:creationId xmlns:a16="http://schemas.microsoft.com/office/drawing/2014/main" id="{47B92D67-D9A8-46B9-9884-44D4BA13C04F}"/>
              </a:ext>
            </a:extLst>
          </p:cNvPr>
          <p:cNvSpPr>
            <a:spLocks noGrp="1"/>
          </p:cNvSpPr>
          <p:nvPr>
            <p:ph idx="1"/>
          </p:nvPr>
        </p:nvSpPr>
        <p:spPr>
          <a:xfrm>
            <a:off x="2589212" y="1192696"/>
            <a:ext cx="8915400" cy="4718526"/>
          </a:xfrm>
        </p:spPr>
        <p:txBody>
          <a:bodyPr/>
          <a:lstStyle/>
          <a:p>
            <a:pPr marL="0" indent="0">
              <a:buNone/>
            </a:pPr>
            <a:r>
              <a:rPr lang="en-AU" sz="2400" b="1" dirty="0">
                <a:solidFill>
                  <a:srgbClr val="FF0000"/>
                </a:solidFill>
              </a:rPr>
              <a:t>RESPONSE:</a:t>
            </a:r>
          </a:p>
          <a:p>
            <a:pPr lvl="1">
              <a:buFont typeface="Wingdings" panose="05000000000000000000" pitchFamily="2" charset="2"/>
              <a:buChar char="§"/>
            </a:pPr>
            <a:r>
              <a:rPr lang="en-AU" b="1" dirty="0">
                <a:solidFill>
                  <a:srgbClr val="FF0000"/>
                </a:solidFill>
              </a:rPr>
              <a:t>Panting- short rapid breathing- heat loss through evaporation.</a:t>
            </a:r>
          </a:p>
          <a:p>
            <a:pPr lvl="1">
              <a:buFont typeface="Wingdings" panose="05000000000000000000" pitchFamily="2" charset="2"/>
              <a:buChar char="§"/>
            </a:pPr>
            <a:r>
              <a:rPr lang="en-AU" b="1" dirty="0">
                <a:solidFill>
                  <a:srgbClr val="FF0000"/>
                </a:solidFill>
              </a:rPr>
              <a:t>Vasodilation (of arterioles NOT capillaries), heat loss through conduction/convection.</a:t>
            </a:r>
          </a:p>
          <a:p>
            <a:pPr lvl="1">
              <a:buFont typeface="Wingdings" panose="05000000000000000000" pitchFamily="2" charset="2"/>
              <a:buChar char="§"/>
            </a:pPr>
            <a:r>
              <a:rPr lang="en-AU" b="1" dirty="0">
                <a:solidFill>
                  <a:srgbClr val="FF0000"/>
                </a:solidFill>
              </a:rPr>
              <a:t>Saliva production- heat loss through evaporation (uses energy).</a:t>
            </a:r>
          </a:p>
          <a:p>
            <a:pPr marL="57150" indent="0">
              <a:buNone/>
            </a:pPr>
            <a:endParaRPr lang="en-AU" b="1" dirty="0">
              <a:solidFill>
                <a:srgbClr val="FF0000"/>
              </a:solidFill>
            </a:endParaRPr>
          </a:p>
          <a:p>
            <a:pPr marL="57150" indent="0">
              <a:buNone/>
            </a:pPr>
            <a:r>
              <a:rPr lang="en-AU" sz="2400" b="1" dirty="0">
                <a:solidFill>
                  <a:srgbClr val="FF0000"/>
                </a:solidFill>
              </a:rPr>
              <a:t>FEEDBACK: decrease in core body temperature. [negative feedback because it opposite of the stimulus.]</a:t>
            </a:r>
          </a:p>
          <a:p>
            <a:pPr lvl="1">
              <a:buFont typeface="Wingdings" panose="05000000000000000000" pitchFamily="2" charset="2"/>
              <a:buChar char="§"/>
            </a:pPr>
            <a:endParaRPr lang="en-AU" b="1" dirty="0">
              <a:solidFill>
                <a:srgbClr val="FF0000"/>
              </a:solidFill>
            </a:endParaRPr>
          </a:p>
          <a:p>
            <a:endParaRPr lang="en-AU" dirty="0"/>
          </a:p>
        </p:txBody>
      </p:sp>
    </p:spTree>
    <p:extLst>
      <p:ext uri="{BB962C8B-B14F-4D97-AF65-F5344CB8AC3E}">
        <p14:creationId xmlns:p14="http://schemas.microsoft.com/office/powerpoint/2010/main" val="21023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2F6212-E3C9-44A4-864C-5706DAE91C3F}"/>
              </a:ext>
            </a:extLst>
          </p:cNvPr>
          <p:cNvPicPr>
            <a:picLocks noChangeAspect="1"/>
          </p:cNvPicPr>
          <p:nvPr/>
        </p:nvPicPr>
        <p:blipFill rotWithShape="1">
          <a:blip r:embed="rId2"/>
          <a:srcRect l="12288" t="9597" r="15203" b="9204"/>
          <a:stretch/>
        </p:blipFill>
        <p:spPr>
          <a:xfrm>
            <a:off x="3220278" y="1126435"/>
            <a:ext cx="5751443" cy="4267200"/>
          </a:xfrm>
          <a:prstGeom prst="rect">
            <a:avLst/>
          </a:prstGeom>
        </p:spPr>
      </p:pic>
      <p:sp>
        <p:nvSpPr>
          <p:cNvPr id="5" name="TextBox 4">
            <a:extLst>
              <a:ext uri="{FF2B5EF4-FFF2-40B4-BE49-F238E27FC236}">
                <a16:creationId xmlns:a16="http://schemas.microsoft.com/office/drawing/2014/main" id="{642D9BAD-A4B0-4D05-BED3-2DAEACA6BDD3}"/>
              </a:ext>
            </a:extLst>
          </p:cNvPr>
          <p:cNvSpPr txBox="1"/>
          <p:nvPr/>
        </p:nvSpPr>
        <p:spPr>
          <a:xfrm>
            <a:off x="9568071" y="6308035"/>
            <a:ext cx="2504660" cy="338554"/>
          </a:xfrm>
          <a:prstGeom prst="rect">
            <a:avLst/>
          </a:prstGeom>
          <a:noFill/>
        </p:spPr>
        <p:txBody>
          <a:bodyPr wrap="square" rtlCol="0">
            <a:spAutoFit/>
          </a:bodyPr>
          <a:lstStyle/>
          <a:p>
            <a:r>
              <a:rPr lang="en-AU" sz="1600" dirty="0">
                <a:latin typeface="Arial Narrow" panose="020B0606020202030204" pitchFamily="34" charset="0"/>
              </a:rPr>
              <a:t>Michael Seebeck photography</a:t>
            </a:r>
          </a:p>
        </p:txBody>
      </p:sp>
      <p:grpSp>
        <p:nvGrpSpPr>
          <p:cNvPr id="9" name="Group 8">
            <a:extLst>
              <a:ext uri="{FF2B5EF4-FFF2-40B4-BE49-F238E27FC236}">
                <a16:creationId xmlns:a16="http://schemas.microsoft.com/office/drawing/2014/main" id="{A6E83F53-7858-4723-A949-C1D8D3523D74}"/>
              </a:ext>
            </a:extLst>
          </p:cNvPr>
          <p:cNvGrpSpPr/>
          <p:nvPr/>
        </p:nvGrpSpPr>
        <p:grpSpPr>
          <a:xfrm>
            <a:off x="7951304" y="4041913"/>
            <a:ext cx="3975653" cy="1569660"/>
            <a:chOff x="7951304" y="4041913"/>
            <a:chExt cx="3975653" cy="1569660"/>
          </a:xfrm>
        </p:grpSpPr>
        <p:cxnSp>
          <p:nvCxnSpPr>
            <p:cNvPr id="7" name="Straight Arrow Connector 6">
              <a:extLst>
                <a:ext uri="{FF2B5EF4-FFF2-40B4-BE49-F238E27FC236}">
                  <a16:creationId xmlns:a16="http://schemas.microsoft.com/office/drawing/2014/main" id="{EDA8EFFB-B666-4F2B-87C1-8D9374CB0D1A}"/>
                </a:ext>
              </a:extLst>
            </p:cNvPr>
            <p:cNvCxnSpPr/>
            <p:nvPr/>
          </p:nvCxnSpPr>
          <p:spPr>
            <a:xfrm flipH="1">
              <a:off x="7951304" y="4346713"/>
              <a:ext cx="1616767" cy="304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9CC9A79-F0E5-4063-AFE3-FE34B7EED0BE}"/>
                </a:ext>
              </a:extLst>
            </p:cNvPr>
            <p:cNvSpPr txBox="1"/>
            <p:nvPr/>
          </p:nvSpPr>
          <p:spPr>
            <a:xfrm>
              <a:off x="9713843" y="4041913"/>
              <a:ext cx="2213114" cy="1569660"/>
            </a:xfrm>
            <a:prstGeom prst="rect">
              <a:avLst/>
            </a:prstGeom>
            <a:solidFill>
              <a:srgbClr val="FFF1C5"/>
            </a:solidFill>
            <a:ln>
              <a:solidFill>
                <a:schemeClr val="tx1"/>
              </a:solidFill>
            </a:ln>
          </p:spPr>
          <p:txBody>
            <a:bodyPr wrap="square" rtlCol="0">
              <a:spAutoFit/>
            </a:bodyPr>
            <a:lstStyle/>
            <a:p>
              <a:r>
                <a:rPr lang="en-AU" sz="2400" u="sng" dirty="0">
                  <a:latin typeface="Arial Narrow" panose="020B0606020202030204" pitchFamily="34" charset="0"/>
                </a:rPr>
                <a:t>Licks forearms</a:t>
              </a:r>
              <a:r>
                <a:rPr lang="en-AU" sz="2400" dirty="0">
                  <a:latin typeface="Arial Narrow" panose="020B0606020202030204" pitchFamily="34" charset="0"/>
                </a:rPr>
                <a:t>: evaporation of moisture reduces body temp.</a:t>
              </a:r>
            </a:p>
          </p:txBody>
        </p:sp>
      </p:grpSp>
      <p:sp>
        <p:nvSpPr>
          <p:cNvPr id="10" name="TextBox 9">
            <a:extLst>
              <a:ext uri="{FF2B5EF4-FFF2-40B4-BE49-F238E27FC236}">
                <a16:creationId xmlns:a16="http://schemas.microsoft.com/office/drawing/2014/main" id="{CAAE7067-516D-4F8A-8D9F-20EEFD429519}"/>
              </a:ext>
            </a:extLst>
          </p:cNvPr>
          <p:cNvSpPr txBox="1"/>
          <p:nvPr/>
        </p:nvSpPr>
        <p:spPr>
          <a:xfrm>
            <a:off x="954156" y="1749288"/>
            <a:ext cx="2080591" cy="1200329"/>
          </a:xfrm>
          <a:prstGeom prst="rect">
            <a:avLst/>
          </a:prstGeom>
          <a:solidFill>
            <a:srgbClr val="FFF1C5"/>
          </a:solidFill>
          <a:ln>
            <a:solidFill>
              <a:schemeClr val="tx1"/>
            </a:solidFill>
          </a:ln>
        </p:spPr>
        <p:txBody>
          <a:bodyPr wrap="square" rtlCol="0">
            <a:spAutoFit/>
          </a:bodyPr>
          <a:lstStyle/>
          <a:p>
            <a:r>
              <a:rPr lang="en-AU" sz="2400" u="sng" dirty="0">
                <a:latin typeface="Arial Narrow" panose="020B0606020202030204" pitchFamily="34" charset="0"/>
              </a:rPr>
              <a:t>Rest</a:t>
            </a:r>
            <a:r>
              <a:rPr lang="en-AU" sz="2400" dirty="0">
                <a:latin typeface="Arial Narrow" panose="020B0606020202030204" pitchFamily="34" charset="0"/>
              </a:rPr>
              <a:t>s in the shade during the heat of the day</a:t>
            </a:r>
          </a:p>
        </p:txBody>
      </p:sp>
      <p:sp>
        <p:nvSpPr>
          <p:cNvPr id="11" name="TextBox 10">
            <a:extLst>
              <a:ext uri="{FF2B5EF4-FFF2-40B4-BE49-F238E27FC236}">
                <a16:creationId xmlns:a16="http://schemas.microsoft.com/office/drawing/2014/main" id="{486ED592-925B-4C36-9AD7-45F14297E226}"/>
              </a:ext>
            </a:extLst>
          </p:cNvPr>
          <p:cNvSpPr txBox="1"/>
          <p:nvPr/>
        </p:nvSpPr>
        <p:spPr>
          <a:xfrm>
            <a:off x="3385929" y="384313"/>
            <a:ext cx="5420139" cy="461665"/>
          </a:xfrm>
          <a:prstGeom prst="rect">
            <a:avLst/>
          </a:prstGeom>
          <a:solidFill>
            <a:srgbClr val="FFF1C5"/>
          </a:solidFill>
          <a:ln>
            <a:solidFill>
              <a:schemeClr val="tx1"/>
            </a:solidFill>
          </a:ln>
        </p:spPr>
        <p:txBody>
          <a:bodyPr wrap="square" rtlCol="0">
            <a:spAutoFit/>
          </a:bodyPr>
          <a:lstStyle/>
          <a:p>
            <a:r>
              <a:rPr lang="en-AU" sz="2400" dirty="0">
                <a:latin typeface="Arial Narrow" panose="020B0606020202030204" pitchFamily="34" charset="0"/>
              </a:rPr>
              <a:t>Most active at dawn and dusk when it is cooler</a:t>
            </a:r>
          </a:p>
        </p:txBody>
      </p:sp>
      <p:grpSp>
        <p:nvGrpSpPr>
          <p:cNvPr id="15" name="Group 14">
            <a:extLst>
              <a:ext uri="{FF2B5EF4-FFF2-40B4-BE49-F238E27FC236}">
                <a16:creationId xmlns:a16="http://schemas.microsoft.com/office/drawing/2014/main" id="{5C00BABD-FA89-4893-A16E-B1DA8C8A92E1}"/>
              </a:ext>
            </a:extLst>
          </p:cNvPr>
          <p:cNvGrpSpPr/>
          <p:nvPr/>
        </p:nvGrpSpPr>
        <p:grpSpPr>
          <a:xfrm>
            <a:off x="8759687" y="2210953"/>
            <a:ext cx="3167270" cy="1200329"/>
            <a:chOff x="8759687" y="2210953"/>
            <a:chExt cx="3167270" cy="1200329"/>
          </a:xfrm>
        </p:grpSpPr>
        <p:cxnSp>
          <p:nvCxnSpPr>
            <p:cNvPr id="13" name="Straight Arrow Connector 12">
              <a:extLst>
                <a:ext uri="{FF2B5EF4-FFF2-40B4-BE49-F238E27FC236}">
                  <a16:creationId xmlns:a16="http://schemas.microsoft.com/office/drawing/2014/main" id="{E293393C-8ECF-4EF8-A202-A6EFA59DEDA1}"/>
                </a:ext>
              </a:extLst>
            </p:cNvPr>
            <p:cNvCxnSpPr/>
            <p:nvPr/>
          </p:nvCxnSpPr>
          <p:spPr>
            <a:xfrm flipH="1">
              <a:off x="8759687" y="2782957"/>
              <a:ext cx="954156" cy="1457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AA448BA-5D61-4396-8707-C037DDEF699F}"/>
                </a:ext>
              </a:extLst>
            </p:cNvPr>
            <p:cNvSpPr txBox="1"/>
            <p:nvPr/>
          </p:nvSpPr>
          <p:spPr>
            <a:xfrm>
              <a:off x="9872870" y="2210953"/>
              <a:ext cx="2054087" cy="1200329"/>
            </a:xfrm>
            <a:prstGeom prst="rect">
              <a:avLst/>
            </a:prstGeom>
            <a:solidFill>
              <a:srgbClr val="FFF1C5"/>
            </a:solidFill>
            <a:ln>
              <a:solidFill>
                <a:schemeClr val="tx1"/>
              </a:solidFill>
            </a:ln>
          </p:spPr>
          <p:txBody>
            <a:bodyPr wrap="square" rtlCol="0">
              <a:spAutoFit/>
            </a:bodyPr>
            <a:lstStyle/>
            <a:p>
              <a:r>
                <a:rPr lang="en-AU" sz="2400" u="sng" dirty="0">
                  <a:latin typeface="Arial Narrow" panose="020B0606020202030204" pitchFamily="34" charset="0"/>
                </a:rPr>
                <a:t>Pantin</a:t>
              </a:r>
              <a:r>
                <a:rPr lang="en-AU" sz="2400" dirty="0">
                  <a:latin typeface="Arial Narrow" panose="020B0606020202030204" pitchFamily="34" charset="0"/>
                </a:rPr>
                <a:t>g: reduces body temperature</a:t>
              </a:r>
              <a:endParaRPr lang="en-AU" sz="2400" u="sng" dirty="0">
                <a:latin typeface="Arial Narrow" panose="020B0606020202030204" pitchFamily="34" charset="0"/>
              </a:endParaRPr>
            </a:p>
          </p:txBody>
        </p:sp>
      </p:grpSp>
      <p:sp>
        <p:nvSpPr>
          <p:cNvPr id="16" name="TextBox 15">
            <a:extLst>
              <a:ext uri="{FF2B5EF4-FFF2-40B4-BE49-F238E27FC236}">
                <a16:creationId xmlns:a16="http://schemas.microsoft.com/office/drawing/2014/main" id="{C024B226-FF5B-444C-963D-E1F8B0FDD15A}"/>
              </a:ext>
            </a:extLst>
          </p:cNvPr>
          <p:cNvSpPr txBox="1"/>
          <p:nvPr/>
        </p:nvSpPr>
        <p:spPr>
          <a:xfrm>
            <a:off x="9833111" y="492058"/>
            <a:ext cx="2093846" cy="1200329"/>
          </a:xfrm>
          <a:prstGeom prst="rect">
            <a:avLst/>
          </a:prstGeom>
          <a:solidFill>
            <a:srgbClr val="FFF1C5"/>
          </a:solidFill>
          <a:ln>
            <a:solidFill>
              <a:schemeClr val="tx1"/>
            </a:solidFill>
          </a:ln>
        </p:spPr>
        <p:txBody>
          <a:bodyPr wrap="square" rtlCol="0">
            <a:spAutoFit/>
          </a:bodyPr>
          <a:lstStyle/>
          <a:p>
            <a:r>
              <a:rPr lang="en-AU" sz="2400" u="sng" dirty="0">
                <a:latin typeface="Arial Narrow" panose="020B0606020202030204" pitchFamily="34" charset="0"/>
              </a:rPr>
              <a:t>Sweatin</a:t>
            </a:r>
            <a:r>
              <a:rPr lang="en-AU" sz="2400" dirty="0">
                <a:latin typeface="Arial Narrow" panose="020B0606020202030204" pitchFamily="34" charset="0"/>
              </a:rPr>
              <a:t>g: during periods of activity</a:t>
            </a:r>
          </a:p>
        </p:txBody>
      </p:sp>
      <p:sp>
        <p:nvSpPr>
          <p:cNvPr id="17" name="TextBox 16">
            <a:extLst>
              <a:ext uri="{FF2B5EF4-FFF2-40B4-BE49-F238E27FC236}">
                <a16:creationId xmlns:a16="http://schemas.microsoft.com/office/drawing/2014/main" id="{2BE4408F-3551-4F7F-A57F-FA3F2436C1C9}"/>
              </a:ext>
            </a:extLst>
          </p:cNvPr>
          <p:cNvSpPr txBox="1"/>
          <p:nvPr/>
        </p:nvSpPr>
        <p:spPr>
          <a:xfrm>
            <a:off x="954156" y="3260035"/>
            <a:ext cx="2093846" cy="1938992"/>
          </a:xfrm>
          <a:prstGeom prst="rect">
            <a:avLst/>
          </a:prstGeom>
          <a:solidFill>
            <a:srgbClr val="FFF1C5"/>
          </a:solidFill>
          <a:ln>
            <a:solidFill>
              <a:schemeClr val="tx1"/>
            </a:solidFill>
          </a:ln>
        </p:spPr>
        <p:txBody>
          <a:bodyPr wrap="square" rtlCol="0">
            <a:spAutoFit/>
          </a:bodyPr>
          <a:lstStyle/>
          <a:p>
            <a:r>
              <a:rPr lang="en-AU" sz="2400" u="sng" dirty="0">
                <a:latin typeface="Arial Narrow" panose="020B0606020202030204" pitchFamily="34" charset="0"/>
              </a:rPr>
              <a:t>Crouch </a:t>
            </a:r>
            <a:r>
              <a:rPr lang="en-AU" sz="2400" dirty="0">
                <a:latin typeface="Arial Narrow" panose="020B0606020202030204" pitchFamily="34" charset="0"/>
              </a:rPr>
              <a:t>with tail under body to reduce amount of surface exposed to sun</a:t>
            </a:r>
          </a:p>
        </p:txBody>
      </p:sp>
      <p:sp>
        <p:nvSpPr>
          <p:cNvPr id="18" name="TextBox 17">
            <a:extLst>
              <a:ext uri="{FF2B5EF4-FFF2-40B4-BE49-F238E27FC236}">
                <a16:creationId xmlns:a16="http://schemas.microsoft.com/office/drawing/2014/main" id="{914C3A04-6414-42F9-AAEC-91C99772B562}"/>
              </a:ext>
            </a:extLst>
          </p:cNvPr>
          <p:cNvSpPr txBox="1"/>
          <p:nvPr/>
        </p:nvSpPr>
        <p:spPr>
          <a:xfrm>
            <a:off x="1603512" y="5617474"/>
            <a:ext cx="1782417" cy="830997"/>
          </a:xfrm>
          <a:prstGeom prst="rect">
            <a:avLst/>
          </a:prstGeom>
          <a:solidFill>
            <a:srgbClr val="FFF1C5"/>
          </a:solidFill>
          <a:ln>
            <a:solidFill>
              <a:schemeClr val="tx1"/>
            </a:solidFill>
          </a:ln>
        </p:spPr>
        <p:txBody>
          <a:bodyPr wrap="square" rtlCol="0">
            <a:spAutoFit/>
          </a:bodyPr>
          <a:lstStyle/>
          <a:p>
            <a:r>
              <a:rPr lang="en-AU" sz="2400" u="sng" dirty="0">
                <a:latin typeface="Arial Narrow" panose="020B0606020202030204" pitchFamily="34" charset="0"/>
              </a:rPr>
              <a:t>Shiver</a:t>
            </a:r>
            <a:r>
              <a:rPr lang="en-AU" sz="2400" dirty="0">
                <a:latin typeface="Arial Narrow" panose="020B0606020202030204" pitchFamily="34" charset="0"/>
              </a:rPr>
              <a:t> during cold weather</a:t>
            </a:r>
            <a:endParaRPr lang="en-AU" sz="2400" u="sng" dirty="0">
              <a:latin typeface="Arial Narrow" panose="020B0606020202030204" pitchFamily="34" charset="0"/>
            </a:endParaRPr>
          </a:p>
        </p:txBody>
      </p:sp>
      <p:sp>
        <p:nvSpPr>
          <p:cNvPr id="19" name="TextBox 18">
            <a:extLst>
              <a:ext uri="{FF2B5EF4-FFF2-40B4-BE49-F238E27FC236}">
                <a16:creationId xmlns:a16="http://schemas.microsoft.com/office/drawing/2014/main" id="{668DD6E1-6A87-419B-91F4-0DA885D30A47}"/>
              </a:ext>
            </a:extLst>
          </p:cNvPr>
          <p:cNvSpPr txBox="1"/>
          <p:nvPr/>
        </p:nvSpPr>
        <p:spPr>
          <a:xfrm>
            <a:off x="4022037" y="5611572"/>
            <a:ext cx="4399721" cy="830997"/>
          </a:xfrm>
          <a:prstGeom prst="rect">
            <a:avLst/>
          </a:prstGeom>
          <a:solidFill>
            <a:srgbClr val="FFF1C5"/>
          </a:solidFill>
          <a:ln>
            <a:solidFill>
              <a:schemeClr val="tx1"/>
            </a:solidFill>
          </a:ln>
        </p:spPr>
        <p:txBody>
          <a:bodyPr wrap="square" rtlCol="0">
            <a:spAutoFit/>
          </a:bodyPr>
          <a:lstStyle/>
          <a:p>
            <a:r>
              <a:rPr lang="en-AU" sz="2400" dirty="0">
                <a:latin typeface="Arial Narrow" panose="020B0606020202030204" pitchFamily="34" charset="0"/>
              </a:rPr>
              <a:t>Can redirect blood flow away from extremities to reduce heat loss</a:t>
            </a:r>
          </a:p>
        </p:txBody>
      </p:sp>
    </p:spTree>
    <p:extLst>
      <p:ext uri="{BB962C8B-B14F-4D97-AF65-F5344CB8AC3E}">
        <p14:creationId xmlns:p14="http://schemas.microsoft.com/office/powerpoint/2010/main" val="413213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E893F8-56CF-43C8-8900-03200E9080D6}"/>
              </a:ext>
            </a:extLst>
          </p:cNvPr>
          <p:cNvPicPr>
            <a:picLocks noChangeAspect="1"/>
          </p:cNvPicPr>
          <p:nvPr/>
        </p:nvPicPr>
        <p:blipFill rotWithShape="1">
          <a:blip r:embed="rId2"/>
          <a:srcRect l="21956" t="7404" r="2609"/>
          <a:stretch/>
        </p:blipFill>
        <p:spPr>
          <a:xfrm>
            <a:off x="3796748" y="1387233"/>
            <a:ext cx="4598504" cy="4083533"/>
          </a:xfrm>
          <a:prstGeom prst="rect">
            <a:avLst/>
          </a:prstGeom>
        </p:spPr>
      </p:pic>
      <p:grpSp>
        <p:nvGrpSpPr>
          <p:cNvPr id="6" name="Group 5">
            <a:extLst>
              <a:ext uri="{FF2B5EF4-FFF2-40B4-BE49-F238E27FC236}">
                <a16:creationId xmlns:a16="http://schemas.microsoft.com/office/drawing/2014/main" id="{32F9AFFB-EC81-40E0-B130-7DEC8B970AB1}"/>
              </a:ext>
            </a:extLst>
          </p:cNvPr>
          <p:cNvGrpSpPr/>
          <p:nvPr/>
        </p:nvGrpSpPr>
        <p:grpSpPr>
          <a:xfrm>
            <a:off x="3405808" y="278296"/>
            <a:ext cx="3498574" cy="1400841"/>
            <a:chOff x="3366052" y="318052"/>
            <a:chExt cx="3498574" cy="1400841"/>
          </a:xfrm>
        </p:grpSpPr>
        <p:cxnSp>
          <p:nvCxnSpPr>
            <p:cNvPr id="4" name="Straight Arrow Connector 3">
              <a:extLst>
                <a:ext uri="{FF2B5EF4-FFF2-40B4-BE49-F238E27FC236}">
                  <a16:creationId xmlns:a16="http://schemas.microsoft.com/office/drawing/2014/main" id="{209BAAB8-4DD5-43FF-93CF-51038935934A}"/>
                </a:ext>
              </a:extLst>
            </p:cNvPr>
            <p:cNvCxnSpPr/>
            <p:nvPr/>
          </p:nvCxnSpPr>
          <p:spPr>
            <a:xfrm>
              <a:off x="5287618" y="1149049"/>
              <a:ext cx="0" cy="5698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0325EBD-93A3-431F-95B3-2EF4A93B6555}"/>
                </a:ext>
              </a:extLst>
            </p:cNvPr>
            <p:cNvSpPr txBox="1"/>
            <p:nvPr/>
          </p:nvSpPr>
          <p:spPr>
            <a:xfrm>
              <a:off x="3366052" y="318052"/>
              <a:ext cx="3498574" cy="830997"/>
            </a:xfrm>
            <a:prstGeom prst="rect">
              <a:avLst/>
            </a:prstGeom>
            <a:solidFill>
              <a:srgbClr val="FFF1C5"/>
            </a:solidFill>
            <a:ln>
              <a:solidFill>
                <a:schemeClr val="tx1"/>
              </a:solidFill>
            </a:ln>
          </p:spPr>
          <p:txBody>
            <a:bodyPr wrap="square" rtlCol="0" anchor="ctr">
              <a:spAutoFit/>
            </a:bodyPr>
            <a:lstStyle/>
            <a:p>
              <a:pPr algn="ctr"/>
              <a:r>
                <a:rPr lang="en-AU" sz="2400" dirty="0"/>
                <a:t>Large ears to increase SA for heat loss</a:t>
              </a:r>
            </a:p>
          </p:txBody>
        </p:sp>
      </p:grpSp>
      <p:sp>
        <p:nvSpPr>
          <p:cNvPr id="7" name="TextBox 6">
            <a:extLst>
              <a:ext uri="{FF2B5EF4-FFF2-40B4-BE49-F238E27FC236}">
                <a16:creationId xmlns:a16="http://schemas.microsoft.com/office/drawing/2014/main" id="{EF5A1D2C-A321-4C1C-ADDA-3F3AC5DA001C}"/>
              </a:ext>
            </a:extLst>
          </p:cNvPr>
          <p:cNvSpPr txBox="1"/>
          <p:nvPr/>
        </p:nvSpPr>
        <p:spPr>
          <a:xfrm>
            <a:off x="1709529" y="4436019"/>
            <a:ext cx="1510748" cy="461665"/>
          </a:xfrm>
          <a:prstGeom prst="rect">
            <a:avLst/>
          </a:prstGeom>
          <a:solidFill>
            <a:srgbClr val="FFF1C5"/>
          </a:solidFill>
          <a:ln>
            <a:solidFill>
              <a:schemeClr val="tx1"/>
            </a:solidFill>
          </a:ln>
        </p:spPr>
        <p:txBody>
          <a:bodyPr wrap="square" rtlCol="0">
            <a:spAutoFit/>
          </a:bodyPr>
          <a:lstStyle/>
          <a:p>
            <a:r>
              <a:rPr lang="en-AU" sz="2400" dirty="0"/>
              <a:t>Nocturnal</a:t>
            </a:r>
          </a:p>
        </p:txBody>
      </p:sp>
      <p:sp>
        <p:nvSpPr>
          <p:cNvPr id="8" name="TextBox 7">
            <a:extLst>
              <a:ext uri="{FF2B5EF4-FFF2-40B4-BE49-F238E27FC236}">
                <a16:creationId xmlns:a16="http://schemas.microsoft.com/office/drawing/2014/main" id="{61381193-6A02-4E65-B79A-2F9840F67980}"/>
              </a:ext>
            </a:extLst>
          </p:cNvPr>
          <p:cNvSpPr txBox="1"/>
          <p:nvPr/>
        </p:nvSpPr>
        <p:spPr>
          <a:xfrm>
            <a:off x="8878957" y="1497496"/>
            <a:ext cx="2955234" cy="830997"/>
          </a:xfrm>
          <a:prstGeom prst="rect">
            <a:avLst/>
          </a:prstGeom>
          <a:solidFill>
            <a:srgbClr val="FFF1C5"/>
          </a:solidFill>
          <a:ln>
            <a:solidFill>
              <a:schemeClr val="tx1"/>
            </a:solidFill>
          </a:ln>
        </p:spPr>
        <p:txBody>
          <a:bodyPr wrap="square" rtlCol="0">
            <a:spAutoFit/>
          </a:bodyPr>
          <a:lstStyle/>
          <a:p>
            <a:r>
              <a:rPr lang="en-AU" sz="2400" dirty="0"/>
              <a:t>Burrows: provides cool environment.</a:t>
            </a:r>
          </a:p>
        </p:txBody>
      </p:sp>
      <p:sp>
        <p:nvSpPr>
          <p:cNvPr id="9" name="TextBox 8">
            <a:extLst>
              <a:ext uri="{FF2B5EF4-FFF2-40B4-BE49-F238E27FC236}">
                <a16:creationId xmlns:a16="http://schemas.microsoft.com/office/drawing/2014/main" id="{A3AE42DB-BF2E-4476-81AF-C89AD969E0BD}"/>
              </a:ext>
            </a:extLst>
          </p:cNvPr>
          <p:cNvSpPr txBox="1"/>
          <p:nvPr/>
        </p:nvSpPr>
        <p:spPr>
          <a:xfrm>
            <a:off x="8971723" y="2968487"/>
            <a:ext cx="2650434" cy="2308324"/>
          </a:xfrm>
          <a:prstGeom prst="rect">
            <a:avLst/>
          </a:prstGeom>
          <a:solidFill>
            <a:srgbClr val="FFF1C5"/>
          </a:solidFill>
          <a:ln>
            <a:solidFill>
              <a:schemeClr val="tx1"/>
            </a:solidFill>
          </a:ln>
        </p:spPr>
        <p:txBody>
          <a:bodyPr wrap="square" rtlCol="0">
            <a:spAutoFit/>
          </a:bodyPr>
          <a:lstStyle/>
          <a:p>
            <a:r>
              <a:rPr lang="en-AU" sz="2400" dirty="0"/>
              <a:t>Huddling behaviour increases warmth- reduces </a:t>
            </a:r>
            <a:r>
              <a:rPr lang="en-AU" sz="2400" dirty="0" err="1"/>
              <a:t>SA:Vol</a:t>
            </a:r>
            <a:r>
              <a:rPr lang="en-AU" sz="2400" dirty="0"/>
              <a:t> ratio = </a:t>
            </a:r>
            <a:r>
              <a:rPr lang="en-AU" sz="2400" dirty="0">
                <a:sym typeface="Wingdings" panose="05000000000000000000" pitchFamily="2" charset="2"/>
              </a:rPr>
              <a:t> heat loss</a:t>
            </a:r>
            <a:endParaRPr lang="en-AU" sz="2400" dirty="0"/>
          </a:p>
        </p:txBody>
      </p:sp>
      <p:sp>
        <p:nvSpPr>
          <p:cNvPr id="10" name="TextBox 9">
            <a:extLst>
              <a:ext uri="{FF2B5EF4-FFF2-40B4-BE49-F238E27FC236}">
                <a16:creationId xmlns:a16="http://schemas.microsoft.com/office/drawing/2014/main" id="{0FE8A05F-F171-46A3-B123-B0487688C7EC}"/>
              </a:ext>
            </a:extLst>
          </p:cNvPr>
          <p:cNvSpPr txBox="1"/>
          <p:nvPr/>
        </p:nvSpPr>
        <p:spPr>
          <a:xfrm>
            <a:off x="742123" y="1987826"/>
            <a:ext cx="2663686" cy="1569660"/>
          </a:xfrm>
          <a:prstGeom prst="rect">
            <a:avLst/>
          </a:prstGeom>
          <a:solidFill>
            <a:srgbClr val="FFF1C5"/>
          </a:solidFill>
          <a:ln>
            <a:solidFill>
              <a:schemeClr val="tx1"/>
            </a:solidFill>
          </a:ln>
        </p:spPr>
        <p:txBody>
          <a:bodyPr wrap="square" rtlCol="0">
            <a:spAutoFit/>
          </a:bodyPr>
          <a:lstStyle/>
          <a:p>
            <a:r>
              <a:rPr lang="en-AU" sz="2400" dirty="0"/>
              <a:t>In heat individuals lay flat to increase </a:t>
            </a:r>
            <a:r>
              <a:rPr lang="en-AU" sz="2400" dirty="0" err="1"/>
              <a:t>SA:Vol</a:t>
            </a:r>
            <a:r>
              <a:rPr lang="en-AU" sz="2400" dirty="0"/>
              <a:t> ratio = </a:t>
            </a:r>
            <a:r>
              <a:rPr lang="en-AU" sz="2400" dirty="0">
                <a:sym typeface="Wingdings" panose="05000000000000000000" pitchFamily="2" charset="2"/>
              </a:rPr>
              <a:t> heat loss</a:t>
            </a:r>
            <a:endParaRPr lang="en-AU" sz="2400" dirty="0"/>
          </a:p>
        </p:txBody>
      </p:sp>
    </p:spTree>
    <p:extLst>
      <p:ext uri="{BB962C8B-B14F-4D97-AF65-F5344CB8AC3E}">
        <p14:creationId xmlns:p14="http://schemas.microsoft.com/office/powerpoint/2010/main" val="253416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ED1D94-5EC2-42FB-AC3C-F7F8BC306316}"/>
              </a:ext>
            </a:extLst>
          </p:cNvPr>
          <p:cNvPicPr>
            <a:picLocks noChangeAspect="1"/>
          </p:cNvPicPr>
          <p:nvPr/>
        </p:nvPicPr>
        <p:blipFill>
          <a:blip r:embed="rId2"/>
          <a:stretch>
            <a:fillRect/>
          </a:stretch>
        </p:blipFill>
        <p:spPr>
          <a:xfrm>
            <a:off x="1896509" y="1296121"/>
            <a:ext cx="8970273" cy="5087394"/>
          </a:xfrm>
          <a:prstGeom prst="rect">
            <a:avLst/>
          </a:prstGeom>
        </p:spPr>
      </p:pic>
      <p:sp>
        <p:nvSpPr>
          <p:cNvPr id="3" name="TextBox 2">
            <a:extLst>
              <a:ext uri="{FF2B5EF4-FFF2-40B4-BE49-F238E27FC236}">
                <a16:creationId xmlns:a16="http://schemas.microsoft.com/office/drawing/2014/main" id="{EFDE24CF-3CCD-4F02-A048-56B9FEF61014}"/>
              </a:ext>
            </a:extLst>
          </p:cNvPr>
          <p:cNvSpPr txBox="1"/>
          <p:nvPr/>
        </p:nvSpPr>
        <p:spPr>
          <a:xfrm>
            <a:off x="7460974" y="4996069"/>
            <a:ext cx="2710793" cy="461665"/>
          </a:xfrm>
          <a:prstGeom prst="rect">
            <a:avLst/>
          </a:prstGeom>
          <a:noFill/>
        </p:spPr>
        <p:txBody>
          <a:bodyPr wrap="square" rtlCol="0">
            <a:spAutoFit/>
          </a:bodyPr>
          <a:lstStyle/>
          <a:p>
            <a:r>
              <a:rPr lang="en-AU" sz="2400" b="1" dirty="0"/>
              <a:t>How you doing?</a:t>
            </a:r>
          </a:p>
        </p:txBody>
      </p:sp>
      <p:grpSp>
        <p:nvGrpSpPr>
          <p:cNvPr id="9" name="Group 8">
            <a:extLst>
              <a:ext uri="{FF2B5EF4-FFF2-40B4-BE49-F238E27FC236}">
                <a16:creationId xmlns:a16="http://schemas.microsoft.com/office/drawing/2014/main" id="{3FFE3257-88D4-43DF-AB45-5BE048AC684A}"/>
              </a:ext>
            </a:extLst>
          </p:cNvPr>
          <p:cNvGrpSpPr/>
          <p:nvPr/>
        </p:nvGrpSpPr>
        <p:grpSpPr>
          <a:xfrm>
            <a:off x="1722783" y="834456"/>
            <a:ext cx="3352800" cy="2041266"/>
            <a:chOff x="1722783" y="834456"/>
            <a:chExt cx="3352800" cy="2041266"/>
          </a:xfrm>
        </p:grpSpPr>
        <p:cxnSp>
          <p:nvCxnSpPr>
            <p:cNvPr id="6" name="Straight Arrow Connector 5">
              <a:extLst>
                <a:ext uri="{FF2B5EF4-FFF2-40B4-BE49-F238E27FC236}">
                  <a16:creationId xmlns:a16="http://schemas.microsoft.com/office/drawing/2014/main" id="{2AD442F3-6579-4330-B0C0-49AB758874FC}"/>
                </a:ext>
              </a:extLst>
            </p:cNvPr>
            <p:cNvCxnSpPr>
              <a:cxnSpLocks/>
            </p:cNvCxnSpPr>
            <p:nvPr/>
          </p:nvCxnSpPr>
          <p:spPr>
            <a:xfrm>
              <a:off x="3538330" y="1296121"/>
              <a:ext cx="1537253" cy="157960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BD2B7FF-5377-4FF8-BAC0-4EACFC684902}"/>
                </a:ext>
              </a:extLst>
            </p:cNvPr>
            <p:cNvSpPr txBox="1"/>
            <p:nvPr/>
          </p:nvSpPr>
          <p:spPr>
            <a:xfrm>
              <a:off x="1722783" y="834456"/>
              <a:ext cx="2862469" cy="461665"/>
            </a:xfrm>
            <a:prstGeom prst="rect">
              <a:avLst/>
            </a:prstGeom>
            <a:solidFill>
              <a:srgbClr val="FFF1C5"/>
            </a:solidFill>
            <a:ln>
              <a:solidFill>
                <a:schemeClr val="tx1"/>
              </a:solidFill>
            </a:ln>
          </p:spPr>
          <p:txBody>
            <a:bodyPr wrap="square" rtlCol="0">
              <a:spAutoFit/>
            </a:bodyPr>
            <a:lstStyle/>
            <a:p>
              <a:r>
                <a:rPr lang="en-AU" sz="2400" dirty="0"/>
                <a:t>Blubber- insulation</a:t>
              </a:r>
            </a:p>
          </p:txBody>
        </p:sp>
      </p:grpSp>
      <p:grpSp>
        <p:nvGrpSpPr>
          <p:cNvPr id="14" name="Group 13">
            <a:extLst>
              <a:ext uri="{FF2B5EF4-FFF2-40B4-BE49-F238E27FC236}">
                <a16:creationId xmlns:a16="http://schemas.microsoft.com/office/drawing/2014/main" id="{EEF6E56C-8D6D-4B09-8538-3E6B619C1673}"/>
              </a:ext>
            </a:extLst>
          </p:cNvPr>
          <p:cNvGrpSpPr/>
          <p:nvPr/>
        </p:nvGrpSpPr>
        <p:grpSpPr>
          <a:xfrm>
            <a:off x="6612836" y="474485"/>
            <a:ext cx="4427672" cy="1611436"/>
            <a:chOff x="6612836" y="474485"/>
            <a:chExt cx="4427672" cy="1611436"/>
          </a:xfrm>
        </p:grpSpPr>
        <p:cxnSp>
          <p:nvCxnSpPr>
            <p:cNvPr id="11" name="Straight Arrow Connector 10">
              <a:extLst>
                <a:ext uri="{FF2B5EF4-FFF2-40B4-BE49-F238E27FC236}">
                  <a16:creationId xmlns:a16="http://schemas.microsoft.com/office/drawing/2014/main" id="{55DEAEDE-726A-4FA9-BE14-AD4C99E686C8}"/>
                </a:ext>
              </a:extLst>
            </p:cNvPr>
            <p:cNvCxnSpPr>
              <a:cxnSpLocks/>
            </p:cNvCxnSpPr>
            <p:nvPr/>
          </p:nvCxnSpPr>
          <p:spPr>
            <a:xfrm flipH="1">
              <a:off x="6612836" y="1046922"/>
              <a:ext cx="730316" cy="10389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28455A0-72BE-4C0B-83EE-F3A6D13C39B2}"/>
                </a:ext>
              </a:extLst>
            </p:cNvPr>
            <p:cNvSpPr txBox="1"/>
            <p:nvPr/>
          </p:nvSpPr>
          <p:spPr>
            <a:xfrm>
              <a:off x="6864626" y="474485"/>
              <a:ext cx="4175882" cy="461665"/>
            </a:xfrm>
            <a:prstGeom prst="rect">
              <a:avLst/>
            </a:prstGeom>
            <a:solidFill>
              <a:srgbClr val="FFF1C5"/>
            </a:solidFill>
            <a:ln>
              <a:solidFill>
                <a:schemeClr val="tx1"/>
              </a:solidFill>
            </a:ln>
          </p:spPr>
          <p:txBody>
            <a:bodyPr wrap="square" rtlCol="0">
              <a:spAutoFit/>
            </a:bodyPr>
            <a:lstStyle/>
            <a:p>
              <a:r>
                <a:rPr lang="en-AU" sz="2400" dirty="0"/>
                <a:t>Counter-current blood flow</a:t>
              </a:r>
            </a:p>
          </p:txBody>
        </p:sp>
      </p:grpSp>
    </p:spTree>
    <p:extLst>
      <p:ext uri="{BB962C8B-B14F-4D97-AF65-F5344CB8AC3E}">
        <p14:creationId xmlns:p14="http://schemas.microsoft.com/office/powerpoint/2010/main" val="276679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A88984A-A8EA-4F67-94CD-7D01643D4B18}"/>
              </a:ext>
            </a:extLst>
          </p:cNvPr>
          <p:cNvGrpSpPr/>
          <p:nvPr/>
        </p:nvGrpSpPr>
        <p:grpSpPr>
          <a:xfrm>
            <a:off x="3631097" y="590954"/>
            <a:ext cx="4598504" cy="6109059"/>
            <a:chOff x="3631097" y="590954"/>
            <a:chExt cx="4598504" cy="6109059"/>
          </a:xfrm>
        </p:grpSpPr>
        <p:grpSp>
          <p:nvGrpSpPr>
            <p:cNvPr id="17" name="Group 16">
              <a:extLst>
                <a:ext uri="{FF2B5EF4-FFF2-40B4-BE49-F238E27FC236}">
                  <a16:creationId xmlns:a16="http://schemas.microsoft.com/office/drawing/2014/main" id="{8551C397-1D5B-417B-9ABD-F8A8443E7850}"/>
                </a:ext>
              </a:extLst>
            </p:cNvPr>
            <p:cNvGrpSpPr/>
            <p:nvPr/>
          </p:nvGrpSpPr>
          <p:grpSpPr>
            <a:xfrm>
              <a:off x="3631097" y="590954"/>
              <a:ext cx="4598504" cy="6109059"/>
              <a:chOff x="3631097" y="590954"/>
              <a:chExt cx="4598504" cy="6109059"/>
            </a:xfrm>
          </p:grpSpPr>
          <p:grpSp>
            <p:nvGrpSpPr>
              <p:cNvPr id="16" name="Group 15">
                <a:extLst>
                  <a:ext uri="{FF2B5EF4-FFF2-40B4-BE49-F238E27FC236}">
                    <a16:creationId xmlns:a16="http://schemas.microsoft.com/office/drawing/2014/main" id="{59C430D6-601C-4039-BE4B-5A50F000EC87}"/>
                  </a:ext>
                </a:extLst>
              </p:cNvPr>
              <p:cNvGrpSpPr/>
              <p:nvPr/>
            </p:nvGrpSpPr>
            <p:grpSpPr>
              <a:xfrm>
                <a:off x="3631097" y="590954"/>
                <a:ext cx="4598504" cy="6109059"/>
                <a:chOff x="3631097" y="590954"/>
                <a:chExt cx="4598504" cy="6109059"/>
              </a:xfrm>
            </p:grpSpPr>
            <p:pic>
              <p:nvPicPr>
                <p:cNvPr id="4" name="Picture 3">
                  <a:extLst>
                    <a:ext uri="{FF2B5EF4-FFF2-40B4-BE49-F238E27FC236}">
                      <a16:creationId xmlns:a16="http://schemas.microsoft.com/office/drawing/2014/main" id="{57109513-0400-40BB-8093-BA753F3E6BE0}"/>
                    </a:ext>
                  </a:extLst>
                </p:cNvPr>
                <p:cNvPicPr>
                  <a:picLocks noChangeAspect="1"/>
                </p:cNvPicPr>
                <p:nvPr/>
              </p:nvPicPr>
              <p:blipFill>
                <a:blip r:embed="rId2"/>
                <a:stretch>
                  <a:fillRect/>
                </a:stretch>
              </p:blipFill>
              <p:spPr>
                <a:xfrm>
                  <a:off x="3631097" y="590954"/>
                  <a:ext cx="4598504" cy="6109059"/>
                </a:xfrm>
                <a:prstGeom prst="rect">
                  <a:avLst/>
                </a:prstGeom>
              </p:spPr>
            </p:pic>
            <p:cxnSp>
              <p:nvCxnSpPr>
                <p:cNvPr id="13" name="Straight Arrow Connector 12">
                  <a:extLst>
                    <a:ext uri="{FF2B5EF4-FFF2-40B4-BE49-F238E27FC236}">
                      <a16:creationId xmlns:a16="http://schemas.microsoft.com/office/drawing/2014/main" id="{81399B9E-DF4F-46E4-BC2E-94FA4E9CD309}"/>
                    </a:ext>
                  </a:extLst>
                </p:cNvPr>
                <p:cNvCxnSpPr/>
                <p:nvPr/>
              </p:nvCxnSpPr>
              <p:spPr>
                <a:xfrm flipH="1">
                  <a:off x="6255026" y="3429000"/>
                  <a:ext cx="17227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D8641911-5FC9-49A6-B2AB-1493A0736441}"/>
                  </a:ext>
                </a:extLst>
              </p:cNvPr>
              <p:cNvPicPr>
                <a:picLocks noChangeAspect="1"/>
              </p:cNvPicPr>
              <p:nvPr/>
            </p:nvPicPr>
            <p:blipFill>
              <a:blip r:embed="rId3"/>
              <a:stretch>
                <a:fillRect/>
              </a:stretch>
            </p:blipFill>
            <p:spPr>
              <a:xfrm>
                <a:off x="6136259" y="3034870"/>
                <a:ext cx="310923" cy="231668"/>
              </a:xfrm>
              <a:prstGeom prst="rect">
                <a:avLst/>
              </a:prstGeom>
            </p:spPr>
          </p:pic>
        </p:grpSp>
        <p:pic>
          <p:nvPicPr>
            <p:cNvPr id="15" name="Picture 14">
              <a:extLst>
                <a:ext uri="{FF2B5EF4-FFF2-40B4-BE49-F238E27FC236}">
                  <a16:creationId xmlns:a16="http://schemas.microsoft.com/office/drawing/2014/main" id="{1DD41FAE-7BB4-4CF0-B476-B52048627BFE}"/>
                </a:ext>
              </a:extLst>
            </p:cNvPr>
            <p:cNvPicPr>
              <a:picLocks noChangeAspect="1"/>
            </p:cNvPicPr>
            <p:nvPr/>
          </p:nvPicPr>
          <p:blipFill>
            <a:blip r:embed="rId3"/>
            <a:stretch>
              <a:fillRect/>
            </a:stretch>
          </p:blipFill>
          <p:spPr>
            <a:xfrm>
              <a:off x="6129633" y="2803202"/>
              <a:ext cx="310923" cy="231668"/>
            </a:xfrm>
            <a:prstGeom prst="rect">
              <a:avLst/>
            </a:prstGeom>
          </p:spPr>
        </p:pic>
      </p:grpSp>
      <p:grpSp>
        <p:nvGrpSpPr>
          <p:cNvPr id="10" name="Group 9">
            <a:extLst>
              <a:ext uri="{FF2B5EF4-FFF2-40B4-BE49-F238E27FC236}">
                <a16:creationId xmlns:a16="http://schemas.microsoft.com/office/drawing/2014/main" id="{3EBDA9BC-DA03-47AC-AD57-612D6C9F9FC6}"/>
              </a:ext>
            </a:extLst>
          </p:cNvPr>
          <p:cNvGrpSpPr/>
          <p:nvPr/>
        </p:nvGrpSpPr>
        <p:grpSpPr>
          <a:xfrm>
            <a:off x="6533322" y="410817"/>
            <a:ext cx="5539408" cy="1200329"/>
            <a:chOff x="6533322" y="410817"/>
            <a:chExt cx="5539408" cy="1200329"/>
          </a:xfrm>
        </p:grpSpPr>
        <p:cxnSp>
          <p:nvCxnSpPr>
            <p:cNvPr id="6" name="Straight Arrow Connector 5">
              <a:extLst>
                <a:ext uri="{FF2B5EF4-FFF2-40B4-BE49-F238E27FC236}">
                  <a16:creationId xmlns:a16="http://schemas.microsoft.com/office/drawing/2014/main" id="{9357FC97-4BF4-4271-B40C-355000D316B6}"/>
                </a:ext>
              </a:extLst>
            </p:cNvPr>
            <p:cNvCxnSpPr>
              <a:cxnSpLocks/>
            </p:cNvCxnSpPr>
            <p:nvPr/>
          </p:nvCxnSpPr>
          <p:spPr>
            <a:xfrm flipH="1">
              <a:off x="6533322" y="940904"/>
              <a:ext cx="1961323" cy="6702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80F1D4D-CA9F-43A4-8986-D5DAD0693683}"/>
                </a:ext>
              </a:extLst>
            </p:cNvPr>
            <p:cNvSpPr txBox="1"/>
            <p:nvPr/>
          </p:nvSpPr>
          <p:spPr>
            <a:xfrm>
              <a:off x="8560904" y="410817"/>
              <a:ext cx="3511826" cy="1200329"/>
            </a:xfrm>
            <a:prstGeom prst="rect">
              <a:avLst/>
            </a:prstGeom>
            <a:solidFill>
              <a:srgbClr val="FFB7B7"/>
            </a:solidFill>
          </p:spPr>
          <p:txBody>
            <a:bodyPr wrap="square" rtlCol="0">
              <a:spAutoFit/>
            </a:bodyPr>
            <a:lstStyle/>
            <a:p>
              <a:r>
                <a:rPr lang="en-AU" sz="2400" dirty="0"/>
                <a:t>1. Warm arterial blood from the body moves towards extremities</a:t>
              </a:r>
            </a:p>
          </p:txBody>
        </p:sp>
      </p:grpSp>
      <p:grpSp>
        <p:nvGrpSpPr>
          <p:cNvPr id="22" name="Group 21">
            <a:extLst>
              <a:ext uri="{FF2B5EF4-FFF2-40B4-BE49-F238E27FC236}">
                <a16:creationId xmlns:a16="http://schemas.microsoft.com/office/drawing/2014/main" id="{03F3B719-4378-4C56-80A0-A5582BCEFEDF}"/>
              </a:ext>
            </a:extLst>
          </p:cNvPr>
          <p:cNvGrpSpPr/>
          <p:nvPr/>
        </p:nvGrpSpPr>
        <p:grpSpPr>
          <a:xfrm>
            <a:off x="6891130" y="2398643"/>
            <a:ext cx="4863548" cy="2677656"/>
            <a:chOff x="6891130" y="2398643"/>
            <a:chExt cx="4863548" cy="2677656"/>
          </a:xfrm>
        </p:grpSpPr>
        <p:cxnSp>
          <p:nvCxnSpPr>
            <p:cNvPr id="20" name="Straight Arrow Connector 19">
              <a:extLst>
                <a:ext uri="{FF2B5EF4-FFF2-40B4-BE49-F238E27FC236}">
                  <a16:creationId xmlns:a16="http://schemas.microsoft.com/office/drawing/2014/main" id="{DFF90621-7D9B-43C7-8414-91E9BFD432E5}"/>
                </a:ext>
              </a:extLst>
            </p:cNvPr>
            <p:cNvCxnSpPr/>
            <p:nvPr/>
          </p:nvCxnSpPr>
          <p:spPr>
            <a:xfrm flipH="1">
              <a:off x="6891130" y="3034870"/>
              <a:ext cx="18685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1548B58-34DB-4A26-B815-87F6A963FB11}"/>
                </a:ext>
              </a:extLst>
            </p:cNvPr>
            <p:cNvSpPr txBox="1"/>
            <p:nvPr/>
          </p:nvSpPr>
          <p:spPr>
            <a:xfrm>
              <a:off x="8945217" y="2398643"/>
              <a:ext cx="2809461" cy="2677656"/>
            </a:xfrm>
            <a:prstGeom prst="rect">
              <a:avLst/>
            </a:prstGeom>
            <a:solidFill>
              <a:srgbClr val="FFB7B7"/>
            </a:solidFill>
          </p:spPr>
          <p:txBody>
            <a:bodyPr wrap="square" rtlCol="0">
              <a:spAutoFit/>
            </a:bodyPr>
            <a:lstStyle/>
            <a:p>
              <a:r>
                <a:rPr lang="en-AU" sz="2400" dirty="0"/>
                <a:t>2. Heat passes from the arteries to the vein warming the cold blood returning from the foot. </a:t>
              </a:r>
              <a:r>
                <a:rPr lang="en-AU" sz="2400" i="1" dirty="0"/>
                <a:t>Blood vessels in close proximity.</a:t>
              </a:r>
              <a:endParaRPr lang="en-AU" sz="2400" dirty="0"/>
            </a:p>
          </p:txBody>
        </p:sp>
      </p:grpSp>
      <p:grpSp>
        <p:nvGrpSpPr>
          <p:cNvPr id="26" name="Group 25">
            <a:extLst>
              <a:ext uri="{FF2B5EF4-FFF2-40B4-BE49-F238E27FC236}">
                <a16:creationId xmlns:a16="http://schemas.microsoft.com/office/drawing/2014/main" id="{CEC150B0-A1A1-488E-9AB2-64994280461F}"/>
              </a:ext>
            </a:extLst>
          </p:cNvPr>
          <p:cNvGrpSpPr/>
          <p:nvPr/>
        </p:nvGrpSpPr>
        <p:grpSpPr>
          <a:xfrm>
            <a:off x="1404732" y="4265977"/>
            <a:ext cx="4850294" cy="2308324"/>
            <a:chOff x="1404732" y="4265977"/>
            <a:chExt cx="4850294" cy="2308324"/>
          </a:xfrm>
        </p:grpSpPr>
        <p:cxnSp>
          <p:nvCxnSpPr>
            <p:cNvPr id="24" name="Straight Arrow Connector 23">
              <a:extLst>
                <a:ext uri="{FF2B5EF4-FFF2-40B4-BE49-F238E27FC236}">
                  <a16:creationId xmlns:a16="http://schemas.microsoft.com/office/drawing/2014/main" id="{B7F92752-FCB3-4312-8369-5777BC4AD8B4}"/>
                </a:ext>
              </a:extLst>
            </p:cNvPr>
            <p:cNvCxnSpPr/>
            <p:nvPr/>
          </p:nvCxnSpPr>
          <p:spPr>
            <a:xfrm flipV="1">
              <a:off x="2994991" y="4956313"/>
              <a:ext cx="3260035" cy="4638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C7F649A-8A08-4CF3-9E0F-ECFF86421756}"/>
                </a:ext>
              </a:extLst>
            </p:cNvPr>
            <p:cNvSpPr txBox="1"/>
            <p:nvPr/>
          </p:nvSpPr>
          <p:spPr>
            <a:xfrm>
              <a:off x="1404732" y="4265977"/>
              <a:ext cx="2133600" cy="2308324"/>
            </a:xfrm>
            <a:prstGeom prst="rect">
              <a:avLst/>
            </a:prstGeom>
            <a:solidFill>
              <a:srgbClr val="FFB7B7"/>
            </a:solidFill>
          </p:spPr>
          <p:txBody>
            <a:bodyPr wrap="square" rtlCol="0">
              <a:spAutoFit/>
            </a:bodyPr>
            <a:lstStyle/>
            <a:p>
              <a:r>
                <a:rPr lang="en-AU" sz="2400" dirty="0"/>
                <a:t>3. The arterial blood is cooler so it loses less heat at the extremities.</a:t>
              </a:r>
            </a:p>
          </p:txBody>
        </p:sp>
      </p:grpSp>
      <p:grpSp>
        <p:nvGrpSpPr>
          <p:cNvPr id="36" name="Group 35">
            <a:extLst>
              <a:ext uri="{FF2B5EF4-FFF2-40B4-BE49-F238E27FC236}">
                <a16:creationId xmlns:a16="http://schemas.microsoft.com/office/drawing/2014/main" id="{1D510EB1-C8C7-46EC-B442-8F9E951B0401}"/>
              </a:ext>
            </a:extLst>
          </p:cNvPr>
          <p:cNvGrpSpPr/>
          <p:nvPr/>
        </p:nvGrpSpPr>
        <p:grpSpPr>
          <a:xfrm>
            <a:off x="1166190" y="1209553"/>
            <a:ext cx="4929810" cy="2308324"/>
            <a:chOff x="1166190" y="1209553"/>
            <a:chExt cx="4929810" cy="2308324"/>
          </a:xfrm>
        </p:grpSpPr>
        <p:cxnSp>
          <p:nvCxnSpPr>
            <p:cNvPr id="31" name="Straight Arrow Connector 30">
              <a:extLst>
                <a:ext uri="{FF2B5EF4-FFF2-40B4-BE49-F238E27FC236}">
                  <a16:creationId xmlns:a16="http://schemas.microsoft.com/office/drawing/2014/main" id="{F4387881-1AC7-4DB2-A048-5335AA2B5DD6}"/>
                </a:ext>
              </a:extLst>
            </p:cNvPr>
            <p:cNvCxnSpPr>
              <a:cxnSpLocks/>
            </p:cNvCxnSpPr>
            <p:nvPr/>
          </p:nvCxnSpPr>
          <p:spPr>
            <a:xfrm flipV="1">
              <a:off x="3101011" y="1611146"/>
              <a:ext cx="2994989" cy="1911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978E764-E17A-4768-907E-09027C9CA05A}"/>
                </a:ext>
              </a:extLst>
            </p:cNvPr>
            <p:cNvSpPr txBox="1"/>
            <p:nvPr/>
          </p:nvSpPr>
          <p:spPr>
            <a:xfrm>
              <a:off x="1166190" y="1209553"/>
              <a:ext cx="2199863" cy="2308324"/>
            </a:xfrm>
            <a:prstGeom prst="rect">
              <a:avLst/>
            </a:prstGeom>
            <a:solidFill>
              <a:srgbClr val="FFB7B7"/>
            </a:solidFill>
          </p:spPr>
          <p:txBody>
            <a:bodyPr wrap="square" rtlCol="0">
              <a:spAutoFit/>
            </a:bodyPr>
            <a:lstStyle/>
            <a:p>
              <a:r>
                <a:rPr lang="en-AU" sz="2400" dirty="0"/>
                <a:t>4. Venous blood has been warmed by the time it returns to </a:t>
              </a:r>
              <a:r>
                <a:rPr lang="en-AU" sz="2400"/>
                <a:t>the body. </a:t>
              </a:r>
              <a:endParaRPr lang="en-AU" sz="2400" dirty="0"/>
            </a:p>
          </p:txBody>
        </p:sp>
      </p:grpSp>
      <p:grpSp>
        <p:nvGrpSpPr>
          <p:cNvPr id="7" name="Group 6">
            <a:extLst>
              <a:ext uri="{FF2B5EF4-FFF2-40B4-BE49-F238E27FC236}">
                <a16:creationId xmlns:a16="http://schemas.microsoft.com/office/drawing/2014/main" id="{B32A7482-B57C-4262-9C22-0BE9EAC469C6}"/>
              </a:ext>
            </a:extLst>
          </p:cNvPr>
          <p:cNvGrpSpPr/>
          <p:nvPr/>
        </p:nvGrpSpPr>
        <p:grpSpPr>
          <a:xfrm>
            <a:off x="7845285" y="5062330"/>
            <a:ext cx="4227445" cy="1346103"/>
            <a:chOff x="7845285" y="5062330"/>
            <a:chExt cx="4227445" cy="1346103"/>
          </a:xfrm>
        </p:grpSpPr>
        <p:sp>
          <p:nvSpPr>
            <p:cNvPr id="2" name="TextBox 1">
              <a:extLst>
                <a:ext uri="{FF2B5EF4-FFF2-40B4-BE49-F238E27FC236}">
                  <a16:creationId xmlns:a16="http://schemas.microsoft.com/office/drawing/2014/main" id="{2C99631B-19E8-4D52-8C23-F237FC4BE78E}"/>
                </a:ext>
              </a:extLst>
            </p:cNvPr>
            <p:cNvSpPr txBox="1"/>
            <p:nvPr/>
          </p:nvSpPr>
          <p:spPr>
            <a:xfrm>
              <a:off x="8759687" y="5208104"/>
              <a:ext cx="3313043" cy="1200329"/>
            </a:xfrm>
            <a:prstGeom prst="rect">
              <a:avLst/>
            </a:prstGeom>
            <a:solidFill>
              <a:srgbClr val="FFD54F"/>
            </a:solidFill>
          </p:spPr>
          <p:txBody>
            <a:bodyPr wrap="square" rtlCol="0">
              <a:spAutoFit/>
            </a:bodyPr>
            <a:lstStyle/>
            <a:p>
              <a:r>
                <a:rPr lang="en-AU" dirty="0"/>
                <a:t>The </a:t>
              </a:r>
              <a:r>
                <a:rPr lang="en-AU" b="1" dirty="0"/>
                <a:t>temperature gradient </a:t>
              </a:r>
              <a:r>
                <a:rPr lang="en-AU" dirty="0"/>
                <a:t>between the foot &amp; the environment is </a:t>
              </a:r>
              <a:r>
                <a:rPr lang="en-AU" b="1" dirty="0"/>
                <a:t>much less</a:t>
              </a:r>
              <a:r>
                <a:rPr lang="en-AU" dirty="0"/>
                <a:t>, therefore</a:t>
              </a:r>
              <a:r>
                <a:rPr lang="en-AU" b="1" dirty="0"/>
                <a:t> less heat is lost</a:t>
              </a:r>
              <a:r>
                <a:rPr lang="en-AU" dirty="0"/>
                <a:t>.</a:t>
              </a:r>
            </a:p>
          </p:txBody>
        </p:sp>
        <p:cxnSp>
          <p:nvCxnSpPr>
            <p:cNvPr id="5" name="Straight Arrow Connector 4">
              <a:extLst>
                <a:ext uri="{FF2B5EF4-FFF2-40B4-BE49-F238E27FC236}">
                  <a16:creationId xmlns:a16="http://schemas.microsoft.com/office/drawing/2014/main" id="{AAA6DBDE-5058-4409-A833-55B5ACA9263E}"/>
                </a:ext>
              </a:extLst>
            </p:cNvPr>
            <p:cNvCxnSpPr/>
            <p:nvPr/>
          </p:nvCxnSpPr>
          <p:spPr>
            <a:xfrm flipH="1" flipV="1">
              <a:off x="7845285" y="5062330"/>
              <a:ext cx="914402" cy="35780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74710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3AC28D-D67C-4C6A-8DF8-FE0B97EB76FE}"/>
              </a:ext>
            </a:extLst>
          </p:cNvPr>
          <p:cNvSpPr>
            <a:spLocks noGrp="1"/>
          </p:cNvSpPr>
          <p:nvPr>
            <p:ph type="title"/>
          </p:nvPr>
        </p:nvSpPr>
        <p:spPr>
          <a:xfrm>
            <a:off x="1708667" y="351184"/>
            <a:ext cx="9675812" cy="913142"/>
          </a:xfrm>
        </p:spPr>
        <p:txBody>
          <a:bodyPr>
            <a:normAutofit/>
          </a:bodyPr>
          <a:lstStyle/>
          <a:p>
            <a:r>
              <a:rPr lang="en-AU" sz="2400" dirty="0"/>
              <a:t>Often WACE questions will ask you to </a:t>
            </a:r>
            <a:r>
              <a:rPr lang="en-AU" sz="2400" b="1" dirty="0"/>
              <a:t>apply</a:t>
            </a:r>
            <a:r>
              <a:rPr lang="en-AU" sz="2400" dirty="0"/>
              <a:t> biology concepts to a context. An example below:</a:t>
            </a:r>
          </a:p>
        </p:txBody>
      </p:sp>
      <p:sp>
        <p:nvSpPr>
          <p:cNvPr id="5" name="Content Placeholder 4">
            <a:extLst>
              <a:ext uri="{FF2B5EF4-FFF2-40B4-BE49-F238E27FC236}">
                <a16:creationId xmlns:a16="http://schemas.microsoft.com/office/drawing/2014/main" id="{504E4268-79C4-471D-8C5E-1EC2065932DD}"/>
              </a:ext>
            </a:extLst>
          </p:cNvPr>
          <p:cNvSpPr>
            <a:spLocks noGrp="1"/>
          </p:cNvSpPr>
          <p:nvPr>
            <p:ph idx="1"/>
          </p:nvPr>
        </p:nvSpPr>
        <p:spPr>
          <a:xfrm>
            <a:off x="661183" y="1152939"/>
            <a:ext cx="11305530" cy="5705061"/>
          </a:xfrm>
          <a:solidFill>
            <a:srgbClr val="FFF1C5"/>
          </a:solidFill>
        </p:spPr>
        <p:txBody>
          <a:bodyPr>
            <a:normAutofit/>
          </a:bodyPr>
          <a:lstStyle/>
          <a:p>
            <a:pPr marL="0" indent="0" algn="just">
              <a:buNone/>
            </a:pPr>
            <a:r>
              <a:rPr lang="en-AU" sz="2800" dirty="0">
                <a:latin typeface="Arial Narrow" panose="020B0606020202030204" pitchFamily="34" charset="0"/>
              </a:rPr>
              <a:t>Q4.Marine iguanas (</a:t>
            </a:r>
            <a:r>
              <a:rPr lang="en-AU" sz="2800" i="1" dirty="0" err="1">
                <a:latin typeface="Arial Narrow" panose="020B0606020202030204" pitchFamily="34" charset="0"/>
              </a:rPr>
              <a:t>Amblyrhynchus</a:t>
            </a:r>
            <a:r>
              <a:rPr lang="en-AU" sz="2800" i="1" dirty="0">
                <a:latin typeface="Arial Narrow" panose="020B0606020202030204" pitchFamily="34" charset="0"/>
              </a:rPr>
              <a:t> </a:t>
            </a:r>
            <a:r>
              <a:rPr lang="en-AU" sz="2800" i="1" dirty="0" err="1">
                <a:latin typeface="Arial Narrow" panose="020B0606020202030204" pitchFamily="34" charset="0"/>
              </a:rPr>
              <a:t>cristatus</a:t>
            </a:r>
            <a:r>
              <a:rPr lang="en-AU" sz="2800" dirty="0">
                <a:latin typeface="Arial Narrow" panose="020B0606020202030204" pitchFamily="34" charset="0"/>
              </a:rPr>
              <a:t>) are endemic to the Galapagos Islands, situated in the Pacific Ocean off the coast of Ecuador. The marine Iguana is classified as a </a:t>
            </a:r>
            <a:r>
              <a:rPr lang="en-AU" sz="2800" b="1" i="1" dirty="0">
                <a:latin typeface="Arial Narrow" panose="020B0606020202030204" pitchFamily="34" charset="0"/>
              </a:rPr>
              <a:t>marine reptile</a:t>
            </a:r>
            <a:r>
              <a:rPr lang="en-AU" sz="2800" dirty="0">
                <a:latin typeface="Arial Narrow" panose="020B0606020202030204" pitchFamily="34" charset="0"/>
              </a:rPr>
              <a:t> as it is the only species of iguana to forage within the ocean. Even though the islands are located close to the equator, the </a:t>
            </a:r>
            <a:r>
              <a:rPr lang="en-AU" sz="2800" b="1" i="1" dirty="0">
                <a:latin typeface="Arial Narrow" panose="020B0606020202030204" pitchFamily="34" charset="0"/>
              </a:rPr>
              <a:t>waters are extremely cold</a:t>
            </a:r>
            <a:r>
              <a:rPr lang="en-AU" sz="2800" dirty="0">
                <a:latin typeface="Arial Narrow" panose="020B0606020202030204" pitchFamily="34" charset="0"/>
              </a:rPr>
              <a:t> due to the influence of ocean currents. </a:t>
            </a:r>
          </a:p>
          <a:p>
            <a:pPr marL="0" indent="0" algn="just">
              <a:buNone/>
            </a:pPr>
            <a:r>
              <a:rPr lang="en-AU" sz="2800" dirty="0">
                <a:latin typeface="Arial Narrow" panose="020B0606020202030204" pitchFamily="34" charset="0"/>
              </a:rPr>
              <a:t>Marine iguanas are usually </a:t>
            </a:r>
            <a:r>
              <a:rPr lang="en-AU" sz="2800" b="1" i="1" dirty="0">
                <a:latin typeface="Arial Narrow" panose="020B0606020202030204" pitchFamily="34" charset="0"/>
              </a:rPr>
              <a:t>grey to black in colour </a:t>
            </a:r>
            <a:r>
              <a:rPr lang="en-AU" sz="2800" dirty="0">
                <a:latin typeface="Arial Narrow" panose="020B0606020202030204" pitchFamily="34" charset="0"/>
              </a:rPr>
              <a:t>and can grow up to 75 centimetres in length. They live in colonies located near shallow reefs that lie within an extensive intertidal zone. The volcanic rocks bordering these reefs are covered with hundreds of iguanas </a:t>
            </a:r>
            <a:r>
              <a:rPr lang="en-AU" sz="2800" b="1" i="1" dirty="0">
                <a:latin typeface="Arial Narrow" panose="020B0606020202030204" pitchFamily="34" charset="0"/>
              </a:rPr>
              <a:t>basking in the morning sun</a:t>
            </a:r>
            <a:r>
              <a:rPr lang="en-AU" sz="2800" dirty="0">
                <a:latin typeface="Arial Narrow" panose="020B0606020202030204" pitchFamily="34" charset="0"/>
              </a:rPr>
              <a:t>. </a:t>
            </a:r>
            <a:r>
              <a:rPr lang="en-AU" sz="2800" i="1" dirty="0">
                <a:latin typeface="Arial Narrow" panose="020B0606020202030204" pitchFamily="34" charset="0"/>
              </a:rPr>
              <a:t>During the heat of the day</a:t>
            </a:r>
            <a:r>
              <a:rPr lang="en-AU" sz="2800" dirty="0">
                <a:latin typeface="Arial Narrow" panose="020B0606020202030204" pitchFamily="34" charset="0"/>
              </a:rPr>
              <a:t>, individuals forage </a:t>
            </a:r>
            <a:r>
              <a:rPr lang="en-AU" sz="2800" i="1" dirty="0">
                <a:latin typeface="Arial Narrow" panose="020B0606020202030204" pitchFamily="34" charset="0"/>
              </a:rPr>
              <a:t>for green algae (seaweed) in the ocean. </a:t>
            </a:r>
          </a:p>
          <a:p>
            <a:pPr marL="0" indent="0" algn="just">
              <a:buNone/>
            </a:pPr>
            <a:r>
              <a:rPr lang="en-AU" sz="2800" dirty="0">
                <a:latin typeface="Arial Narrow" panose="020B0606020202030204" pitchFamily="34" charset="0"/>
              </a:rPr>
              <a:t>Iguana </a:t>
            </a:r>
            <a:r>
              <a:rPr lang="en-AU" sz="2800" b="1" i="1" dirty="0">
                <a:latin typeface="Arial Narrow" panose="020B0606020202030204" pitchFamily="34" charset="0"/>
              </a:rPr>
              <a:t>activity slows down in the late afternoon </a:t>
            </a:r>
            <a:r>
              <a:rPr lang="en-AU" sz="2800" dirty="0">
                <a:latin typeface="Arial Narrow" panose="020B0606020202030204" pitchFamily="34" charset="0"/>
              </a:rPr>
              <a:t>and they retire for the day by </a:t>
            </a:r>
            <a:r>
              <a:rPr lang="en-AU" sz="2800" b="1" i="1" dirty="0">
                <a:latin typeface="Arial Narrow" panose="020B0606020202030204" pitchFamily="34" charset="0"/>
              </a:rPr>
              <a:t>sheltering in rock crevices or under large boulders.</a:t>
            </a:r>
          </a:p>
        </p:txBody>
      </p:sp>
    </p:spTree>
    <p:extLst>
      <p:ext uri="{BB962C8B-B14F-4D97-AF65-F5344CB8AC3E}">
        <p14:creationId xmlns:p14="http://schemas.microsoft.com/office/powerpoint/2010/main" val="2158411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DFC86-F1C2-41B5-9000-991F5057BC87}"/>
              </a:ext>
            </a:extLst>
          </p:cNvPr>
          <p:cNvSpPr>
            <a:spLocks noGrp="1"/>
          </p:cNvSpPr>
          <p:nvPr>
            <p:ph idx="1"/>
          </p:nvPr>
        </p:nvSpPr>
        <p:spPr>
          <a:xfrm>
            <a:off x="1431235" y="609600"/>
            <a:ext cx="10124661" cy="5618922"/>
          </a:xfrm>
        </p:spPr>
        <p:txBody>
          <a:bodyPr>
            <a:normAutofit fontScale="92500"/>
          </a:bodyPr>
          <a:lstStyle/>
          <a:p>
            <a:pPr marL="0" indent="0">
              <a:buNone/>
            </a:pPr>
            <a:r>
              <a:rPr lang="en-AU" sz="2400" dirty="0"/>
              <a:t>Question 4a answers</a:t>
            </a:r>
          </a:p>
          <a:p>
            <a:pPr marL="0" indent="0">
              <a:buNone/>
            </a:pPr>
            <a:r>
              <a:rPr lang="en-AU" sz="2400" b="1" u="sng" dirty="0">
                <a:solidFill>
                  <a:srgbClr val="C00000"/>
                </a:solidFill>
              </a:rPr>
              <a:t>Conduction</a:t>
            </a:r>
            <a:r>
              <a:rPr lang="en-AU" sz="2400" b="1" dirty="0">
                <a:solidFill>
                  <a:srgbClr val="C00000"/>
                </a:solidFill>
              </a:rPr>
              <a:t> (heat transfer through contact with SOLID objects or LIQUID):</a:t>
            </a:r>
          </a:p>
          <a:p>
            <a:r>
              <a:rPr lang="en-AU" sz="2400" b="1" dirty="0">
                <a:solidFill>
                  <a:srgbClr val="C00000"/>
                </a:solidFill>
              </a:rPr>
              <a:t>Heat gain by basking on hot rocks</a:t>
            </a:r>
          </a:p>
          <a:p>
            <a:r>
              <a:rPr lang="en-AU" sz="2400" b="1" dirty="0">
                <a:solidFill>
                  <a:srgbClr val="C00000"/>
                </a:solidFill>
              </a:rPr>
              <a:t>Heat loss when in contact with water.</a:t>
            </a:r>
          </a:p>
          <a:p>
            <a:pPr marL="0" indent="0">
              <a:buNone/>
            </a:pPr>
            <a:r>
              <a:rPr lang="en-AU" sz="2400" b="1" u="sng" dirty="0">
                <a:solidFill>
                  <a:srgbClr val="C00000"/>
                </a:solidFill>
              </a:rPr>
              <a:t>Convection</a:t>
            </a:r>
            <a:r>
              <a:rPr lang="en-AU" sz="2400" b="1" dirty="0">
                <a:solidFill>
                  <a:srgbClr val="C00000"/>
                </a:solidFill>
              </a:rPr>
              <a:t> (heat transfer through the movement of AIR)</a:t>
            </a:r>
            <a:endParaRPr lang="en-AU" sz="2400" b="1" u="sng" dirty="0">
              <a:solidFill>
                <a:srgbClr val="C00000"/>
              </a:solidFill>
            </a:endParaRPr>
          </a:p>
          <a:p>
            <a:r>
              <a:rPr lang="en-AU" sz="2400" b="1" dirty="0">
                <a:solidFill>
                  <a:srgbClr val="C00000"/>
                </a:solidFill>
              </a:rPr>
              <a:t>Heat loss through cool wind off the ocean</a:t>
            </a:r>
          </a:p>
          <a:p>
            <a:r>
              <a:rPr lang="en-AU" sz="2400" b="1" dirty="0">
                <a:solidFill>
                  <a:srgbClr val="C00000"/>
                </a:solidFill>
              </a:rPr>
              <a:t>Heat gain from air being heated by rocks </a:t>
            </a:r>
          </a:p>
          <a:p>
            <a:pPr marL="0" indent="0">
              <a:buNone/>
            </a:pPr>
            <a:r>
              <a:rPr lang="en-AU" sz="2400" b="1" u="sng" dirty="0">
                <a:solidFill>
                  <a:srgbClr val="C00000"/>
                </a:solidFill>
              </a:rPr>
              <a:t>Evaporation</a:t>
            </a:r>
          </a:p>
          <a:p>
            <a:r>
              <a:rPr lang="en-AU" sz="2400" b="1" dirty="0">
                <a:solidFill>
                  <a:srgbClr val="C00000"/>
                </a:solidFill>
              </a:rPr>
              <a:t>Heat loss via evaporation water from skin (requires heat energy)</a:t>
            </a:r>
          </a:p>
          <a:p>
            <a:pPr marL="0" indent="0">
              <a:buNone/>
            </a:pPr>
            <a:r>
              <a:rPr lang="en-AU" sz="2400" b="1" u="sng" dirty="0">
                <a:solidFill>
                  <a:srgbClr val="C00000"/>
                </a:solidFill>
              </a:rPr>
              <a:t>Radiation</a:t>
            </a:r>
            <a:r>
              <a:rPr lang="en-AU" sz="2400" b="1" dirty="0">
                <a:solidFill>
                  <a:srgbClr val="C00000"/>
                </a:solidFill>
              </a:rPr>
              <a:t> (heat transfer by sun)</a:t>
            </a:r>
          </a:p>
          <a:p>
            <a:r>
              <a:rPr lang="en-AU" sz="2400" b="1" dirty="0">
                <a:solidFill>
                  <a:srgbClr val="C00000"/>
                </a:solidFill>
              </a:rPr>
              <a:t>Heat gain through absorption via dark skin</a:t>
            </a:r>
          </a:p>
          <a:p>
            <a:r>
              <a:rPr lang="en-AU" sz="2400" b="1" dirty="0">
                <a:solidFill>
                  <a:srgbClr val="C00000"/>
                </a:solidFill>
              </a:rPr>
              <a:t>Heat loss from warm body to cool atmosphere (</a:t>
            </a:r>
            <a:r>
              <a:rPr lang="en-AU" sz="2400" b="1" dirty="0" err="1">
                <a:solidFill>
                  <a:srgbClr val="C00000"/>
                </a:solidFill>
              </a:rPr>
              <a:t>eg</a:t>
            </a:r>
            <a:r>
              <a:rPr lang="en-AU" sz="2400" b="1" dirty="0">
                <a:solidFill>
                  <a:srgbClr val="C00000"/>
                </a:solidFill>
              </a:rPr>
              <a:t> at night)</a:t>
            </a:r>
          </a:p>
          <a:p>
            <a:endParaRPr lang="en-AU" sz="2400" dirty="0"/>
          </a:p>
          <a:p>
            <a:endParaRPr lang="en-AU" sz="2400" u="sng" dirty="0"/>
          </a:p>
        </p:txBody>
      </p:sp>
    </p:spTree>
    <p:extLst>
      <p:ext uri="{BB962C8B-B14F-4D97-AF65-F5344CB8AC3E}">
        <p14:creationId xmlns:p14="http://schemas.microsoft.com/office/powerpoint/2010/main" val="199063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D1C43-BDCE-49D3-9A86-67D8AE3F247D}"/>
              </a:ext>
            </a:extLst>
          </p:cNvPr>
          <p:cNvSpPr>
            <a:spLocks noGrp="1"/>
          </p:cNvSpPr>
          <p:nvPr>
            <p:ph type="title"/>
          </p:nvPr>
        </p:nvSpPr>
        <p:spPr>
          <a:xfrm>
            <a:off x="2592925" y="624110"/>
            <a:ext cx="8911687" cy="674603"/>
          </a:xfrm>
        </p:spPr>
        <p:txBody>
          <a:bodyPr/>
          <a:lstStyle/>
          <a:p>
            <a:r>
              <a:rPr lang="en-AU" dirty="0"/>
              <a:t>Osmoregulation</a:t>
            </a:r>
          </a:p>
        </p:txBody>
      </p:sp>
      <p:sp>
        <p:nvSpPr>
          <p:cNvPr id="3" name="Content Placeholder 2">
            <a:extLst>
              <a:ext uri="{FF2B5EF4-FFF2-40B4-BE49-F238E27FC236}">
                <a16:creationId xmlns:a16="http://schemas.microsoft.com/office/drawing/2014/main" id="{75019EFF-759D-4373-9559-FEC31AA16EAF}"/>
              </a:ext>
            </a:extLst>
          </p:cNvPr>
          <p:cNvSpPr>
            <a:spLocks noGrp="1"/>
          </p:cNvSpPr>
          <p:nvPr>
            <p:ph idx="1"/>
          </p:nvPr>
        </p:nvSpPr>
        <p:spPr>
          <a:xfrm>
            <a:off x="1762539" y="1298713"/>
            <a:ext cx="9742073" cy="1974575"/>
          </a:xfrm>
        </p:spPr>
        <p:txBody>
          <a:bodyPr>
            <a:normAutofit/>
          </a:bodyPr>
          <a:lstStyle/>
          <a:p>
            <a:pPr marL="0" indent="0">
              <a:buNone/>
            </a:pPr>
            <a:r>
              <a:rPr lang="en-AU" sz="2400" dirty="0">
                <a:latin typeface="Arial" panose="020B0604020202020204" pitchFamily="34" charset="0"/>
                <a:cs typeface="Arial" panose="020B0604020202020204" pitchFamily="34" charset="0"/>
              </a:rPr>
              <a:t>The terrestrial environment is very dry (in comparison to an aquatic one). Terrestrial animals are under continual water stress, therefore they are always regulating water losses and gains.</a:t>
            </a:r>
          </a:p>
          <a:p>
            <a:pPr marL="0" indent="0">
              <a:buNone/>
            </a:pPr>
            <a:r>
              <a:rPr lang="en-AU" sz="2400" dirty="0">
                <a:latin typeface="Arial" panose="020B0604020202020204" pitchFamily="34" charset="0"/>
                <a:cs typeface="Arial" panose="020B0604020202020204" pitchFamily="34" charset="0"/>
              </a:rPr>
              <a:t>Maintaining water balance is called OSMOREGULATION.</a:t>
            </a:r>
            <a:endParaRPr lang="en-AU" sz="2400" dirty="0"/>
          </a:p>
        </p:txBody>
      </p:sp>
      <p:pic>
        <p:nvPicPr>
          <p:cNvPr id="4" name="Picture 3">
            <a:extLst>
              <a:ext uri="{FF2B5EF4-FFF2-40B4-BE49-F238E27FC236}">
                <a16:creationId xmlns:a16="http://schemas.microsoft.com/office/drawing/2014/main" id="{EF7FD7B6-1BBE-4337-86FC-5EE1A76C0896}"/>
              </a:ext>
            </a:extLst>
          </p:cNvPr>
          <p:cNvPicPr>
            <a:picLocks noChangeAspect="1"/>
          </p:cNvPicPr>
          <p:nvPr/>
        </p:nvPicPr>
        <p:blipFill>
          <a:blip r:embed="rId2"/>
          <a:stretch>
            <a:fillRect/>
          </a:stretch>
        </p:blipFill>
        <p:spPr>
          <a:xfrm>
            <a:off x="3891643" y="3061253"/>
            <a:ext cx="4408713" cy="3582079"/>
          </a:xfrm>
          <a:prstGeom prst="rect">
            <a:avLst/>
          </a:prstGeom>
        </p:spPr>
      </p:pic>
    </p:spTree>
    <p:extLst>
      <p:ext uri="{BB962C8B-B14F-4D97-AF65-F5344CB8AC3E}">
        <p14:creationId xmlns:p14="http://schemas.microsoft.com/office/powerpoint/2010/main" val="691265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A13F7-F900-499F-91E9-F92F89D0CD5F}"/>
              </a:ext>
            </a:extLst>
          </p:cNvPr>
          <p:cNvSpPr>
            <a:spLocks noGrp="1"/>
          </p:cNvSpPr>
          <p:nvPr>
            <p:ph type="title"/>
          </p:nvPr>
        </p:nvSpPr>
        <p:spPr>
          <a:xfrm>
            <a:off x="1877307" y="624110"/>
            <a:ext cx="8911687" cy="555333"/>
          </a:xfrm>
        </p:spPr>
        <p:txBody>
          <a:bodyPr>
            <a:normAutofit/>
          </a:bodyPr>
          <a:lstStyle/>
          <a:p>
            <a:r>
              <a:rPr lang="en-AU" sz="2800" dirty="0"/>
              <a:t>Question 5 </a:t>
            </a:r>
          </a:p>
        </p:txBody>
      </p:sp>
      <p:sp>
        <p:nvSpPr>
          <p:cNvPr id="3" name="Content Placeholder 2">
            <a:extLst>
              <a:ext uri="{FF2B5EF4-FFF2-40B4-BE49-F238E27FC236}">
                <a16:creationId xmlns:a16="http://schemas.microsoft.com/office/drawing/2014/main" id="{3341A78A-08C7-472A-852A-5919104916E4}"/>
              </a:ext>
            </a:extLst>
          </p:cNvPr>
          <p:cNvSpPr>
            <a:spLocks noGrp="1"/>
          </p:cNvSpPr>
          <p:nvPr>
            <p:ph idx="1"/>
          </p:nvPr>
        </p:nvSpPr>
        <p:spPr>
          <a:xfrm>
            <a:off x="1709531" y="1179443"/>
            <a:ext cx="10071652" cy="5221357"/>
          </a:xfrm>
        </p:spPr>
        <p:txBody>
          <a:bodyPr>
            <a:normAutofit/>
          </a:bodyPr>
          <a:lstStyle/>
          <a:p>
            <a:pPr marL="0" indent="0">
              <a:buNone/>
            </a:pPr>
            <a:r>
              <a:rPr lang="en-AU" sz="2400" b="1" dirty="0"/>
              <a:t>The Spinifex hopping mouse is a small Australian mammal. It can survive long periods in a hot desert without drinking water. These animals have a number of adaptations which enable them to avoid dehydration.</a:t>
            </a:r>
          </a:p>
          <a:p>
            <a:pPr marL="457200" indent="-457200">
              <a:buAutoNum type="alphaLcPeriod"/>
            </a:pPr>
            <a:r>
              <a:rPr lang="en-AU" sz="2400" dirty="0"/>
              <a:t>List FOUR ways in which a desert mammal such as the spinifex hopping mouse, would lose water.</a:t>
            </a:r>
          </a:p>
          <a:p>
            <a:pPr marL="0" indent="0">
              <a:buNone/>
            </a:pPr>
            <a:r>
              <a:rPr lang="en-AU" sz="2400" dirty="0">
                <a:solidFill>
                  <a:srgbClr val="FF0000"/>
                </a:solidFill>
              </a:rPr>
              <a:t>Answer: </a:t>
            </a:r>
          </a:p>
          <a:p>
            <a:r>
              <a:rPr lang="en-AU" sz="2400" dirty="0">
                <a:solidFill>
                  <a:srgbClr val="FF0000"/>
                </a:solidFill>
              </a:rPr>
              <a:t>Evaporation from respiratory surfaces</a:t>
            </a:r>
          </a:p>
          <a:p>
            <a:r>
              <a:rPr lang="en-AU" sz="2400" dirty="0">
                <a:solidFill>
                  <a:srgbClr val="FF0000"/>
                </a:solidFill>
              </a:rPr>
              <a:t>Sweating and panting</a:t>
            </a:r>
          </a:p>
          <a:p>
            <a:r>
              <a:rPr lang="en-AU" sz="2400" dirty="0">
                <a:solidFill>
                  <a:srgbClr val="FF0000"/>
                </a:solidFill>
              </a:rPr>
              <a:t>Faeces</a:t>
            </a:r>
          </a:p>
          <a:p>
            <a:r>
              <a:rPr lang="en-AU" sz="2400" dirty="0">
                <a:solidFill>
                  <a:srgbClr val="FF0000"/>
                </a:solidFill>
              </a:rPr>
              <a:t>Urine </a:t>
            </a:r>
          </a:p>
        </p:txBody>
      </p:sp>
    </p:spTree>
    <p:extLst>
      <p:ext uri="{BB962C8B-B14F-4D97-AF65-F5344CB8AC3E}">
        <p14:creationId xmlns:p14="http://schemas.microsoft.com/office/powerpoint/2010/main" val="209174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A07C8-76B8-4F90-B3C6-D57B69C66C79}"/>
              </a:ext>
            </a:extLst>
          </p:cNvPr>
          <p:cNvSpPr>
            <a:spLocks noGrp="1"/>
          </p:cNvSpPr>
          <p:nvPr>
            <p:ph type="title"/>
          </p:nvPr>
        </p:nvSpPr>
        <p:spPr>
          <a:xfrm>
            <a:off x="2592925" y="624110"/>
            <a:ext cx="8911687" cy="515577"/>
          </a:xfrm>
        </p:spPr>
        <p:txBody>
          <a:bodyPr>
            <a:normAutofit/>
          </a:bodyPr>
          <a:lstStyle/>
          <a:p>
            <a:r>
              <a:rPr lang="en-AU" sz="2000" dirty="0"/>
              <a:t>Question 5 continued</a:t>
            </a:r>
          </a:p>
        </p:txBody>
      </p:sp>
      <p:sp>
        <p:nvSpPr>
          <p:cNvPr id="3" name="Content Placeholder 2">
            <a:extLst>
              <a:ext uri="{FF2B5EF4-FFF2-40B4-BE49-F238E27FC236}">
                <a16:creationId xmlns:a16="http://schemas.microsoft.com/office/drawing/2014/main" id="{BA68689B-CBAC-4904-B47A-99F9F4755B93}"/>
              </a:ext>
            </a:extLst>
          </p:cNvPr>
          <p:cNvSpPr>
            <a:spLocks noGrp="1"/>
          </p:cNvSpPr>
          <p:nvPr>
            <p:ph idx="1"/>
          </p:nvPr>
        </p:nvSpPr>
        <p:spPr>
          <a:xfrm>
            <a:off x="1974574" y="1139687"/>
            <a:ext cx="9530038" cy="3140765"/>
          </a:xfrm>
        </p:spPr>
        <p:txBody>
          <a:bodyPr>
            <a:normAutofit/>
          </a:bodyPr>
          <a:lstStyle/>
          <a:p>
            <a:pPr marL="0" indent="0">
              <a:buNone/>
            </a:pPr>
            <a:r>
              <a:rPr lang="en-AU" sz="2400" dirty="0"/>
              <a:t>b. To reduce water loss, many desert mammals are nocturnal. Give </a:t>
            </a:r>
            <a:r>
              <a:rPr lang="en-AU" sz="2400" dirty="0">
                <a:solidFill>
                  <a:schemeClr val="accent5"/>
                </a:solidFill>
              </a:rPr>
              <a:t>ONE other behavioural adaptation </a:t>
            </a:r>
            <a:r>
              <a:rPr lang="en-AU" sz="2400" dirty="0"/>
              <a:t>that would help a mammal such as this </a:t>
            </a:r>
            <a:r>
              <a:rPr lang="en-AU" sz="2400" dirty="0">
                <a:solidFill>
                  <a:schemeClr val="accent5"/>
                </a:solidFill>
              </a:rPr>
              <a:t>reduce water loss </a:t>
            </a:r>
            <a:r>
              <a:rPr lang="en-AU" sz="2400" dirty="0"/>
              <a:t>and explain how it would help. </a:t>
            </a:r>
          </a:p>
          <a:p>
            <a:pPr marL="0" indent="0">
              <a:buNone/>
            </a:pPr>
            <a:r>
              <a:rPr lang="en-AU" sz="2400" dirty="0">
                <a:solidFill>
                  <a:srgbClr val="FF0000"/>
                </a:solidFill>
              </a:rPr>
              <a:t>Answer: </a:t>
            </a:r>
          </a:p>
          <a:p>
            <a:pPr>
              <a:buFont typeface="Wingdings" panose="05000000000000000000" pitchFamily="2" charset="2"/>
              <a:buChar char="ü"/>
            </a:pPr>
            <a:r>
              <a:rPr lang="en-AU" sz="2400" dirty="0">
                <a:solidFill>
                  <a:srgbClr val="FF0000"/>
                </a:solidFill>
              </a:rPr>
              <a:t>Living in burrows with other mammals- increases humidity, reducing water loss. </a:t>
            </a:r>
          </a:p>
          <a:p>
            <a:pPr marL="0" indent="0">
              <a:buNone/>
            </a:pPr>
            <a:endParaRPr lang="en-AU" sz="2400" dirty="0">
              <a:solidFill>
                <a:srgbClr val="FF0000"/>
              </a:solidFill>
            </a:endParaRPr>
          </a:p>
        </p:txBody>
      </p:sp>
      <p:pic>
        <p:nvPicPr>
          <p:cNvPr id="4" name="Picture 3">
            <a:extLst>
              <a:ext uri="{FF2B5EF4-FFF2-40B4-BE49-F238E27FC236}">
                <a16:creationId xmlns:a16="http://schemas.microsoft.com/office/drawing/2014/main" id="{8F1CF043-7DFE-4F4A-B5EF-0208B06594ED}"/>
              </a:ext>
            </a:extLst>
          </p:cNvPr>
          <p:cNvPicPr>
            <a:picLocks noChangeAspect="1"/>
          </p:cNvPicPr>
          <p:nvPr/>
        </p:nvPicPr>
        <p:blipFill>
          <a:blip r:embed="rId2"/>
          <a:stretch>
            <a:fillRect/>
          </a:stretch>
        </p:blipFill>
        <p:spPr>
          <a:xfrm>
            <a:off x="7318235" y="3429000"/>
            <a:ext cx="4465394" cy="3230433"/>
          </a:xfrm>
          <a:prstGeom prst="rect">
            <a:avLst/>
          </a:prstGeom>
        </p:spPr>
      </p:pic>
    </p:spTree>
    <p:extLst>
      <p:ext uri="{BB962C8B-B14F-4D97-AF65-F5344CB8AC3E}">
        <p14:creationId xmlns:p14="http://schemas.microsoft.com/office/powerpoint/2010/main" val="268715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B44FE5-C971-4878-8F71-529A7CEAB342}"/>
              </a:ext>
            </a:extLst>
          </p:cNvPr>
          <p:cNvSpPr>
            <a:spLocks noGrp="1"/>
          </p:cNvSpPr>
          <p:nvPr>
            <p:ph idx="1"/>
          </p:nvPr>
        </p:nvSpPr>
        <p:spPr>
          <a:xfrm>
            <a:off x="2589212" y="887896"/>
            <a:ext cx="8915400" cy="5023326"/>
          </a:xfrm>
        </p:spPr>
        <p:txBody>
          <a:bodyPr anchor="ctr"/>
          <a:lstStyle/>
          <a:p>
            <a:pPr marL="0" indent="0" algn="ctr">
              <a:buNone/>
            </a:pPr>
            <a:r>
              <a:rPr lang="en-AU" sz="3200" b="1" dirty="0">
                <a:solidFill>
                  <a:schemeClr val="tx1"/>
                </a:solidFill>
              </a:rPr>
              <a:t>Never measure the height of a mountain until you reach the top. </a:t>
            </a:r>
          </a:p>
          <a:p>
            <a:pPr marL="0" indent="0" algn="ctr">
              <a:buNone/>
            </a:pPr>
            <a:r>
              <a:rPr lang="en-AU" sz="3200" b="1" dirty="0">
                <a:solidFill>
                  <a:schemeClr val="tx1"/>
                </a:solidFill>
              </a:rPr>
              <a:t>Then you will see how low it was.</a:t>
            </a:r>
          </a:p>
          <a:p>
            <a:pPr marL="0" indent="0" algn="ctr">
              <a:buNone/>
            </a:pPr>
            <a:r>
              <a:rPr lang="en-AU" i="1" dirty="0">
                <a:solidFill>
                  <a:schemeClr val="tx1"/>
                </a:solidFill>
              </a:rPr>
              <a:t>Dag </a:t>
            </a:r>
            <a:r>
              <a:rPr lang="en-AU" i="1" dirty="0" err="1">
                <a:solidFill>
                  <a:schemeClr val="tx1"/>
                </a:solidFill>
              </a:rPr>
              <a:t>Hammerskjold</a:t>
            </a:r>
            <a:endParaRPr lang="en-AU" dirty="0">
              <a:solidFill>
                <a:schemeClr val="tx1"/>
              </a:solidFill>
            </a:endParaRPr>
          </a:p>
          <a:p>
            <a:endParaRPr lang="en-AU" dirty="0"/>
          </a:p>
        </p:txBody>
      </p:sp>
    </p:spTree>
    <p:extLst>
      <p:ext uri="{BB962C8B-B14F-4D97-AF65-F5344CB8AC3E}">
        <p14:creationId xmlns:p14="http://schemas.microsoft.com/office/powerpoint/2010/main" val="848606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51542-8E4F-46EC-8DCB-4BA9E2E242F6}"/>
              </a:ext>
            </a:extLst>
          </p:cNvPr>
          <p:cNvSpPr>
            <a:spLocks noGrp="1"/>
          </p:cNvSpPr>
          <p:nvPr>
            <p:ph type="title"/>
          </p:nvPr>
        </p:nvSpPr>
        <p:spPr>
          <a:xfrm>
            <a:off x="2592925" y="624110"/>
            <a:ext cx="8911687" cy="528829"/>
          </a:xfrm>
        </p:spPr>
        <p:txBody>
          <a:bodyPr>
            <a:normAutofit/>
          </a:bodyPr>
          <a:lstStyle/>
          <a:p>
            <a:r>
              <a:rPr lang="en-AU" sz="1600" dirty="0"/>
              <a:t>Question 5 continued</a:t>
            </a:r>
          </a:p>
        </p:txBody>
      </p:sp>
      <p:sp>
        <p:nvSpPr>
          <p:cNvPr id="3" name="Content Placeholder 2">
            <a:extLst>
              <a:ext uri="{FF2B5EF4-FFF2-40B4-BE49-F238E27FC236}">
                <a16:creationId xmlns:a16="http://schemas.microsoft.com/office/drawing/2014/main" id="{4DF77F76-0CF7-4A64-B0E8-AA45216FD1F7}"/>
              </a:ext>
            </a:extLst>
          </p:cNvPr>
          <p:cNvSpPr>
            <a:spLocks noGrp="1"/>
          </p:cNvSpPr>
          <p:nvPr>
            <p:ph idx="1"/>
          </p:nvPr>
        </p:nvSpPr>
        <p:spPr>
          <a:xfrm>
            <a:off x="2589212" y="1152939"/>
            <a:ext cx="8915400" cy="4758283"/>
          </a:xfrm>
        </p:spPr>
        <p:txBody>
          <a:bodyPr>
            <a:normAutofit/>
          </a:bodyPr>
          <a:lstStyle/>
          <a:p>
            <a:pPr marL="0" indent="0">
              <a:buNone/>
            </a:pPr>
            <a:r>
              <a:rPr lang="en-AU" sz="2400" dirty="0"/>
              <a:t>c. When comparing the kidney of a spinifex hopping mouse with that of a similar sized mammal which is not adapted to an arid environment, state </a:t>
            </a:r>
            <a:r>
              <a:rPr lang="en-AU" sz="2400" b="1" dirty="0"/>
              <a:t>ONE </a:t>
            </a:r>
            <a:r>
              <a:rPr lang="en-AU" sz="2400" dirty="0"/>
              <a:t>difference you would expect to find.</a:t>
            </a:r>
          </a:p>
          <a:p>
            <a:pPr marL="0" indent="0">
              <a:buNone/>
            </a:pPr>
            <a:r>
              <a:rPr lang="en-AU" sz="2400" dirty="0">
                <a:solidFill>
                  <a:srgbClr val="FF0000"/>
                </a:solidFill>
              </a:rPr>
              <a:t>Answer: long Loop of Henle</a:t>
            </a:r>
          </a:p>
          <a:p>
            <a:pPr marL="0" indent="0">
              <a:buNone/>
            </a:pPr>
            <a:r>
              <a:rPr lang="en-AU" sz="2400" dirty="0"/>
              <a:t>d. Explain how the difference in kidney structure you have given above would help the spinifex hopping mouse survive in a dry environment. </a:t>
            </a:r>
          </a:p>
          <a:p>
            <a:pPr marL="0" indent="0">
              <a:buNone/>
            </a:pPr>
            <a:r>
              <a:rPr lang="en-AU" sz="2400" dirty="0">
                <a:solidFill>
                  <a:srgbClr val="FF0000"/>
                </a:solidFill>
              </a:rPr>
              <a:t>Answer: increases salt gradient, allows for greater water absorption</a:t>
            </a:r>
          </a:p>
          <a:p>
            <a:pPr marL="0" indent="0">
              <a:buNone/>
            </a:pPr>
            <a:r>
              <a:rPr lang="en-AU" sz="2400" dirty="0">
                <a:solidFill>
                  <a:srgbClr val="FF0000"/>
                </a:solidFill>
              </a:rPr>
              <a:t> </a:t>
            </a:r>
          </a:p>
        </p:txBody>
      </p:sp>
    </p:spTree>
    <p:extLst>
      <p:ext uri="{BB962C8B-B14F-4D97-AF65-F5344CB8AC3E}">
        <p14:creationId xmlns:p14="http://schemas.microsoft.com/office/powerpoint/2010/main" val="121190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F5ADD-CC34-40FC-8083-F3871402B431}"/>
              </a:ext>
            </a:extLst>
          </p:cNvPr>
          <p:cNvSpPr>
            <a:spLocks noGrp="1"/>
          </p:cNvSpPr>
          <p:nvPr>
            <p:ph type="title"/>
          </p:nvPr>
        </p:nvSpPr>
        <p:spPr>
          <a:xfrm>
            <a:off x="2592925" y="624110"/>
            <a:ext cx="8911687" cy="608342"/>
          </a:xfrm>
        </p:spPr>
        <p:txBody>
          <a:bodyPr>
            <a:normAutofit/>
          </a:bodyPr>
          <a:lstStyle/>
          <a:p>
            <a:r>
              <a:rPr lang="en-AU" sz="2400" dirty="0"/>
              <a:t>Osmoregulation in aquatic animals</a:t>
            </a:r>
          </a:p>
        </p:txBody>
      </p:sp>
      <p:sp>
        <p:nvSpPr>
          <p:cNvPr id="3" name="Content Placeholder 2">
            <a:extLst>
              <a:ext uri="{FF2B5EF4-FFF2-40B4-BE49-F238E27FC236}">
                <a16:creationId xmlns:a16="http://schemas.microsoft.com/office/drawing/2014/main" id="{890E8922-BF25-4DC0-BA2F-AEEDD778A9AE}"/>
              </a:ext>
            </a:extLst>
          </p:cNvPr>
          <p:cNvSpPr>
            <a:spLocks noGrp="1"/>
          </p:cNvSpPr>
          <p:nvPr>
            <p:ph idx="1"/>
          </p:nvPr>
        </p:nvSpPr>
        <p:spPr>
          <a:xfrm>
            <a:off x="2592925" y="1364974"/>
            <a:ext cx="8915400" cy="2955235"/>
          </a:xfrm>
        </p:spPr>
        <p:txBody>
          <a:bodyPr>
            <a:normAutofit/>
          </a:bodyPr>
          <a:lstStyle/>
          <a:p>
            <a:pPr marL="0" indent="0">
              <a:buNone/>
            </a:pPr>
            <a:r>
              <a:rPr lang="en-AU" sz="2800" i="1" dirty="0"/>
              <a:t>Q6 Explain</a:t>
            </a:r>
            <a:r>
              <a:rPr lang="en-AU" sz="2800" dirty="0"/>
              <a:t> the </a:t>
            </a:r>
            <a:r>
              <a:rPr lang="en-AU" sz="2800" b="1" dirty="0"/>
              <a:t>problems</a:t>
            </a:r>
            <a:r>
              <a:rPr lang="en-AU" sz="2800" dirty="0"/>
              <a:t> that a </a:t>
            </a:r>
            <a:r>
              <a:rPr lang="en-AU" sz="2800" b="1" dirty="0"/>
              <a:t>bony fish </a:t>
            </a:r>
            <a:r>
              <a:rPr lang="en-AU" sz="2800" dirty="0"/>
              <a:t>experiences in </a:t>
            </a:r>
            <a:r>
              <a:rPr lang="en-AU" sz="2800" b="1" dirty="0"/>
              <a:t>maintaining water and salt balance in seawater </a:t>
            </a:r>
            <a:r>
              <a:rPr lang="en-AU" sz="2800" dirty="0"/>
              <a:t>and </a:t>
            </a:r>
            <a:r>
              <a:rPr lang="en-AU" sz="2800" i="1" dirty="0"/>
              <a:t>explain</a:t>
            </a:r>
            <a:r>
              <a:rPr lang="en-AU" sz="2800" dirty="0"/>
              <a:t> how the fish </a:t>
            </a:r>
            <a:r>
              <a:rPr lang="en-AU" sz="2800" b="1" dirty="0"/>
              <a:t>solves</a:t>
            </a:r>
            <a:r>
              <a:rPr lang="en-AU" sz="2800" dirty="0"/>
              <a:t> these problems. </a:t>
            </a:r>
          </a:p>
          <a:p>
            <a:pPr marL="0" indent="0">
              <a:buNone/>
            </a:pPr>
            <a:r>
              <a:rPr lang="en-AU" sz="2400" dirty="0"/>
              <a:t>(10 marks) </a:t>
            </a:r>
            <a:r>
              <a:rPr lang="en-AU" sz="2000" dirty="0"/>
              <a:t>[WACE 2017 Ext Response Q39b]</a:t>
            </a:r>
          </a:p>
          <a:p>
            <a:pPr marL="0" indent="0">
              <a:buNone/>
            </a:pPr>
            <a:r>
              <a:rPr lang="en-AU" sz="2400" b="1" dirty="0">
                <a:solidFill>
                  <a:schemeClr val="accent4"/>
                </a:solidFill>
              </a:rPr>
              <a:t>Answer in 2 parts: </a:t>
            </a:r>
            <a:r>
              <a:rPr lang="en-AU" sz="2400" b="1" i="1" dirty="0">
                <a:solidFill>
                  <a:schemeClr val="accent4"/>
                </a:solidFill>
              </a:rPr>
              <a:t>problems</a:t>
            </a:r>
            <a:r>
              <a:rPr lang="en-AU" sz="2400" b="1" dirty="0">
                <a:solidFill>
                  <a:schemeClr val="accent4"/>
                </a:solidFill>
              </a:rPr>
              <a:t> experienced , then </a:t>
            </a:r>
            <a:r>
              <a:rPr lang="en-AU" sz="2400" b="1" i="1" dirty="0">
                <a:solidFill>
                  <a:schemeClr val="accent4"/>
                </a:solidFill>
              </a:rPr>
              <a:t>solutions.</a:t>
            </a:r>
          </a:p>
        </p:txBody>
      </p:sp>
    </p:spTree>
    <p:extLst>
      <p:ext uri="{BB962C8B-B14F-4D97-AF65-F5344CB8AC3E}">
        <p14:creationId xmlns:p14="http://schemas.microsoft.com/office/powerpoint/2010/main" val="4248190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5E4CD8C-8BD9-4C2C-80E5-7B5DC77C9EA3}"/>
              </a:ext>
            </a:extLst>
          </p:cNvPr>
          <p:cNvSpPr>
            <a:spLocks noGrp="1"/>
          </p:cNvSpPr>
          <p:nvPr>
            <p:ph idx="1"/>
          </p:nvPr>
        </p:nvSpPr>
        <p:spPr>
          <a:xfrm>
            <a:off x="1847090" y="649357"/>
            <a:ext cx="8915400" cy="5671930"/>
          </a:xfrm>
        </p:spPr>
        <p:txBody>
          <a:bodyPr>
            <a:normAutofit/>
          </a:bodyPr>
          <a:lstStyle/>
          <a:p>
            <a:pPr marL="0" indent="0">
              <a:buNone/>
            </a:pPr>
            <a:r>
              <a:rPr lang="en-AU" sz="2400" u="sng" dirty="0"/>
              <a:t>Problems</a:t>
            </a:r>
            <a:r>
              <a:rPr lang="en-AU" sz="2400" dirty="0"/>
              <a:t> up to 4 marks, any of the five points:</a:t>
            </a:r>
          </a:p>
          <a:p>
            <a:pPr lvl="1"/>
            <a:r>
              <a:rPr lang="en-AU" sz="2600" b="1" dirty="0">
                <a:solidFill>
                  <a:srgbClr val="C00000"/>
                </a:solidFill>
              </a:rPr>
              <a:t>The salt concentration of body/body fluids is lower than in seawater OR the salt concentration in seawater is higher than in body fluids/blood.</a:t>
            </a:r>
          </a:p>
          <a:p>
            <a:pPr lvl="1"/>
            <a:r>
              <a:rPr lang="en-AU" sz="2600" b="1" dirty="0">
                <a:solidFill>
                  <a:srgbClr val="C00000"/>
                </a:solidFill>
              </a:rPr>
              <a:t>Fish blood/body fluids are hypotonic OR seawater is hypertonic.</a:t>
            </a:r>
          </a:p>
          <a:p>
            <a:pPr lvl="1"/>
            <a:r>
              <a:rPr lang="en-AU" sz="2600" b="1" dirty="0">
                <a:solidFill>
                  <a:srgbClr val="C00000"/>
                </a:solidFill>
              </a:rPr>
              <a:t>Therefore fish loses water to seawater</a:t>
            </a:r>
          </a:p>
          <a:p>
            <a:pPr lvl="1"/>
            <a:r>
              <a:rPr lang="en-AU" sz="2600" b="1" dirty="0">
                <a:solidFill>
                  <a:srgbClr val="C00000"/>
                </a:solidFill>
              </a:rPr>
              <a:t>Because the water flows from low salt concentration to high salt concentration,</a:t>
            </a:r>
          </a:p>
          <a:p>
            <a:pPr lvl="1"/>
            <a:r>
              <a:rPr lang="en-AU" sz="2600" b="1" dirty="0">
                <a:solidFill>
                  <a:srgbClr val="C00000"/>
                </a:solidFill>
              </a:rPr>
              <a:t>By osmosis</a:t>
            </a:r>
          </a:p>
        </p:txBody>
      </p:sp>
    </p:spTree>
    <p:extLst>
      <p:ext uri="{BB962C8B-B14F-4D97-AF65-F5344CB8AC3E}">
        <p14:creationId xmlns:p14="http://schemas.microsoft.com/office/powerpoint/2010/main" val="199046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7835B6-6D03-4FCC-8430-72B2C416E201}"/>
              </a:ext>
            </a:extLst>
          </p:cNvPr>
          <p:cNvSpPr>
            <a:spLocks noGrp="1"/>
          </p:cNvSpPr>
          <p:nvPr>
            <p:ph idx="1"/>
          </p:nvPr>
        </p:nvSpPr>
        <p:spPr>
          <a:xfrm>
            <a:off x="2054087" y="742122"/>
            <a:ext cx="9450525" cy="5512904"/>
          </a:xfrm>
        </p:spPr>
        <p:txBody>
          <a:bodyPr>
            <a:normAutofit/>
          </a:bodyPr>
          <a:lstStyle/>
          <a:p>
            <a:pPr marL="0" indent="0">
              <a:buNone/>
            </a:pPr>
            <a:r>
              <a:rPr lang="en-AU" sz="2400" u="sng" dirty="0"/>
              <a:t>Solutions</a:t>
            </a:r>
            <a:r>
              <a:rPr lang="en-AU" sz="2400" dirty="0"/>
              <a:t> up to 6 marks, any of the following points: </a:t>
            </a:r>
          </a:p>
          <a:p>
            <a:pPr lvl="1"/>
            <a:r>
              <a:rPr lang="en-AU" b="1" dirty="0">
                <a:solidFill>
                  <a:srgbClr val="C00000"/>
                </a:solidFill>
              </a:rPr>
              <a:t>Osmoregulation</a:t>
            </a:r>
          </a:p>
          <a:p>
            <a:pPr lvl="1"/>
            <a:r>
              <a:rPr lang="en-AU" b="1" dirty="0">
                <a:solidFill>
                  <a:srgbClr val="C00000"/>
                </a:solidFill>
              </a:rPr>
              <a:t>The fish drinks seawater (to replace lost water)</a:t>
            </a:r>
          </a:p>
          <a:p>
            <a:pPr lvl="1"/>
            <a:r>
              <a:rPr lang="en-AU" b="1" dirty="0">
                <a:solidFill>
                  <a:srgbClr val="C00000"/>
                </a:solidFill>
              </a:rPr>
              <a:t>But takes in salt as well (with the seawater)</a:t>
            </a:r>
          </a:p>
          <a:p>
            <a:pPr lvl="1"/>
            <a:r>
              <a:rPr lang="en-AU" b="1" dirty="0">
                <a:solidFill>
                  <a:srgbClr val="C00000"/>
                </a:solidFill>
              </a:rPr>
              <a:t>Excess salt is removed</a:t>
            </a:r>
          </a:p>
          <a:p>
            <a:pPr lvl="1"/>
            <a:r>
              <a:rPr lang="en-AU" b="1" dirty="0">
                <a:solidFill>
                  <a:srgbClr val="C00000"/>
                </a:solidFill>
              </a:rPr>
              <a:t>Actively excretes/removes salts</a:t>
            </a:r>
          </a:p>
          <a:p>
            <a:pPr lvl="1"/>
            <a:r>
              <a:rPr lang="en-AU" b="1" dirty="0">
                <a:solidFill>
                  <a:srgbClr val="C00000"/>
                </a:solidFill>
              </a:rPr>
              <a:t>Salt is secreted in gills</a:t>
            </a:r>
          </a:p>
          <a:p>
            <a:pPr lvl="1"/>
            <a:r>
              <a:rPr lang="en-AU" b="1" dirty="0">
                <a:solidFill>
                  <a:srgbClr val="C00000"/>
                </a:solidFill>
              </a:rPr>
              <a:t>Small volume of urine (conserves water)</a:t>
            </a:r>
          </a:p>
          <a:p>
            <a:pPr lvl="1"/>
            <a:r>
              <a:rPr lang="en-AU" b="1" dirty="0">
                <a:solidFill>
                  <a:srgbClr val="C00000"/>
                </a:solidFill>
              </a:rPr>
              <a:t>Urine is concentrated</a:t>
            </a:r>
          </a:p>
          <a:p>
            <a:pPr lvl="1"/>
            <a:r>
              <a:rPr lang="en-AU" b="1" dirty="0">
                <a:solidFill>
                  <a:srgbClr val="C00000"/>
                </a:solidFill>
              </a:rPr>
              <a:t>Kidneys have few/small glomeruli (produces smaller volume of urine)</a:t>
            </a:r>
          </a:p>
        </p:txBody>
      </p:sp>
    </p:spTree>
    <p:extLst>
      <p:ext uri="{BB962C8B-B14F-4D97-AF65-F5344CB8AC3E}">
        <p14:creationId xmlns:p14="http://schemas.microsoft.com/office/powerpoint/2010/main" val="314469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C814B-2750-45A9-BA32-D0799D75B495}"/>
              </a:ext>
            </a:extLst>
          </p:cNvPr>
          <p:cNvPicPr>
            <a:picLocks noChangeAspect="1"/>
          </p:cNvPicPr>
          <p:nvPr/>
        </p:nvPicPr>
        <p:blipFill rotWithShape="1">
          <a:blip r:embed="rId2"/>
          <a:srcRect b="50000"/>
          <a:stretch/>
        </p:blipFill>
        <p:spPr>
          <a:xfrm>
            <a:off x="3472071" y="658463"/>
            <a:ext cx="5844208" cy="5184184"/>
          </a:xfrm>
          <a:prstGeom prst="rect">
            <a:avLst/>
          </a:prstGeom>
        </p:spPr>
      </p:pic>
      <p:grpSp>
        <p:nvGrpSpPr>
          <p:cNvPr id="10" name="Group 9">
            <a:extLst>
              <a:ext uri="{FF2B5EF4-FFF2-40B4-BE49-F238E27FC236}">
                <a16:creationId xmlns:a16="http://schemas.microsoft.com/office/drawing/2014/main" id="{3F3805FA-62A1-4AE7-A423-154AA0D8440A}"/>
              </a:ext>
            </a:extLst>
          </p:cNvPr>
          <p:cNvGrpSpPr/>
          <p:nvPr/>
        </p:nvGrpSpPr>
        <p:grpSpPr>
          <a:xfrm>
            <a:off x="1895063" y="2662318"/>
            <a:ext cx="2875720" cy="830997"/>
            <a:chOff x="1895063" y="2662318"/>
            <a:chExt cx="2875720" cy="830997"/>
          </a:xfrm>
        </p:grpSpPr>
        <p:sp>
          <p:nvSpPr>
            <p:cNvPr id="5" name="Arrow: Striped Right 4">
              <a:extLst>
                <a:ext uri="{FF2B5EF4-FFF2-40B4-BE49-F238E27FC236}">
                  <a16:creationId xmlns:a16="http://schemas.microsoft.com/office/drawing/2014/main" id="{669907D7-032F-467C-9286-5C0995AD1A7A}"/>
                </a:ext>
              </a:extLst>
            </p:cNvPr>
            <p:cNvSpPr/>
            <p:nvPr/>
          </p:nvSpPr>
          <p:spPr>
            <a:xfrm>
              <a:off x="3154018" y="2726635"/>
              <a:ext cx="1616765" cy="702365"/>
            </a:xfrm>
            <a:prstGeom prst="stripedRight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3AAD820F-2845-46E0-9848-8545B4312021}"/>
                </a:ext>
              </a:extLst>
            </p:cNvPr>
            <p:cNvSpPr txBox="1"/>
            <p:nvPr/>
          </p:nvSpPr>
          <p:spPr>
            <a:xfrm>
              <a:off x="1895063" y="2662318"/>
              <a:ext cx="1192693" cy="830997"/>
            </a:xfrm>
            <a:prstGeom prst="rect">
              <a:avLst/>
            </a:prstGeom>
            <a:solidFill>
              <a:schemeClr val="bg1"/>
            </a:solidFill>
            <a:ln>
              <a:solidFill>
                <a:srgbClr val="002060"/>
              </a:solidFill>
            </a:ln>
          </p:spPr>
          <p:txBody>
            <a:bodyPr wrap="square" rtlCol="0">
              <a:spAutoFit/>
            </a:bodyPr>
            <a:lstStyle/>
            <a:p>
              <a:pPr algn="ctr"/>
              <a:r>
                <a:rPr lang="en-AU" sz="2400" b="1" i="1" dirty="0">
                  <a:solidFill>
                    <a:srgbClr val="002060"/>
                  </a:solidFill>
                  <a:latin typeface="Arial Narrow" panose="020B0606020202030204" pitchFamily="34" charset="0"/>
                </a:rPr>
                <a:t>Drinks water</a:t>
              </a:r>
            </a:p>
          </p:txBody>
        </p:sp>
      </p:grpSp>
      <p:grpSp>
        <p:nvGrpSpPr>
          <p:cNvPr id="12" name="Group 11">
            <a:extLst>
              <a:ext uri="{FF2B5EF4-FFF2-40B4-BE49-F238E27FC236}">
                <a16:creationId xmlns:a16="http://schemas.microsoft.com/office/drawing/2014/main" id="{51BE6BF6-883E-42A3-86A9-5850B3BCC4AE}"/>
              </a:ext>
            </a:extLst>
          </p:cNvPr>
          <p:cNvGrpSpPr/>
          <p:nvPr/>
        </p:nvGrpSpPr>
        <p:grpSpPr>
          <a:xfrm>
            <a:off x="6394174" y="3250555"/>
            <a:ext cx="5506276" cy="473592"/>
            <a:chOff x="6096000" y="3250555"/>
            <a:chExt cx="4807722" cy="473592"/>
          </a:xfrm>
        </p:grpSpPr>
        <p:cxnSp>
          <p:nvCxnSpPr>
            <p:cNvPr id="7" name="Straight Arrow Connector 6">
              <a:extLst>
                <a:ext uri="{FF2B5EF4-FFF2-40B4-BE49-F238E27FC236}">
                  <a16:creationId xmlns:a16="http://schemas.microsoft.com/office/drawing/2014/main" id="{29EBA61D-1903-4B88-8622-66C632D6AC9E}"/>
                </a:ext>
              </a:extLst>
            </p:cNvPr>
            <p:cNvCxnSpPr>
              <a:cxnSpLocks/>
            </p:cNvCxnSpPr>
            <p:nvPr/>
          </p:nvCxnSpPr>
          <p:spPr>
            <a:xfrm>
              <a:off x="6096000" y="3250555"/>
              <a:ext cx="1325219" cy="407045"/>
            </a:xfrm>
            <a:prstGeom prst="straightConnector1">
              <a:avLst/>
            </a:prstGeom>
            <a:ln w="57150">
              <a:solidFill>
                <a:srgbClr val="9933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BE8E41D-5E34-4413-80F2-EE909128D7B6}"/>
                </a:ext>
              </a:extLst>
            </p:cNvPr>
            <p:cNvSpPr txBox="1"/>
            <p:nvPr/>
          </p:nvSpPr>
          <p:spPr>
            <a:xfrm>
              <a:off x="7447725" y="3262482"/>
              <a:ext cx="3455997" cy="461665"/>
            </a:xfrm>
            <a:prstGeom prst="rect">
              <a:avLst/>
            </a:prstGeom>
            <a:solidFill>
              <a:schemeClr val="bg1"/>
            </a:solidFill>
            <a:ln>
              <a:solidFill>
                <a:srgbClr val="00B0F0"/>
              </a:solidFill>
            </a:ln>
          </p:spPr>
          <p:txBody>
            <a:bodyPr wrap="square" rtlCol="0">
              <a:spAutoFit/>
            </a:bodyPr>
            <a:lstStyle/>
            <a:p>
              <a:r>
                <a:rPr lang="en-AU" sz="2400" b="1" i="1" dirty="0">
                  <a:solidFill>
                    <a:srgbClr val="993300"/>
                  </a:solidFill>
                  <a:latin typeface="Arial Narrow" panose="020B0606020202030204" pitchFamily="34" charset="0"/>
                </a:rPr>
                <a:t>Conc. Low volume urine [urea]</a:t>
              </a:r>
            </a:p>
          </p:txBody>
        </p:sp>
      </p:grpSp>
      <p:grpSp>
        <p:nvGrpSpPr>
          <p:cNvPr id="17" name="Group 16">
            <a:extLst>
              <a:ext uri="{FF2B5EF4-FFF2-40B4-BE49-F238E27FC236}">
                <a16:creationId xmlns:a16="http://schemas.microsoft.com/office/drawing/2014/main" id="{B9328526-C115-48D6-B726-783866443CC1}"/>
              </a:ext>
            </a:extLst>
          </p:cNvPr>
          <p:cNvGrpSpPr/>
          <p:nvPr/>
        </p:nvGrpSpPr>
        <p:grpSpPr>
          <a:xfrm>
            <a:off x="1948069" y="3429000"/>
            <a:ext cx="3140767" cy="1364398"/>
            <a:chOff x="1948069" y="3429000"/>
            <a:chExt cx="3140767" cy="1364398"/>
          </a:xfrm>
        </p:grpSpPr>
        <p:cxnSp>
          <p:nvCxnSpPr>
            <p:cNvPr id="14" name="Straight Arrow Connector 13">
              <a:extLst>
                <a:ext uri="{FF2B5EF4-FFF2-40B4-BE49-F238E27FC236}">
                  <a16:creationId xmlns:a16="http://schemas.microsoft.com/office/drawing/2014/main" id="{3EDA7A59-6FC9-49B9-8880-435E82F66308}"/>
                </a:ext>
              </a:extLst>
            </p:cNvPr>
            <p:cNvCxnSpPr>
              <a:cxnSpLocks/>
            </p:cNvCxnSpPr>
            <p:nvPr/>
          </p:nvCxnSpPr>
          <p:spPr>
            <a:xfrm flipH="1">
              <a:off x="4200940" y="3429000"/>
              <a:ext cx="887896" cy="860610"/>
            </a:xfrm>
            <a:prstGeom prst="straightConnector1">
              <a:avLst/>
            </a:prstGeom>
            <a:ln w="762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4D3A085-359F-4281-B3A1-6B692CFEC8B9}"/>
                </a:ext>
              </a:extLst>
            </p:cNvPr>
            <p:cNvSpPr txBox="1"/>
            <p:nvPr/>
          </p:nvSpPr>
          <p:spPr>
            <a:xfrm>
              <a:off x="1948069" y="3962401"/>
              <a:ext cx="2160105" cy="830997"/>
            </a:xfrm>
            <a:prstGeom prst="rect">
              <a:avLst/>
            </a:prstGeom>
            <a:solidFill>
              <a:schemeClr val="bg1"/>
            </a:solidFill>
            <a:ln>
              <a:solidFill>
                <a:schemeClr val="accent2"/>
              </a:solidFill>
            </a:ln>
          </p:spPr>
          <p:txBody>
            <a:bodyPr wrap="square" rtlCol="0">
              <a:spAutoFit/>
            </a:bodyPr>
            <a:lstStyle/>
            <a:p>
              <a:pPr algn="ctr"/>
              <a:r>
                <a:rPr lang="en-AU" sz="2400" b="1" i="1" dirty="0">
                  <a:latin typeface="Arial Narrow" panose="020B0606020202030204" pitchFamily="34" charset="0"/>
                </a:rPr>
                <a:t>Salt actively secreted by gills</a:t>
              </a:r>
            </a:p>
          </p:txBody>
        </p:sp>
      </p:grpSp>
      <p:grpSp>
        <p:nvGrpSpPr>
          <p:cNvPr id="8" name="Group 7">
            <a:extLst>
              <a:ext uri="{FF2B5EF4-FFF2-40B4-BE49-F238E27FC236}">
                <a16:creationId xmlns:a16="http://schemas.microsoft.com/office/drawing/2014/main" id="{DA1A1B01-111C-4F1C-8B8B-9A9E86BBDD6C}"/>
              </a:ext>
            </a:extLst>
          </p:cNvPr>
          <p:cNvGrpSpPr/>
          <p:nvPr/>
        </p:nvGrpSpPr>
        <p:grpSpPr>
          <a:xfrm>
            <a:off x="4717775" y="4377899"/>
            <a:ext cx="4306956" cy="2167113"/>
            <a:chOff x="4717775" y="4377899"/>
            <a:chExt cx="4306956" cy="2167113"/>
          </a:xfrm>
        </p:grpSpPr>
        <p:sp>
          <p:nvSpPr>
            <p:cNvPr id="2" name="TextBox 1">
              <a:extLst>
                <a:ext uri="{FF2B5EF4-FFF2-40B4-BE49-F238E27FC236}">
                  <a16:creationId xmlns:a16="http://schemas.microsoft.com/office/drawing/2014/main" id="{93784229-0911-4851-8ED7-4E7A7664BA5D}"/>
                </a:ext>
              </a:extLst>
            </p:cNvPr>
            <p:cNvSpPr txBox="1"/>
            <p:nvPr/>
          </p:nvSpPr>
          <p:spPr>
            <a:xfrm>
              <a:off x="4717775" y="5344683"/>
              <a:ext cx="4306956" cy="1200329"/>
            </a:xfrm>
            <a:prstGeom prst="rect">
              <a:avLst/>
            </a:prstGeom>
            <a:solidFill>
              <a:schemeClr val="bg1"/>
            </a:solidFill>
            <a:ln>
              <a:solidFill>
                <a:schemeClr val="accent5"/>
              </a:solidFill>
            </a:ln>
          </p:spPr>
          <p:txBody>
            <a:bodyPr wrap="square" rtlCol="0">
              <a:spAutoFit/>
            </a:bodyPr>
            <a:lstStyle/>
            <a:p>
              <a:r>
                <a:rPr lang="en-AU" sz="2400" dirty="0"/>
                <a:t>Sea water is hypertonic (greater salt concentration) to the fishes body tissues.</a:t>
              </a:r>
            </a:p>
          </p:txBody>
        </p:sp>
        <p:cxnSp>
          <p:nvCxnSpPr>
            <p:cNvPr id="6" name="Straight Arrow Connector 5">
              <a:extLst>
                <a:ext uri="{FF2B5EF4-FFF2-40B4-BE49-F238E27FC236}">
                  <a16:creationId xmlns:a16="http://schemas.microsoft.com/office/drawing/2014/main" id="{A67D2116-FCEC-4D99-BA85-78F47BDCCF89}"/>
                </a:ext>
              </a:extLst>
            </p:cNvPr>
            <p:cNvCxnSpPr/>
            <p:nvPr/>
          </p:nvCxnSpPr>
          <p:spPr>
            <a:xfrm flipV="1">
              <a:off x="6096000" y="4377899"/>
              <a:ext cx="596348" cy="975979"/>
            </a:xfrm>
            <a:prstGeom prst="straightConnector1">
              <a:avLst/>
            </a:prstGeom>
            <a:ln w="57150">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230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8234CE-AF31-4A03-B7C0-69551D425FE0}"/>
              </a:ext>
            </a:extLst>
          </p:cNvPr>
          <p:cNvPicPr>
            <a:picLocks noChangeAspect="1"/>
          </p:cNvPicPr>
          <p:nvPr/>
        </p:nvPicPr>
        <p:blipFill rotWithShape="1">
          <a:blip r:embed="rId2"/>
          <a:srcRect t="53720"/>
          <a:stretch/>
        </p:blipFill>
        <p:spPr>
          <a:xfrm>
            <a:off x="3315699" y="914399"/>
            <a:ext cx="6034474" cy="4956314"/>
          </a:xfrm>
          <a:prstGeom prst="rect">
            <a:avLst/>
          </a:prstGeom>
        </p:spPr>
      </p:pic>
      <p:grpSp>
        <p:nvGrpSpPr>
          <p:cNvPr id="7" name="Group 6">
            <a:extLst>
              <a:ext uri="{FF2B5EF4-FFF2-40B4-BE49-F238E27FC236}">
                <a16:creationId xmlns:a16="http://schemas.microsoft.com/office/drawing/2014/main" id="{0EBC2EF7-1C58-4ADF-9674-7275ADA3485F}"/>
              </a:ext>
            </a:extLst>
          </p:cNvPr>
          <p:cNvGrpSpPr/>
          <p:nvPr/>
        </p:nvGrpSpPr>
        <p:grpSpPr>
          <a:xfrm>
            <a:off x="2332384" y="3429000"/>
            <a:ext cx="3352798" cy="461665"/>
            <a:chOff x="2331179" y="3429000"/>
            <a:chExt cx="3075708" cy="461665"/>
          </a:xfrm>
        </p:grpSpPr>
        <p:cxnSp>
          <p:nvCxnSpPr>
            <p:cNvPr id="4" name="Straight Connector 3">
              <a:extLst>
                <a:ext uri="{FF2B5EF4-FFF2-40B4-BE49-F238E27FC236}">
                  <a16:creationId xmlns:a16="http://schemas.microsoft.com/office/drawing/2014/main" id="{37C8B8A7-0371-4B04-85D9-9EB36875C7A7}"/>
                </a:ext>
              </a:extLst>
            </p:cNvPr>
            <p:cNvCxnSpPr>
              <a:cxnSpLocks/>
            </p:cNvCxnSpPr>
            <p:nvPr/>
          </p:nvCxnSpPr>
          <p:spPr>
            <a:xfrm>
              <a:off x="4094922" y="3697357"/>
              <a:ext cx="131196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C20BAD6-0319-4652-8B0B-60BA13646027}"/>
                </a:ext>
              </a:extLst>
            </p:cNvPr>
            <p:cNvSpPr txBox="1"/>
            <p:nvPr/>
          </p:nvSpPr>
          <p:spPr>
            <a:xfrm>
              <a:off x="2331179" y="3429000"/>
              <a:ext cx="1685892" cy="461665"/>
            </a:xfrm>
            <a:prstGeom prst="rect">
              <a:avLst/>
            </a:prstGeom>
            <a:solidFill>
              <a:schemeClr val="bg1"/>
            </a:solidFill>
            <a:ln>
              <a:solidFill>
                <a:srgbClr val="00B0F0"/>
              </a:solidFill>
            </a:ln>
          </p:spPr>
          <p:txBody>
            <a:bodyPr wrap="square" rtlCol="0">
              <a:spAutoFit/>
            </a:bodyPr>
            <a:lstStyle/>
            <a:p>
              <a:r>
                <a:rPr lang="en-AU" sz="2400" b="1" i="1" dirty="0">
                  <a:solidFill>
                    <a:srgbClr val="002060"/>
                  </a:solidFill>
                  <a:latin typeface="Arial Narrow" panose="020B0606020202030204" pitchFamily="34" charset="0"/>
                </a:rPr>
                <a:t>Rarely drinks</a:t>
              </a:r>
            </a:p>
          </p:txBody>
        </p:sp>
      </p:grpSp>
      <p:grpSp>
        <p:nvGrpSpPr>
          <p:cNvPr id="11" name="Group 10">
            <a:extLst>
              <a:ext uri="{FF2B5EF4-FFF2-40B4-BE49-F238E27FC236}">
                <a16:creationId xmlns:a16="http://schemas.microsoft.com/office/drawing/2014/main" id="{B2A23105-60A5-4B63-B257-27AA3FD9A864}"/>
              </a:ext>
            </a:extLst>
          </p:cNvPr>
          <p:cNvGrpSpPr/>
          <p:nvPr/>
        </p:nvGrpSpPr>
        <p:grpSpPr>
          <a:xfrm>
            <a:off x="7079315" y="3697357"/>
            <a:ext cx="5008759" cy="654973"/>
            <a:chOff x="7079315" y="3697357"/>
            <a:chExt cx="5008759" cy="654973"/>
          </a:xfrm>
        </p:grpSpPr>
        <p:cxnSp>
          <p:nvCxnSpPr>
            <p:cNvPr id="9" name="Straight Arrow Connector 8">
              <a:extLst>
                <a:ext uri="{FF2B5EF4-FFF2-40B4-BE49-F238E27FC236}">
                  <a16:creationId xmlns:a16="http://schemas.microsoft.com/office/drawing/2014/main" id="{3A4C39BD-ED14-4894-8E3D-2D3315D696D9}"/>
                </a:ext>
              </a:extLst>
            </p:cNvPr>
            <p:cNvCxnSpPr>
              <a:cxnSpLocks/>
            </p:cNvCxnSpPr>
            <p:nvPr/>
          </p:nvCxnSpPr>
          <p:spPr>
            <a:xfrm>
              <a:off x="7079315" y="3697357"/>
              <a:ext cx="474424" cy="424140"/>
            </a:xfrm>
            <a:prstGeom prst="straightConnector1">
              <a:avLst/>
            </a:prstGeom>
            <a:ln w="76200">
              <a:solidFill>
                <a:srgbClr val="9933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B484051-98A5-4D14-92FA-735AF6D2CAAD}"/>
                </a:ext>
              </a:extLst>
            </p:cNvPr>
            <p:cNvSpPr txBox="1"/>
            <p:nvPr/>
          </p:nvSpPr>
          <p:spPr>
            <a:xfrm>
              <a:off x="7595587" y="3890665"/>
              <a:ext cx="4492487" cy="461665"/>
            </a:xfrm>
            <a:prstGeom prst="rect">
              <a:avLst/>
            </a:prstGeom>
            <a:solidFill>
              <a:schemeClr val="bg1"/>
            </a:solidFill>
            <a:ln>
              <a:solidFill>
                <a:srgbClr val="00B0F0"/>
              </a:solidFill>
            </a:ln>
          </p:spPr>
          <p:txBody>
            <a:bodyPr wrap="square" rtlCol="0">
              <a:spAutoFit/>
            </a:bodyPr>
            <a:lstStyle/>
            <a:p>
              <a:r>
                <a:rPr lang="en-AU" sz="2400" b="1" i="1" dirty="0">
                  <a:solidFill>
                    <a:srgbClr val="993300"/>
                  </a:solidFill>
                  <a:latin typeface="Arial Narrow" panose="020B0606020202030204" pitchFamily="34" charset="0"/>
                </a:rPr>
                <a:t>Dilute high volume urine [ammonia]</a:t>
              </a:r>
            </a:p>
          </p:txBody>
        </p:sp>
      </p:grpSp>
      <p:grpSp>
        <p:nvGrpSpPr>
          <p:cNvPr id="16" name="Group 15">
            <a:extLst>
              <a:ext uri="{FF2B5EF4-FFF2-40B4-BE49-F238E27FC236}">
                <a16:creationId xmlns:a16="http://schemas.microsoft.com/office/drawing/2014/main" id="{CC56DCAD-07E1-4B88-ABB5-D238793E1BF5}"/>
              </a:ext>
            </a:extLst>
          </p:cNvPr>
          <p:cNvGrpSpPr/>
          <p:nvPr/>
        </p:nvGrpSpPr>
        <p:grpSpPr>
          <a:xfrm>
            <a:off x="1698934" y="3988904"/>
            <a:ext cx="4397066" cy="1044761"/>
            <a:chOff x="1698934" y="3988904"/>
            <a:chExt cx="4397066" cy="1044761"/>
          </a:xfrm>
        </p:grpSpPr>
        <p:cxnSp>
          <p:nvCxnSpPr>
            <p:cNvPr id="13" name="Straight Arrow Connector 12">
              <a:extLst>
                <a:ext uri="{FF2B5EF4-FFF2-40B4-BE49-F238E27FC236}">
                  <a16:creationId xmlns:a16="http://schemas.microsoft.com/office/drawing/2014/main" id="{400989C0-DC5B-4CE7-A393-9986BD0077AB}"/>
                </a:ext>
              </a:extLst>
            </p:cNvPr>
            <p:cNvCxnSpPr>
              <a:cxnSpLocks/>
            </p:cNvCxnSpPr>
            <p:nvPr/>
          </p:nvCxnSpPr>
          <p:spPr>
            <a:xfrm flipV="1">
              <a:off x="5685182" y="3988904"/>
              <a:ext cx="410818" cy="715618"/>
            </a:xfrm>
            <a:prstGeom prst="straightConnector1">
              <a:avLst/>
            </a:prstGeom>
            <a:ln w="762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EAC23D5-DB55-4015-9800-94D3D41ACDCD}"/>
                </a:ext>
              </a:extLst>
            </p:cNvPr>
            <p:cNvSpPr txBox="1"/>
            <p:nvPr/>
          </p:nvSpPr>
          <p:spPr>
            <a:xfrm>
              <a:off x="1698934" y="4572000"/>
              <a:ext cx="3813971" cy="461665"/>
            </a:xfrm>
            <a:prstGeom prst="rect">
              <a:avLst/>
            </a:prstGeom>
            <a:solidFill>
              <a:schemeClr val="bg1"/>
            </a:solidFill>
            <a:ln>
              <a:solidFill>
                <a:srgbClr val="00B0F0"/>
              </a:solidFill>
            </a:ln>
          </p:spPr>
          <p:txBody>
            <a:bodyPr wrap="square" rtlCol="0">
              <a:spAutoFit/>
            </a:bodyPr>
            <a:lstStyle/>
            <a:p>
              <a:r>
                <a:rPr lang="en-AU" sz="2400" b="1" i="1" dirty="0">
                  <a:latin typeface="Arial Narrow" panose="020B0606020202030204" pitchFamily="34" charset="0"/>
                </a:rPr>
                <a:t>Actively absorbs salts in gills</a:t>
              </a:r>
            </a:p>
          </p:txBody>
        </p:sp>
      </p:grpSp>
      <p:grpSp>
        <p:nvGrpSpPr>
          <p:cNvPr id="12" name="Group 11">
            <a:extLst>
              <a:ext uri="{FF2B5EF4-FFF2-40B4-BE49-F238E27FC236}">
                <a16:creationId xmlns:a16="http://schemas.microsoft.com/office/drawing/2014/main" id="{2055E4C1-3C90-4C37-AF46-4907ABD9DD96}"/>
              </a:ext>
            </a:extLst>
          </p:cNvPr>
          <p:cNvGrpSpPr/>
          <p:nvPr/>
        </p:nvGrpSpPr>
        <p:grpSpPr>
          <a:xfrm>
            <a:off x="5685182" y="1073426"/>
            <a:ext cx="6069496" cy="1391478"/>
            <a:chOff x="5685182" y="1073426"/>
            <a:chExt cx="6069496" cy="1391478"/>
          </a:xfrm>
        </p:grpSpPr>
        <p:sp>
          <p:nvSpPr>
            <p:cNvPr id="3" name="TextBox 2">
              <a:extLst>
                <a:ext uri="{FF2B5EF4-FFF2-40B4-BE49-F238E27FC236}">
                  <a16:creationId xmlns:a16="http://schemas.microsoft.com/office/drawing/2014/main" id="{A7A11906-0ACE-4ED9-83CF-FF4548018924}"/>
                </a:ext>
              </a:extLst>
            </p:cNvPr>
            <p:cNvSpPr txBox="1"/>
            <p:nvPr/>
          </p:nvSpPr>
          <p:spPr>
            <a:xfrm>
              <a:off x="7079316" y="1073426"/>
              <a:ext cx="4675362" cy="1200329"/>
            </a:xfrm>
            <a:prstGeom prst="rect">
              <a:avLst/>
            </a:prstGeom>
            <a:solidFill>
              <a:schemeClr val="bg1"/>
            </a:solidFill>
            <a:ln>
              <a:solidFill>
                <a:schemeClr val="accent5"/>
              </a:solidFill>
            </a:ln>
          </p:spPr>
          <p:txBody>
            <a:bodyPr wrap="square" rtlCol="0">
              <a:spAutoFit/>
            </a:bodyPr>
            <a:lstStyle/>
            <a:p>
              <a:r>
                <a:rPr lang="en-AU" sz="2400" dirty="0"/>
                <a:t>Fresh water is hypotonic (lower salt concentrations) to the Fish body tissues.</a:t>
              </a:r>
            </a:p>
          </p:txBody>
        </p:sp>
        <p:cxnSp>
          <p:nvCxnSpPr>
            <p:cNvPr id="8" name="Straight Arrow Connector 7">
              <a:extLst>
                <a:ext uri="{FF2B5EF4-FFF2-40B4-BE49-F238E27FC236}">
                  <a16:creationId xmlns:a16="http://schemas.microsoft.com/office/drawing/2014/main" id="{3D51E26A-57C7-4713-A2AD-31319B4F4BF7}"/>
                </a:ext>
              </a:extLst>
            </p:cNvPr>
            <p:cNvCxnSpPr/>
            <p:nvPr/>
          </p:nvCxnSpPr>
          <p:spPr>
            <a:xfrm flipH="1">
              <a:off x="5685182" y="1934817"/>
              <a:ext cx="1394133" cy="530087"/>
            </a:xfrm>
            <a:prstGeom prst="straightConnector1">
              <a:avLst/>
            </a:prstGeom>
            <a:ln w="57150">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1713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DF633-4EAD-4EB4-AE51-261F4FD37F81}"/>
              </a:ext>
            </a:extLst>
          </p:cNvPr>
          <p:cNvPicPr>
            <a:picLocks noChangeAspect="1"/>
          </p:cNvPicPr>
          <p:nvPr/>
        </p:nvPicPr>
        <p:blipFill>
          <a:blip r:embed="rId2"/>
          <a:stretch>
            <a:fillRect/>
          </a:stretch>
        </p:blipFill>
        <p:spPr>
          <a:xfrm>
            <a:off x="4259746" y="980660"/>
            <a:ext cx="4408004" cy="5877339"/>
          </a:xfrm>
          <a:prstGeom prst="rect">
            <a:avLst/>
          </a:prstGeom>
        </p:spPr>
      </p:pic>
      <p:sp>
        <p:nvSpPr>
          <p:cNvPr id="3" name="TextBox 2">
            <a:extLst>
              <a:ext uri="{FF2B5EF4-FFF2-40B4-BE49-F238E27FC236}">
                <a16:creationId xmlns:a16="http://schemas.microsoft.com/office/drawing/2014/main" id="{1A17EC82-27D6-400A-B83F-667D45001E86}"/>
              </a:ext>
            </a:extLst>
          </p:cNvPr>
          <p:cNvSpPr txBox="1"/>
          <p:nvPr/>
        </p:nvSpPr>
        <p:spPr>
          <a:xfrm>
            <a:off x="1656522" y="556591"/>
            <a:ext cx="10243930" cy="584775"/>
          </a:xfrm>
          <a:prstGeom prst="rect">
            <a:avLst/>
          </a:prstGeom>
          <a:noFill/>
        </p:spPr>
        <p:txBody>
          <a:bodyPr wrap="square" rtlCol="0">
            <a:spAutoFit/>
          </a:bodyPr>
          <a:lstStyle/>
          <a:p>
            <a:pPr algn="ctr"/>
            <a:r>
              <a:rPr lang="en-AU" sz="3200" b="1" dirty="0">
                <a:solidFill>
                  <a:srgbClr val="002060"/>
                </a:solidFill>
              </a:rPr>
              <a:t>Nitrogenous waste- it’s all about water availability</a:t>
            </a:r>
            <a:r>
              <a:rPr lang="en-AU" sz="3200" dirty="0"/>
              <a:t>!</a:t>
            </a:r>
          </a:p>
        </p:txBody>
      </p:sp>
    </p:spTree>
    <p:extLst>
      <p:ext uri="{BB962C8B-B14F-4D97-AF65-F5344CB8AC3E}">
        <p14:creationId xmlns:p14="http://schemas.microsoft.com/office/powerpoint/2010/main" val="4128712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913FF-B027-4736-B7E6-31E6109403E6}"/>
              </a:ext>
            </a:extLst>
          </p:cNvPr>
          <p:cNvSpPr>
            <a:spLocks noGrp="1"/>
          </p:cNvSpPr>
          <p:nvPr>
            <p:ph type="title"/>
          </p:nvPr>
        </p:nvSpPr>
        <p:spPr>
          <a:xfrm>
            <a:off x="1881809" y="331304"/>
            <a:ext cx="9622803" cy="1007166"/>
          </a:xfrm>
        </p:spPr>
        <p:txBody>
          <a:bodyPr anchor="ctr">
            <a:normAutofit/>
          </a:bodyPr>
          <a:lstStyle/>
          <a:p>
            <a:pPr lvl="0">
              <a:spcBef>
                <a:spcPts val="1000"/>
              </a:spcBef>
              <a:buClr>
                <a:srgbClr val="353535"/>
              </a:buClr>
            </a:pPr>
            <a:r>
              <a:rPr lang="en-AU" sz="2800" dirty="0"/>
              <a:t>Nitrogenous Waste Question 7: </a:t>
            </a:r>
            <a:br>
              <a:rPr lang="en-AU" sz="2800" dirty="0"/>
            </a:br>
            <a:r>
              <a:rPr lang="en-AU" sz="2000" dirty="0">
                <a:solidFill>
                  <a:prstClr val="black"/>
                </a:solidFill>
                <a:ea typeface="+mn-ea"/>
                <a:cs typeface="+mn-cs"/>
              </a:rPr>
              <a:t>Q39 a 2016 WACE Extended Response </a:t>
            </a:r>
            <a:endParaRPr lang="en-AU" sz="2800" dirty="0"/>
          </a:p>
        </p:txBody>
      </p:sp>
      <p:sp>
        <p:nvSpPr>
          <p:cNvPr id="3" name="Content Placeholder 2">
            <a:extLst>
              <a:ext uri="{FF2B5EF4-FFF2-40B4-BE49-F238E27FC236}">
                <a16:creationId xmlns:a16="http://schemas.microsoft.com/office/drawing/2014/main" id="{0C5C1C08-F795-41DE-BFAC-FC55002060E2}"/>
              </a:ext>
            </a:extLst>
          </p:cNvPr>
          <p:cNvSpPr>
            <a:spLocks noGrp="1"/>
          </p:cNvSpPr>
          <p:nvPr>
            <p:ph idx="1"/>
          </p:nvPr>
        </p:nvSpPr>
        <p:spPr>
          <a:xfrm>
            <a:off x="2173357" y="1656523"/>
            <a:ext cx="9331255" cy="2584174"/>
          </a:xfrm>
        </p:spPr>
        <p:txBody>
          <a:bodyPr>
            <a:normAutofit/>
          </a:bodyPr>
          <a:lstStyle/>
          <a:p>
            <a:pPr marL="0" indent="0" algn="just">
              <a:lnSpc>
                <a:spcPct val="150000"/>
              </a:lnSpc>
              <a:buNone/>
            </a:pPr>
            <a:r>
              <a:rPr lang="en-AU" sz="2400" dirty="0"/>
              <a:t>“</a:t>
            </a:r>
            <a:r>
              <a:rPr lang="en-AU" sz="2400" b="1" dirty="0"/>
              <a:t>Name </a:t>
            </a:r>
            <a:r>
              <a:rPr lang="en-AU" sz="2400" dirty="0"/>
              <a:t>the type of </a:t>
            </a:r>
            <a:r>
              <a:rPr lang="en-AU" sz="2400" i="1" dirty="0"/>
              <a:t>nitrogenous waste </a:t>
            </a:r>
            <a:r>
              <a:rPr lang="en-AU" sz="2400" dirty="0"/>
              <a:t>produced by </a:t>
            </a:r>
            <a:r>
              <a:rPr lang="en-AU" sz="2400" i="1" dirty="0"/>
              <a:t>fresh water fish, a dog and a desert lizard</a:t>
            </a:r>
            <a:r>
              <a:rPr lang="en-AU" sz="2400" dirty="0"/>
              <a:t>. </a:t>
            </a:r>
            <a:r>
              <a:rPr lang="en-AU" sz="2400" b="1" dirty="0"/>
              <a:t>Explain</a:t>
            </a:r>
            <a:r>
              <a:rPr lang="en-AU" sz="2400" dirty="0"/>
              <a:t> how these </a:t>
            </a:r>
            <a:r>
              <a:rPr lang="en-AU" sz="2400" i="1" dirty="0"/>
              <a:t>relate to the availability of water </a:t>
            </a:r>
            <a:r>
              <a:rPr lang="en-AU" sz="2400" dirty="0"/>
              <a:t>in each animals environment and the </a:t>
            </a:r>
            <a:r>
              <a:rPr lang="en-AU" sz="2400" i="1" dirty="0"/>
              <a:t>benefits &amp; costs</a:t>
            </a:r>
            <a:r>
              <a:rPr lang="en-AU" sz="2400" dirty="0"/>
              <a:t> of each type of waste to each animal.”</a:t>
            </a:r>
          </a:p>
        </p:txBody>
      </p:sp>
      <p:pic>
        <p:nvPicPr>
          <p:cNvPr id="4" name="Picture 3">
            <a:extLst>
              <a:ext uri="{FF2B5EF4-FFF2-40B4-BE49-F238E27FC236}">
                <a16:creationId xmlns:a16="http://schemas.microsoft.com/office/drawing/2014/main" id="{93F7963E-D6EA-4910-B09B-012B80FB79BB}"/>
              </a:ext>
            </a:extLst>
          </p:cNvPr>
          <p:cNvPicPr>
            <a:picLocks noChangeAspect="1"/>
          </p:cNvPicPr>
          <p:nvPr/>
        </p:nvPicPr>
        <p:blipFill>
          <a:blip r:embed="rId2"/>
          <a:stretch>
            <a:fillRect/>
          </a:stretch>
        </p:blipFill>
        <p:spPr>
          <a:xfrm>
            <a:off x="1669774" y="4240697"/>
            <a:ext cx="2819400" cy="2121599"/>
          </a:xfrm>
          <a:prstGeom prst="rect">
            <a:avLst/>
          </a:prstGeom>
        </p:spPr>
      </p:pic>
      <p:pic>
        <p:nvPicPr>
          <p:cNvPr id="5" name="Picture 4">
            <a:extLst>
              <a:ext uri="{FF2B5EF4-FFF2-40B4-BE49-F238E27FC236}">
                <a16:creationId xmlns:a16="http://schemas.microsoft.com/office/drawing/2014/main" id="{1B46DF5E-AEA6-4975-9F99-631168865A64}"/>
              </a:ext>
            </a:extLst>
          </p:cNvPr>
          <p:cNvPicPr>
            <a:picLocks noChangeAspect="1"/>
          </p:cNvPicPr>
          <p:nvPr/>
        </p:nvPicPr>
        <p:blipFill>
          <a:blip r:embed="rId3"/>
          <a:stretch>
            <a:fillRect/>
          </a:stretch>
        </p:blipFill>
        <p:spPr>
          <a:xfrm>
            <a:off x="4992757" y="4084153"/>
            <a:ext cx="2631385" cy="2631385"/>
          </a:xfrm>
          <a:prstGeom prst="rect">
            <a:avLst/>
          </a:prstGeom>
        </p:spPr>
      </p:pic>
      <p:pic>
        <p:nvPicPr>
          <p:cNvPr id="6" name="Picture 5">
            <a:extLst>
              <a:ext uri="{FF2B5EF4-FFF2-40B4-BE49-F238E27FC236}">
                <a16:creationId xmlns:a16="http://schemas.microsoft.com/office/drawing/2014/main" id="{3255B89E-BBA5-474D-8B59-CCE3C7E052F1}"/>
              </a:ext>
            </a:extLst>
          </p:cNvPr>
          <p:cNvPicPr>
            <a:picLocks noChangeAspect="1"/>
          </p:cNvPicPr>
          <p:nvPr/>
        </p:nvPicPr>
        <p:blipFill>
          <a:blip r:embed="rId4"/>
          <a:stretch>
            <a:fillRect/>
          </a:stretch>
        </p:blipFill>
        <p:spPr>
          <a:xfrm>
            <a:off x="8231071" y="4273825"/>
            <a:ext cx="3616372" cy="2034209"/>
          </a:xfrm>
          <a:prstGeom prst="rect">
            <a:avLst/>
          </a:prstGeom>
        </p:spPr>
      </p:pic>
    </p:spTree>
    <p:extLst>
      <p:ext uri="{BB962C8B-B14F-4D97-AF65-F5344CB8AC3E}">
        <p14:creationId xmlns:p14="http://schemas.microsoft.com/office/powerpoint/2010/main" val="2199429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EA495B5-BD3A-4422-A153-88EDC68FAA1B}"/>
              </a:ext>
            </a:extLst>
          </p:cNvPr>
          <p:cNvGraphicFramePr>
            <a:graphicFrameLocks noGrp="1"/>
          </p:cNvGraphicFramePr>
          <p:nvPr>
            <p:extLst>
              <p:ext uri="{D42A27DB-BD31-4B8C-83A1-F6EECF244321}">
                <p14:modId xmlns:p14="http://schemas.microsoft.com/office/powerpoint/2010/main" val="373173685"/>
              </p:ext>
            </p:extLst>
          </p:nvPr>
        </p:nvGraphicFramePr>
        <p:xfrm>
          <a:off x="1669774" y="257520"/>
          <a:ext cx="9936000" cy="6185280"/>
        </p:xfrm>
        <a:graphic>
          <a:graphicData uri="http://schemas.openxmlformats.org/drawingml/2006/table">
            <a:tbl>
              <a:tblPr firstRow="1" bandRow="1">
                <a:tableStyleId>{F5AB1C69-6EDB-4FF4-983F-18BD219EF322}</a:tableStyleId>
              </a:tblPr>
              <a:tblGrid>
                <a:gridCol w="1224000">
                  <a:extLst>
                    <a:ext uri="{9D8B030D-6E8A-4147-A177-3AD203B41FA5}">
                      <a16:colId xmlns:a16="http://schemas.microsoft.com/office/drawing/2014/main" val="1957380045"/>
                    </a:ext>
                  </a:extLst>
                </a:gridCol>
                <a:gridCol w="1620000">
                  <a:extLst>
                    <a:ext uri="{9D8B030D-6E8A-4147-A177-3AD203B41FA5}">
                      <a16:colId xmlns:a16="http://schemas.microsoft.com/office/drawing/2014/main" val="396083645"/>
                    </a:ext>
                  </a:extLst>
                </a:gridCol>
                <a:gridCol w="1836000">
                  <a:extLst>
                    <a:ext uri="{9D8B030D-6E8A-4147-A177-3AD203B41FA5}">
                      <a16:colId xmlns:a16="http://schemas.microsoft.com/office/drawing/2014/main" val="4032196032"/>
                    </a:ext>
                  </a:extLst>
                </a:gridCol>
                <a:gridCol w="2880000">
                  <a:extLst>
                    <a:ext uri="{9D8B030D-6E8A-4147-A177-3AD203B41FA5}">
                      <a16:colId xmlns:a16="http://schemas.microsoft.com/office/drawing/2014/main" val="2950407414"/>
                    </a:ext>
                  </a:extLst>
                </a:gridCol>
                <a:gridCol w="2376000">
                  <a:extLst>
                    <a:ext uri="{9D8B030D-6E8A-4147-A177-3AD203B41FA5}">
                      <a16:colId xmlns:a16="http://schemas.microsoft.com/office/drawing/2014/main" val="3008353775"/>
                    </a:ext>
                  </a:extLst>
                </a:gridCol>
              </a:tblGrid>
              <a:tr h="684000">
                <a:tc>
                  <a:txBody>
                    <a:bodyPr/>
                    <a:lstStyle/>
                    <a:p>
                      <a:pPr algn="ctr"/>
                      <a:r>
                        <a:rPr lang="en-AU" sz="2000" b="1" dirty="0">
                          <a:solidFill>
                            <a:schemeClr val="bg1"/>
                          </a:solidFill>
                          <a:latin typeface="Arial Narrow" panose="020B0606020202030204" pitchFamily="34" charset="0"/>
                        </a:rPr>
                        <a:t>Animal</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AU" sz="2000" b="1" dirty="0">
                          <a:solidFill>
                            <a:schemeClr val="bg1"/>
                          </a:solidFill>
                          <a:latin typeface="Arial Narrow" panose="020B0606020202030204" pitchFamily="34" charset="0"/>
                        </a:rPr>
                        <a:t>N-waste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AU" sz="2000" b="1" dirty="0">
                          <a:solidFill>
                            <a:schemeClr val="bg1"/>
                          </a:solidFill>
                          <a:latin typeface="Arial Narrow" panose="020B0606020202030204" pitchFamily="34" charset="0"/>
                        </a:rPr>
                        <a:t>Availability of water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AU" sz="2000" b="1" dirty="0">
                          <a:solidFill>
                            <a:schemeClr val="bg1"/>
                          </a:solidFill>
                          <a:latin typeface="Arial Narrow" panose="020B0606020202030204" pitchFamily="34" charset="0"/>
                        </a:rPr>
                        <a:t>Benefits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AU" sz="2000" b="1" dirty="0">
                          <a:solidFill>
                            <a:schemeClr val="bg1"/>
                          </a:solidFill>
                          <a:latin typeface="Arial Narrow" panose="020B0606020202030204" pitchFamily="34" charset="0"/>
                        </a:rPr>
                        <a:t>Costs</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259466"/>
                  </a:ext>
                </a:extLst>
              </a:tr>
              <a:tr h="1224000">
                <a:tc>
                  <a:txBody>
                    <a:bodyPr/>
                    <a:lstStyle/>
                    <a:p>
                      <a:pPr algn="ctr"/>
                      <a:r>
                        <a:rPr lang="en-AU" sz="2400" dirty="0">
                          <a:latin typeface="Arial Narrow" panose="020B0606020202030204" pitchFamily="34" charset="0"/>
                        </a:rPr>
                        <a:t>Fresh- water fish</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AU" sz="2800" b="1" dirty="0">
                          <a:latin typeface="Arial Narrow" panose="020B0606020202030204" pitchFamily="34" charset="0"/>
                        </a:rPr>
                        <a:t>AMMONIA</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AU" sz="2800" b="1" dirty="0">
                          <a:latin typeface="Arial Narrow" panose="020B0606020202030204" pitchFamily="34" charset="0"/>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AU" sz="2400" b="1" dirty="0">
                          <a:latin typeface="Arial Narrow" panose="020B0606020202030204" pitchFamily="34" charset="0"/>
                        </a:rPr>
                        <a:t>LOW ENERGY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AU" sz="2400" b="1" dirty="0">
                          <a:latin typeface="Arial Narrow" panose="020B0606020202030204" pitchFamily="34" charset="0"/>
                        </a:rPr>
                        <a:t>AMMONIA IS HIGHLY TOXIC</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2598579"/>
                  </a:ext>
                </a:extLst>
              </a:tr>
              <a:tr h="1692000">
                <a:tc>
                  <a:txBody>
                    <a:bodyPr/>
                    <a:lstStyle/>
                    <a:p>
                      <a:pPr algn="ctr"/>
                      <a:r>
                        <a:rPr lang="en-AU" sz="2400" dirty="0">
                          <a:latin typeface="Arial Narrow" panose="020B0606020202030204" pitchFamily="34" charset="0"/>
                        </a:rPr>
                        <a:t>Dog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AU" sz="2800" b="1" dirty="0">
                          <a:latin typeface="Arial Narrow" panose="020B0606020202030204" pitchFamily="34" charset="0"/>
                        </a:rPr>
                        <a:t>UREA</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AU" sz="2800" b="1" dirty="0">
                          <a:latin typeface="Arial Narrow" panose="020B0606020202030204" pitchFamily="34" charset="0"/>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AU" sz="2400" b="1">
                          <a:latin typeface="Arial Narrow" panose="020B0606020202030204" pitchFamily="34" charset="0"/>
                        </a:rPr>
                        <a:t>MODERATE </a:t>
                      </a:r>
                      <a:r>
                        <a:rPr lang="en-AU" sz="2400" b="1" dirty="0">
                          <a:latin typeface="Arial Narrow" panose="020B0606020202030204" pitchFamily="34" charset="0"/>
                        </a:rPr>
                        <a:t>TOXICITY SO CAN BE STORE FOR SHORT PERIODS OF 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AU" sz="2400" b="1" dirty="0">
                          <a:latin typeface="Arial Narrow" panose="020B0606020202030204" pitchFamily="34" charset="0"/>
                        </a:rPr>
                        <a:t>MODERATE ENERGY COST TO PRODUCE, REQUIRES WATER</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4260788"/>
                  </a:ext>
                </a:extLst>
              </a:tr>
              <a:tr h="2340000">
                <a:tc>
                  <a:txBody>
                    <a:bodyPr/>
                    <a:lstStyle/>
                    <a:p>
                      <a:pPr algn="ctr"/>
                      <a:r>
                        <a:rPr lang="en-AU" sz="2400" dirty="0">
                          <a:latin typeface="Arial Narrow" panose="020B0606020202030204" pitchFamily="34" charset="0"/>
                        </a:rPr>
                        <a:t>Desert lizard</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AU" sz="2800" b="1" dirty="0">
                          <a:latin typeface="Arial Narrow" panose="020B0606020202030204" pitchFamily="34" charset="0"/>
                        </a:rPr>
                        <a:t>URIC ACID</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AU" sz="2800" b="1" dirty="0">
                          <a:latin typeface="Arial Narrow" panose="020B0606020202030204" pitchFamily="34" charset="0"/>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AU" sz="2400" b="1" dirty="0">
                          <a:latin typeface="Arial Narrow" panose="020B0606020202030204" pitchFamily="34" charset="0"/>
                        </a:rPr>
                        <a:t>NON-TOXIC, CAN BE STORED FOR LONG PERIODS OF TIME. </a:t>
                      </a:r>
                    </a:p>
                    <a:p>
                      <a:pPr algn="ctr"/>
                      <a:r>
                        <a:rPr lang="en-AU" sz="2400" b="1" dirty="0">
                          <a:latin typeface="Arial Narrow" panose="020B0606020202030204" pitchFamily="34" charset="0"/>
                        </a:rPr>
                        <a:t>LOW WATER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AU" sz="2400" b="1" dirty="0">
                          <a:latin typeface="Arial Narrow" panose="020B0606020202030204" pitchFamily="34" charset="0"/>
                        </a:rPr>
                        <a:t>VERY HIGH ENERGY COST</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1686237"/>
                  </a:ext>
                </a:extLst>
              </a:tr>
            </a:tbl>
          </a:graphicData>
        </a:graphic>
      </p:graphicFrame>
    </p:spTree>
    <p:extLst>
      <p:ext uri="{BB962C8B-B14F-4D97-AF65-F5344CB8AC3E}">
        <p14:creationId xmlns:p14="http://schemas.microsoft.com/office/powerpoint/2010/main" val="3527325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68D3-1DE6-4471-86BB-5A1F0036B07E}"/>
              </a:ext>
            </a:extLst>
          </p:cNvPr>
          <p:cNvSpPr>
            <a:spLocks noGrp="1"/>
          </p:cNvSpPr>
          <p:nvPr>
            <p:ph type="title"/>
          </p:nvPr>
        </p:nvSpPr>
        <p:spPr>
          <a:xfrm>
            <a:off x="2592925" y="624110"/>
            <a:ext cx="8911687" cy="767368"/>
          </a:xfrm>
        </p:spPr>
        <p:txBody>
          <a:bodyPr>
            <a:normAutofit/>
          </a:bodyPr>
          <a:lstStyle/>
          <a:p>
            <a:r>
              <a:rPr lang="en-AU" sz="2800" dirty="0"/>
              <a:t>Homeostasis and Plants</a:t>
            </a:r>
          </a:p>
        </p:txBody>
      </p:sp>
      <p:sp>
        <p:nvSpPr>
          <p:cNvPr id="3" name="Content Placeholder 2">
            <a:extLst>
              <a:ext uri="{FF2B5EF4-FFF2-40B4-BE49-F238E27FC236}">
                <a16:creationId xmlns:a16="http://schemas.microsoft.com/office/drawing/2014/main" id="{C92E65B9-10F4-4225-B3B4-93F22B9D9B9F}"/>
              </a:ext>
            </a:extLst>
          </p:cNvPr>
          <p:cNvSpPr>
            <a:spLocks noGrp="1"/>
          </p:cNvSpPr>
          <p:nvPr>
            <p:ph idx="1"/>
          </p:nvPr>
        </p:nvSpPr>
        <p:spPr>
          <a:xfrm>
            <a:off x="1828800" y="1391478"/>
            <a:ext cx="9675812" cy="4519744"/>
          </a:xfrm>
        </p:spPr>
        <p:txBody>
          <a:bodyPr>
            <a:normAutofit lnSpcReduction="10000"/>
          </a:bodyPr>
          <a:lstStyle/>
          <a:p>
            <a:pPr marL="0" lvl="0" indent="0">
              <a:buClr>
                <a:srgbClr val="90C226"/>
              </a:buClr>
              <a:buSzPct val="80000"/>
              <a:buNone/>
            </a:pPr>
            <a:r>
              <a:rPr lang="en-AU" sz="2400" dirty="0">
                <a:solidFill>
                  <a:prstClr val="black"/>
                </a:solidFill>
                <a:latin typeface="Arial" panose="020B0604020202020204" pitchFamily="34" charset="0"/>
                <a:cs typeface="Arial" panose="020B0604020202020204" pitchFamily="34" charset="0"/>
              </a:rPr>
              <a:t>Plant growth hormones regulate plant activities in response to environmental stimuli.</a:t>
            </a:r>
          </a:p>
          <a:p>
            <a:pPr marL="0" lvl="0" indent="0">
              <a:buClr>
                <a:srgbClr val="90C226"/>
              </a:buClr>
              <a:buSzPct val="80000"/>
              <a:buNone/>
            </a:pPr>
            <a:r>
              <a:rPr lang="en-AU" sz="2400" dirty="0">
                <a:solidFill>
                  <a:prstClr val="black"/>
                </a:solidFill>
                <a:latin typeface="Arial" panose="020B0604020202020204" pitchFamily="34" charset="0"/>
                <a:cs typeface="Arial" panose="020B0604020202020204" pitchFamily="34" charset="0"/>
              </a:rPr>
              <a:t>Temperature changes are also a major factor, for:</a:t>
            </a:r>
          </a:p>
          <a:p>
            <a:pPr lvl="0">
              <a:buClr>
                <a:srgbClr val="90C226"/>
              </a:buClr>
              <a:buSzPct val="80000"/>
              <a:buFont typeface="Wingdings 3" charset="2"/>
              <a:buChar char=""/>
            </a:pPr>
            <a:r>
              <a:rPr lang="en-AU" sz="2400" dirty="0">
                <a:solidFill>
                  <a:prstClr val="black"/>
                </a:solidFill>
                <a:latin typeface="Arial" panose="020B0604020202020204" pitchFamily="34" charset="0"/>
                <a:cs typeface="Arial" panose="020B0604020202020204" pitchFamily="34" charset="0"/>
              </a:rPr>
              <a:t>Seed germination</a:t>
            </a:r>
          </a:p>
          <a:p>
            <a:pPr lvl="0">
              <a:buClr>
                <a:srgbClr val="90C226"/>
              </a:buClr>
              <a:buSzPct val="80000"/>
              <a:buFont typeface="Wingdings 3" charset="2"/>
              <a:buChar char=""/>
            </a:pPr>
            <a:r>
              <a:rPr lang="en-AU" sz="2400" dirty="0">
                <a:solidFill>
                  <a:prstClr val="black"/>
                </a:solidFill>
                <a:latin typeface="Arial" panose="020B0604020202020204" pitchFamily="34" charset="0"/>
                <a:cs typeface="Arial" panose="020B0604020202020204" pitchFamily="34" charset="0"/>
              </a:rPr>
              <a:t>Growing seasons</a:t>
            </a:r>
          </a:p>
          <a:p>
            <a:pPr lvl="0">
              <a:buClr>
                <a:srgbClr val="90C226"/>
              </a:buClr>
              <a:buSzPct val="80000"/>
              <a:buFont typeface="Wingdings 3" charset="2"/>
              <a:buChar char=""/>
            </a:pPr>
            <a:r>
              <a:rPr lang="en-AU" sz="2400" dirty="0">
                <a:solidFill>
                  <a:prstClr val="black"/>
                </a:solidFill>
                <a:latin typeface="Arial" panose="020B0604020202020204" pitchFamily="34" charset="0"/>
                <a:cs typeface="Arial" panose="020B0604020202020204" pitchFamily="34" charset="0"/>
              </a:rPr>
              <a:t>Flowering and seed dispersal</a:t>
            </a:r>
          </a:p>
          <a:p>
            <a:pPr marL="0" lvl="0" indent="0">
              <a:buClr>
                <a:srgbClr val="90C226"/>
              </a:buClr>
              <a:buSzPct val="80000"/>
              <a:buNone/>
            </a:pPr>
            <a:endParaRPr lang="en-AU" sz="2400" dirty="0">
              <a:solidFill>
                <a:prstClr val="black"/>
              </a:solidFill>
              <a:latin typeface="Arial" panose="020B0604020202020204" pitchFamily="34" charset="0"/>
              <a:cs typeface="Arial" panose="020B0604020202020204" pitchFamily="34" charset="0"/>
            </a:endParaRPr>
          </a:p>
          <a:p>
            <a:pPr marL="0" indent="0" algn="just">
              <a:buNone/>
            </a:pPr>
            <a:r>
              <a:rPr lang="en-AU" sz="2800" i="1" dirty="0"/>
              <a:t>However, we are not concerned with this for Unit 4. What you need to know are the adaptation of XEROPHYTES and HALOPHYTES.</a:t>
            </a:r>
          </a:p>
        </p:txBody>
      </p:sp>
    </p:spTree>
    <p:extLst>
      <p:ext uri="{BB962C8B-B14F-4D97-AF65-F5344CB8AC3E}">
        <p14:creationId xmlns:p14="http://schemas.microsoft.com/office/powerpoint/2010/main" val="586861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643F-B2E0-462E-A66F-29209BE90575}"/>
              </a:ext>
            </a:extLst>
          </p:cNvPr>
          <p:cNvSpPr>
            <a:spLocks noGrp="1"/>
          </p:cNvSpPr>
          <p:nvPr>
            <p:ph type="title"/>
          </p:nvPr>
        </p:nvSpPr>
        <p:spPr/>
        <p:txBody>
          <a:bodyPr>
            <a:normAutofit fontScale="90000"/>
          </a:bodyPr>
          <a:lstStyle/>
          <a:p>
            <a:r>
              <a:rPr lang="en-AU" b="1" u="sng" dirty="0"/>
              <a:t>Unit 4</a:t>
            </a:r>
            <a:r>
              <a:rPr lang="en-AU" b="1" dirty="0"/>
              <a:t>: Surviving in a Changing Environment</a:t>
            </a:r>
            <a:br>
              <a:rPr lang="en-AU" dirty="0"/>
            </a:br>
            <a:endParaRPr lang="en-AU" dirty="0"/>
          </a:p>
        </p:txBody>
      </p:sp>
      <p:sp>
        <p:nvSpPr>
          <p:cNvPr id="3" name="Content Placeholder 2">
            <a:extLst>
              <a:ext uri="{FF2B5EF4-FFF2-40B4-BE49-F238E27FC236}">
                <a16:creationId xmlns:a16="http://schemas.microsoft.com/office/drawing/2014/main" id="{CCAF7E91-642A-4D06-B8D9-D409C1628643}"/>
              </a:ext>
            </a:extLst>
          </p:cNvPr>
          <p:cNvSpPr>
            <a:spLocks noGrp="1"/>
          </p:cNvSpPr>
          <p:nvPr>
            <p:ph idx="1"/>
          </p:nvPr>
        </p:nvSpPr>
        <p:spPr>
          <a:xfrm>
            <a:off x="2160105" y="1404730"/>
            <a:ext cx="9344508" cy="4506492"/>
          </a:xfrm>
        </p:spPr>
        <p:txBody>
          <a:bodyPr>
            <a:normAutofit/>
          </a:bodyPr>
          <a:lstStyle/>
          <a:p>
            <a:pPr marL="0" indent="0">
              <a:buNone/>
            </a:pPr>
            <a:r>
              <a:rPr lang="en-AU" sz="2400" dirty="0"/>
              <a:t>Learning Outcomes</a:t>
            </a:r>
          </a:p>
          <a:p>
            <a:pPr marL="0" indent="0">
              <a:buNone/>
            </a:pPr>
            <a:r>
              <a:rPr lang="en-AU" dirty="0"/>
              <a:t>By the end of this unit students will</a:t>
            </a:r>
          </a:p>
          <a:p>
            <a:pPr lvl="0"/>
            <a:r>
              <a:rPr lang="en-AU" dirty="0">
                <a:solidFill>
                  <a:srgbClr val="BA4402"/>
                </a:solidFill>
              </a:rPr>
              <a:t>understand the mechanisms by which plants and animals use homeostasis to control their internal environment in a changing external environment</a:t>
            </a:r>
          </a:p>
          <a:p>
            <a:pPr lvl="0"/>
            <a:r>
              <a:rPr lang="en-AU" dirty="0">
                <a:solidFill>
                  <a:srgbClr val="BA4402"/>
                </a:solidFill>
              </a:rPr>
              <a:t>understand the ways in which infection, transmission and spread of disease occur in vector-borne diseases</a:t>
            </a:r>
          </a:p>
          <a:p>
            <a:pPr lvl="0"/>
            <a:r>
              <a:rPr lang="en-AU" dirty="0">
                <a:solidFill>
                  <a:srgbClr val="7030A0"/>
                </a:solidFill>
              </a:rPr>
              <a:t>understand how biological models and theories have developed over time</a:t>
            </a:r>
          </a:p>
          <a:p>
            <a:pPr lvl="0"/>
            <a:r>
              <a:rPr lang="en-AU" dirty="0">
                <a:solidFill>
                  <a:srgbClr val="7030A0"/>
                </a:solidFill>
              </a:rPr>
              <a:t>use science inquiry skills to design, conduct, evaluate and communicate investigations into organisms’ responses to changing environmental conditions and infectious disease</a:t>
            </a:r>
          </a:p>
          <a:p>
            <a:pPr lvl="0"/>
            <a:r>
              <a:rPr lang="en-AU" dirty="0">
                <a:solidFill>
                  <a:srgbClr val="7030A0"/>
                </a:solidFill>
              </a:rPr>
              <a:t>communicate biological understanding using qualitative and quantitative representations in appropriate modes and genres.</a:t>
            </a:r>
          </a:p>
        </p:txBody>
      </p:sp>
    </p:spTree>
    <p:extLst>
      <p:ext uri="{BB962C8B-B14F-4D97-AF65-F5344CB8AC3E}">
        <p14:creationId xmlns:p14="http://schemas.microsoft.com/office/powerpoint/2010/main" val="1173254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4152-D9BE-4C12-A081-FCC0FB7816AE}"/>
              </a:ext>
            </a:extLst>
          </p:cNvPr>
          <p:cNvSpPr>
            <a:spLocks noGrp="1"/>
          </p:cNvSpPr>
          <p:nvPr>
            <p:ph type="title"/>
          </p:nvPr>
        </p:nvSpPr>
        <p:spPr>
          <a:xfrm>
            <a:off x="2592925" y="624110"/>
            <a:ext cx="8911687" cy="701107"/>
          </a:xfrm>
        </p:spPr>
        <p:txBody>
          <a:bodyPr/>
          <a:lstStyle/>
          <a:p>
            <a:r>
              <a:rPr lang="en-AU" dirty="0"/>
              <a:t>Firstly- lets review stomatal function.</a:t>
            </a:r>
          </a:p>
        </p:txBody>
      </p:sp>
      <p:sp>
        <p:nvSpPr>
          <p:cNvPr id="3" name="Content Placeholder 2">
            <a:extLst>
              <a:ext uri="{FF2B5EF4-FFF2-40B4-BE49-F238E27FC236}">
                <a16:creationId xmlns:a16="http://schemas.microsoft.com/office/drawing/2014/main" id="{C75AFDBA-89AC-46BB-9245-5297193F2E91}"/>
              </a:ext>
            </a:extLst>
          </p:cNvPr>
          <p:cNvSpPr>
            <a:spLocks noGrp="1"/>
          </p:cNvSpPr>
          <p:nvPr>
            <p:ph idx="1"/>
          </p:nvPr>
        </p:nvSpPr>
        <p:spPr>
          <a:xfrm>
            <a:off x="2589212" y="1325218"/>
            <a:ext cx="8915400" cy="410818"/>
          </a:xfrm>
        </p:spPr>
        <p:txBody>
          <a:bodyPr>
            <a:normAutofit fontScale="92500" lnSpcReduction="10000"/>
          </a:bodyPr>
          <a:lstStyle/>
          <a:p>
            <a:r>
              <a:rPr lang="en-AU" sz="2400" dirty="0"/>
              <a:t>Stomates allow gases to enter and leave the leaf.</a:t>
            </a:r>
          </a:p>
        </p:txBody>
      </p:sp>
      <p:pic>
        <p:nvPicPr>
          <p:cNvPr id="4" name="Picture 3" descr="http://00.edu-cdn.com/files/static/wiley/9780471471837/develop-method-determining-plant-rate.gif">
            <a:extLst>
              <a:ext uri="{FF2B5EF4-FFF2-40B4-BE49-F238E27FC236}">
                <a16:creationId xmlns:a16="http://schemas.microsoft.com/office/drawing/2014/main" id="{89BCB918-C625-4B3A-9E72-6A2B2A07567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92053" y="1809211"/>
            <a:ext cx="4661825" cy="4793468"/>
          </a:xfrm>
          <a:prstGeom prst="rect">
            <a:avLst/>
          </a:prstGeom>
          <a:noFill/>
          <a:ln>
            <a:noFill/>
          </a:ln>
        </p:spPr>
      </p:pic>
      <p:grpSp>
        <p:nvGrpSpPr>
          <p:cNvPr id="18" name="Group 17">
            <a:extLst>
              <a:ext uri="{FF2B5EF4-FFF2-40B4-BE49-F238E27FC236}">
                <a16:creationId xmlns:a16="http://schemas.microsoft.com/office/drawing/2014/main" id="{6CEF7E9A-FE7B-4B0F-8149-7BA9073D5041}"/>
              </a:ext>
            </a:extLst>
          </p:cNvPr>
          <p:cNvGrpSpPr/>
          <p:nvPr/>
        </p:nvGrpSpPr>
        <p:grpSpPr>
          <a:xfrm>
            <a:off x="5353878" y="2018198"/>
            <a:ext cx="6287670" cy="4358513"/>
            <a:chOff x="5703447" y="2059372"/>
            <a:chExt cx="6287670" cy="4358513"/>
          </a:xfrm>
        </p:grpSpPr>
        <p:grpSp>
          <p:nvGrpSpPr>
            <p:cNvPr id="16" name="Group 15">
              <a:extLst>
                <a:ext uri="{FF2B5EF4-FFF2-40B4-BE49-F238E27FC236}">
                  <a16:creationId xmlns:a16="http://schemas.microsoft.com/office/drawing/2014/main" id="{C38ED7BE-B995-4ADC-AA15-0556A2A80DE4}"/>
                </a:ext>
              </a:extLst>
            </p:cNvPr>
            <p:cNvGrpSpPr/>
            <p:nvPr/>
          </p:nvGrpSpPr>
          <p:grpSpPr>
            <a:xfrm>
              <a:off x="5703447" y="2059372"/>
              <a:ext cx="4962852" cy="4358513"/>
              <a:chOff x="5703447" y="2059372"/>
              <a:chExt cx="4962852" cy="4358513"/>
            </a:xfrm>
          </p:grpSpPr>
          <p:grpSp>
            <p:nvGrpSpPr>
              <p:cNvPr id="12" name="Group 11">
                <a:extLst>
                  <a:ext uri="{FF2B5EF4-FFF2-40B4-BE49-F238E27FC236}">
                    <a16:creationId xmlns:a16="http://schemas.microsoft.com/office/drawing/2014/main" id="{BF3CA465-BE97-4460-A4F7-42310B128473}"/>
                  </a:ext>
                </a:extLst>
              </p:cNvPr>
              <p:cNvGrpSpPr/>
              <p:nvPr/>
            </p:nvGrpSpPr>
            <p:grpSpPr>
              <a:xfrm>
                <a:off x="5703447" y="2059372"/>
                <a:ext cx="4962852" cy="4358513"/>
                <a:chOff x="5703447" y="2059372"/>
                <a:chExt cx="4962852" cy="4358513"/>
              </a:xfrm>
            </p:grpSpPr>
            <p:grpSp>
              <p:nvGrpSpPr>
                <p:cNvPr id="10" name="Group 9">
                  <a:extLst>
                    <a:ext uri="{FF2B5EF4-FFF2-40B4-BE49-F238E27FC236}">
                      <a16:creationId xmlns:a16="http://schemas.microsoft.com/office/drawing/2014/main" id="{83A1E2D5-BA75-4972-92DE-E1575FC7E8A0}"/>
                    </a:ext>
                  </a:extLst>
                </p:cNvPr>
                <p:cNvGrpSpPr/>
                <p:nvPr/>
              </p:nvGrpSpPr>
              <p:grpSpPr>
                <a:xfrm>
                  <a:off x="6618204" y="2059372"/>
                  <a:ext cx="4048095" cy="2988738"/>
                  <a:chOff x="6618204" y="2059372"/>
                  <a:chExt cx="4048095" cy="2988738"/>
                </a:xfrm>
              </p:grpSpPr>
              <p:pic>
                <p:nvPicPr>
                  <p:cNvPr id="5" name="Picture 4">
                    <a:extLst>
                      <a:ext uri="{FF2B5EF4-FFF2-40B4-BE49-F238E27FC236}">
                        <a16:creationId xmlns:a16="http://schemas.microsoft.com/office/drawing/2014/main" id="{FC51B7B1-BA9C-419B-B775-B2BA8958C5C8}"/>
                      </a:ext>
                    </a:extLst>
                  </p:cNvPr>
                  <p:cNvPicPr>
                    <a:picLocks noChangeAspect="1"/>
                  </p:cNvPicPr>
                  <p:nvPr/>
                </p:nvPicPr>
                <p:blipFill>
                  <a:blip r:embed="rId3"/>
                  <a:stretch>
                    <a:fillRect/>
                  </a:stretch>
                </p:blipFill>
                <p:spPr>
                  <a:xfrm>
                    <a:off x="6618204" y="2816781"/>
                    <a:ext cx="4048095" cy="2231329"/>
                  </a:xfrm>
                  <a:prstGeom prst="rect">
                    <a:avLst/>
                  </a:prstGeom>
                </p:spPr>
              </p:pic>
              <p:sp>
                <p:nvSpPr>
                  <p:cNvPr id="6" name="TextBox 5">
                    <a:extLst>
                      <a:ext uri="{FF2B5EF4-FFF2-40B4-BE49-F238E27FC236}">
                        <a16:creationId xmlns:a16="http://schemas.microsoft.com/office/drawing/2014/main" id="{72149E47-6B40-4151-BF3C-77FBFEDDCCD5}"/>
                      </a:ext>
                    </a:extLst>
                  </p:cNvPr>
                  <p:cNvSpPr txBox="1"/>
                  <p:nvPr/>
                </p:nvSpPr>
                <p:spPr>
                  <a:xfrm>
                    <a:off x="6991643" y="2059372"/>
                    <a:ext cx="1125416" cy="400110"/>
                  </a:xfrm>
                  <a:prstGeom prst="rect">
                    <a:avLst/>
                  </a:prstGeom>
                  <a:noFill/>
                </p:spPr>
                <p:txBody>
                  <a:bodyPr wrap="square" rtlCol="0">
                    <a:spAutoFit/>
                  </a:bodyPr>
                  <a:lstStyle/>
                  <a:p>
                    <a:pPr algn="ctr"/>
                    <a:r>
                      <a:rPr lang="en-AU" sz="2000" dirty="0"/>
                      <a:t>Open</a:t>
                    </a:r>
                  </a:p>
                </p:txBody>
              </p:sp>
              <p:cxnSp>
                <p:nvCxnSpPr>
                  <p:cNvPr id="9" name="Straight Arrow Connector 8">
                    <a:extLst>
                      <a:ext uri="{FF2B5EF4-FFF2-40B4-BE49-F238E27FC236}">
                        <a16:creationId xmlns:a16="http://schemas.microsoft.com/office/drawing/2014/main" id="{416FEB69-09E6-4E9E-9007-F068673D7D02}"/>
                      </a:ext>
                    </a:extLst>
                  </p:cNvPr>
                  <p:cNvCxnSpPr/>
                  <p:nvPr/>
                </p:nvCxnSpPr>
                <p:spPr>
                  <a:xfrm>
                    <a:off x="7554351" y="2405962"/>
                    <a:ext cx="0" cy="4108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1" name="TextBox 10">
                  <a:extLst>
                    <a:ext uri="{FF2B5EF4-FFF2-40B4-BE49-F238E27FC236}">
                      <a16:creationId xmlns:a16="http://schemas.microsoft.com/office/drawing/2014/main" id="{4D8E7FA7-CD37-437D-BA9F-E3F49B1512D4}"/>
                    </a:ext>
                  </a:extLst>
                </p:cNvPr>
                <p:cNvSpPr txBox="1"/>
                <p:nvPr/>
              </p:nvSpPr>
              <p:spPr>
                <a:xfrm>
                  <a:off x="5703447" y="5094446"/>
                  <a:ext cx="2686929" cy="1323439"/>
                </a:xfrm>
                <a:prstGeom prst="rect">
                  <a:avLst/>
                </a:prstGeom>
                <a:noFill/>
                <a:ln>
                  <a:solidFill>
                    <a:schemeClr val="tx1"/>
                  </a:solidFill>
                </a:ln>
              </p:spPr>
              <p:txBody>
                <a:bodyPr wrap="square" rtlCol="0">
                  <a:spAutoFit/>
                </a:bodyPr>
                <a:lstStyle/>
                <a:p>
                  <a:r>
                    <a:rPr lang="en-AU" sz="2000" dirty="0"/>
                    <a:t>Guard cells are turgid: ‘bean’ shape.</a:t>
                  </a:r>
                </a:p>
                <a:p>
                  <a:r>
                    <a:rPr lang="en-AU" sz="2000" dirty="0"/>
                    <a:t>Allows gases in and out of leaf</a:t>
                  </a:r>
                </a:p>
              </p:txBody>
            </p:sp>
          </p:grpSp>
          <p:sp>
            <p:nvSpPr>
              <p:cNvPr id="13" name="TextBox 12">
                <a:extLst>
                  <a:ext uri="{FF2B5EF4-FFF2-40B4-BE49-F238E27FC236}">
                    <a16:creationId xmlns:a16="http://schemas.microsoft.com/office/drawing/2014/main" id="{394AF7B1-F16A-47C5-870F-1BDEE2B8A1F7}"/>
                  </a:ext>
                </a:extLst>
              </p:cNvPr>
              <p:cNvSpPr txBox="1"/>
              <p:nvPr/>
            </p:nvSpPr>
            <p:spPr>
              <a:xfrm>
                <a:off x="9069690" y="2102183"/>
                <a:ext cx="1370269" cy="400110"/>
              </a:xfrm>
              <a:prstGeom prst="rect">
                <a:avLst/>
              </a:prstGeom>
              <a:noFill/>
            </p:spPr>
            <p:txBody>
              <a:bodyPr wrap="square" rtlCol="0">
                <a:spAutoFit/>
              </a:bodyPr>
              <a:lstStyle/>
              <a:p>
                <a:pPr algn="ctr"/>
                <a:r>
                  <a:rPr lang="en-AU" sz="2000" dirty="0"/>
                  <a:t>Closed</a:t>
                </a:r>
              </a:p>
            </p:txBody>
          </p:sp>
          <p:cxnSp>
            <p:nvCxnSpPr>
              <p:cNvPr id="15" name="Straight Arrow Connector 14">
                <a:extLst>
                  <a:ext uri="{FF2B5EF4-FFF2-40B4-BE49-F238E27FC236}">
                    <a16:creationId xmlns:a16="http://schemas.microsoft.com/office/drawing/2014/main" id="{FDF5329F-DB9E-448F-A20E-3D6876B75E13}"/>
                  </a:ext>
                </a:extLst>
              </p:cNvPr>
              <p:cNvCxnSpPr>
                <a:stCxn id="13" idx="2"/>
              </p:cNvCxnSpPr>
              <p:nvPr/>
            </p:nvCxnSpPr>
            <p:spPr>
              <a:xfrm>
                <a:off x="9754825" y="2502293"/>
                <a:ext cx="0" cy="3144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7" name="TextBox 16">
              <a:extLst>
                <a:ext uri="{FF2B5EF4-FFF2-40B4-BE49-F238E27FC236}">
                  <a16:creationId xmlns:a16="http://schemas.microsoft.com/office/drawing/2014/main" id="{264BE2EC-D5EE-4E6D-B16D-68845305D0FE}"/>
                </a:ext>
              </a:extLst>
            </p:cNvPr>
            <p:cNvSpPr txBox="1"/>
            <p:nvPr/>
          </p:nvSpPr>
          <p:spPr>
            <a:xfrm>
              <a:off x="9069690" y="5063503"/>
              <a:ext cx="2921427" cy="1323439"/>
            </a:xfrm>
            <a:prstGeom prst="rect">
              <a:avLst/>
            </a:prstGeom>
            <a:noFill/>
            <a:ln>
              <a:solidFill>
                <a:schemeClr val="tx1"/>
              </a:solidFill>
            </a:ln>
          </p:spPr>
          <p:txBody>
            <a:bodyPr wrap="square" rtlCol="0">
              <a:spAutoFit/>
            </a:bodyPr>
            <a:lstStyle/>
            <a:p>
              <a:r>
                <a:rPr lang="en-AU" sz="2000" dirty="0"/>
                <a:t>Guard cells are flaccid, inner membrane close against each other.</a:t>
              </a:r>
            </a:p>
            <a:p>
              <a:r>
                <a:rPr lang="en-AU" sz="2000" dirty="0"/>
                <a:t>No gas exchange.</a:t>
              </a:r>
            </a:p>
          </p:txBody>
        </p:sp>
      </p:grpSp>
    </p:spTree>
    <p:extLst>
      <p:ext uri="{BB962C8B-B14F-4D97-AF65-F5344CB8AC3E}">
        <p14:creationId xmlns:p14="http://schemas.microsoft.com/office/powerpoint/2010/main" val="3256696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FE90-E773-4DFC-9560-27EC96EA4EAA}"/>
              </a:ext>
            </a:extLst>
          </p:cNvPr>
          <p:cNvSpPr>
            <a:spLocks noGrp="1"/>
          </p:cNvSpPr>
          <p:nvPr>
            <p:ph type="title"/>
          </p:nvPr>
        </p:nvSpPr>
        <p:spPr>
          <a:xfrm>
            <a:off x="2592925" y="624110"/>
            <a:ext cx="8911687" cy="780620"/>
          </a:xfrm>
        </p:spPr>
        <p:txBody>
          <a:bodyPr/>
          <a:lstStyle/>
          <a:p>
            <a:r>
              <a:rPr lang="en-AU" dirty="0"/>
              <a:t>Arid Environments</a:t>
            </a:r>
          </a:p>
        </p:txBody>
      </p:sp>
      <p:sp>
        <p:nvSpPr>
          <p:cNvPr id="3" name="Content Placeholder 2">
            <a:extLst>
              <a:ext uri="{FF2B5EF4-FFF2-40B4-BE49-F238E27FC236}">
                <a16:creationId xmlns:a16="http://schemas.microsoft.com/office/drawing/2014/main" id="{674A9058-97C0-4337-B481-8B67071DB428}"/>
              </a:ext>
            </a:extLst>
          </p:cNvPr>
          <p:cNvSpPr>
            <a:spLocks noGrp="1"/>
          </p:cNvSpPr>
          <p:nvPr>
            <p:ph idx="1"/>
          </p:nvPr>
        </p:nvSpPr>
        <p:spPr>
          <a:xfrm>
            <a:off x="3114261" y="1285462"/>
            <a:ext cx="8390351" cy="780620"/>
          </a:xfrm>
        </p:spPr>
        <p:txBody>
          <a:bodyPr>
            <a:normAutofit lnSpcReduction="10000"/>
          </a:bodyPr>
          <a:lstStyle/>
          <a:p>
            <a:pPr marL="0" indent="0">
              <a:buNone/>
            </a:pPr>
            <a:r>
              <a:rPr lang="en-AU" sz="2400" dirty="0"/>
              <a:t>Question 8. Which of these leaves represents a xerophyte? Give reasons for your answer. </a:t>
            </a:r>
          </a:p>
        </p:txBody>
      </p:sp>
      <p:pic>
        <p:nvPicPr>
          <p:cNvPr id="4" name="Picture 3">
            <a:extLst>
              <a:ext uri="{FF2B5EF4-FFF2-40B4-BE49-F238E27FC236}">
                <a16:creationId xmlns:a16="http://schemas.microsoft.com/office/drawing/2014/main" id="{C1F12C00-F273-474B-BA3D-CDAA203EB7B0}"/>
              </a:ext>
            </a:extLst>
          </p:cNvPr>
          <p:cNvPicPr>
            <a:picLocks noChangeAspect="1"/>
          </p:cNvPicPr>
          <p:nvPr/>
        </p:nvPicPr>
        <p:blipFill>
          <a:blip r:embed="rId2"/>
          <a:stretch>
            <a:fillRect/>
          </a:stretch>
        </p:blipFill>
        <p:spPr>
          <a:xfrm>
            <a:off x="503583" y="2305047"/>
            <a:ext cx="11590670" cy="3063793"/>
          </a:xfrm>
          <a:prstGeom prst="rect">
            <a:avLst/>
          </a:prstGeom>
        </p:spPr>
      </p:pic>
      <p:grpSp>
        <p:nvGrpSpPr>
          <p:cNvPr id="9" name="Group 8">
            <a:extLst>
              <a:ext uri="{FF2B5EF4-FFF2-40B4-BE49-F238E27FC236}">
                <a16:creationId xmlns:a16="http://schemas.microsoft.com/office/drawing/2014/main" id="{7F7182FA-9F37-4352-9636-D9071A3AF5B5}"/>
              </a:ext>
            </a:extLst>
          </p:cNvPr>
          <p:cNvGrpSpPr/>
          <p:nvPr/>
        </p:nvGrpSpPr>
        <p:grpSpPr>
          <a:xfrm>
            <a:off x="1457739" y="4585253"/>
            <a:ext cx="2292626" cy="1588099"/>
            <a:chOff x="1457739" y="4585253"/>
            <a:chExt cx="2292626" cy="1588099"/>
          </a:xfrm>
        </p:grpSpPr>
        <p:cxnSp>
          <p:nvCxnSpPr>
            <p:cNvPr id="6" name="Straight Arrow Connector 5">
              <a:extLst>
                <a:ext uri="{FF2B5EF4-FFF2-40B4-BE49-F238E27FC236}">
                  <a16:creationId xmlns:a16="http://schemas.microsoft.com/office/drawing/2014/main" id="{0D62073C-DE23-4912-88E3-387A489B0BA5}"/>
                </a:ext>
              </a:extLst>
            </p:cNvPr>
            <p:cNvCxnSpPr>
              <a:cxnSpLocks/>
            </p:cNvCxnSpPr>
            <p:nvPr/>
          </p:nvCxnSpPr>
          <p:spPr>
            <a:xfrm flipH="1" flipV="1">
              <a:off x="2093843" y="4585253"/>
              <a:ext cx="132522" cy="98728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8B5BD7E-49E7-4DF9-891B-425AF4182B1E}"/>
                </a:ext>
              </a:extLst>
            </p:cNvPr>
            <p:cNvSpPr txBox="1"/>
            <p:nvPr/>
          </p:nvSpPr>
          <p:spPr>
            <a:xfrm>
              <a:off x="1457739" y="5711687"/>
              <a:ext cx="2292626" cy="461665"/>
            </a:xfrm>
            <a:prstGeom prst="rect">
              <a:avLst/>
            </a:prstGeom>
            <a:solidFill>
              <a:schemeClr val="bg1"/>
            </a:solidFill>
            <a:ln>
              <a:solidFill>
                <a:srgbClr val="C00000"/>
              </a:solidFill>
            </a:ln>
          </p:spPr>
          <p:txBody>
            <a:bodyPr wrap="square" rtlCol="0" anchor="ctr">
              <a:spAutoFit/>
            </a:bodyPr>
            <a:lstStyle/>
            <a:p>
              <a:pPr algn="ctr"/>
              <a:r>
                <a:rPr lang="en-AU" sz="2400" b="1" dirty="0">
                  <a:solidFill>
                    <a:srgbClr val="FF0000"/>
                  </a:solidFill>
                  <a:latin typeface="Arial Narrow" panose="020B0606020202030204" pitchFamily="34" charset="0"/>
                </a:rPr>
                <a:t>Sunken stomata</a:t>
              </a:r>
            </a:p>
          </p:txBody>
        </p:sp>
      </p:grpSp>
      <p:grpSp>
        <p:nvGrpSpPr>
          <p:cNvPr id="13" name="Group 12">
            <a:extLst>
              <a:ext uri="{FF2B5EF4-FFF2-40B4-BE49-F238E27FC236}">
                <a16:creationId xmlns:a16="http://schemas.microsoft.com/office/drawing/2014/main" id="{933B1340-752A-430B-A618-400FAC51CE05}"/>
              </a:ext>
            </a:extLst>
          </p:cNvPr>
          <p:cNvGrpSpPr/>
          <p:nvPr/>
        </p:nvGrpSpPr>
        <p:grpSpPr>
          <a:xfrm>
            <a:off x="205409" y="1436854"/>
            <a:ext cx="1583634" cy="1664155"/>
            <a:chOff x="205409" y="1436854"/>
            <a:chExt cx="1583634" cy="1664155"/>
          </a:xfrm>
        </p:grpSpPr>
        <p:cxnSp>
          <p:nvCxnSpPr>
            <p:cNvPr id="11" name="Straight Arrow Connector 10">
              <a:extLst>
                <a:ext uri="{FF2B5EF4-FFF2-40B4-BE49-F238E27FC236}">
                  <a16:creationId xmlns:a16="http://schemas.microsoft.com/office/drawing/2014/main" id="{9CF9DB00-A7EF-476F-8AE3-1C526B43453F}"/>
                </a:ext>
              </a:extLst>
            </p:cNvPr>
            <p:cNvCxnSpPr/>
            <p:nvPr/>
          </p:nvCxnSpPr>
          <p:spPr>
            <a:xfrm>
              <a:off x="1232452" y="2637183"/>
              <a:ext cx="225287" cy="46382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0CEEAC-2813-436F-BB95-609B7A4580F5}"/>
                </a:ext>
              </a:extLst>
            </p:cNvPr>
            <p:cNvSpPr txBox="1"/>
            <p:nvPr/>
          </p:nvSpPr>
          <p:spPr>
            <a:xfrm>
              <a:off x="205409" y="1436854"/>
              <a:ext cx="1583634" cy="1200329"/>
            </a:xfrm>
            <a:prstGeom prst="rect">
              <a:avLst/>
            </a:prstGeom>
            <a:solidFill>
              <a:schemeClr val="bg1"/>
            </a:solidFill>
            <a:ln>
              <a:solidFill>
                <a:srgbClr val="C00000"/>
              </a:solidFill>
            </a:ln>
          </p:spPr>
          <p:txBody>
            <a:bodyPr wrap="square" rtlCol="0" anchor="ctr">
              <a:spAutoFit/>
            </a:bodyPr>
            <a:lstStyle/>
            <a:p>
              <a:pPr algn="ctr"/>
              <a:r>
                <a:rPr lang="en-AU" sz="2400" b="1" dirty="0">
                  <a:solidFill>
                    <a:srgbClr val="FF0000"/>
                  </a:solidFill>
                  <a:latin typeface="Arial Narrow" panose="020B0606020202030204" pitchFamily="34" charset="0"/>
                </a:rPr>
                <a:t>No stomata on upper epidermis</a:t>
              </a:r>
            </a:p>
          </p:txBody>
        </p:sp>
      </p:grpSp>
      <p:grpSp>
        <p:nvGrpSpPr>
          <p:cNvPr id="17" name="Group 16">
            <a:extLst>
              <a:ext uri="{FF2B5EF4-FFF2-40B4-BE49-F238E27FC236}">
                <a16:creationId xmlns:a16="http://schemas.microsoft.com/office/drawing/2014/main" id="{076EA151-8B54-4F4C-A4CC-AF895FEFFA21}"/>
              </a:ext>
            </a:extLst>
          </p:cNvPr>
          <p:cNvGrpSpPr/>
          <p:nvPr/>
        </p:nvGrpSpPr>
        <p:grpSpPr>
          <a:xfrm>
            <a:off x="2093843" y="1524576"/>
            <a:ext cx="1020418" cy="1576433"/>
            <a:chOff x="2093843" y="1524576"/>
            <a:chExt cx="1020418" cy="1576433"/>
          </a:xfrm>
        </p:grpSpPr>
        <p:cxnSp>
          <p:nvCxnSpPr>
            <p:cNvPr id="15" name="Straight Arrow Connector 14">
              <a:extLst>
                <a:ext uri="{FF2B5EF4-FFF2-40B4-BE49-F238E27FC236}">
                  <a16:creationId xmlns:a16="http://schemas.microsoft.com/office/drawing/2014/main" id="{BAFFBD61-7516-4BE8-9D1B-79C53A9812D5}"/>
                </a:ext>
              </a:extLst>
            </p:cNvPr>
            <p:cNvCxnSpPr/>
            <p:nvPr/>
          </p:nvCxnSpPr>
          <p:spPr>
            <a:xfrm flipH="1">
              <a:off x="2345635" y="2425148"/>
              <a:ext cx="119269" cy="67586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2371349-BED8-49A3-B63A-E9C4C707CF0F}"/>
                </a:ext>
              </a:extLst>
            </p:cNvPr>
            <p:cNvSpPr txBox="1"/>
            <p:nvPr/>
          </p:nvSpPr>
          <p:spPr>
            <a:xfrm>
              <a:off x="2093843" y="1524576"/>
              <a:ext cx="1020418" cy="830997"/>
            </a:xfrm>
            <a:prstGeom prst="rect">
              <a:avLst/>
            </a:prstGeom>
            <a:solidFill>
              <a:schemeClr val="bg1"/>
            </a:solidFill>
            <a:ln>
              <a:solidFill>
                <a:srgbClr val="C00000"/>
              </a:solidFill>
            </a:ln>
          </p:spPr>
          <p:txBody>
            <a:bodyPr wrap="square" rtlCol="0" anchor="ctr">
              <a:spAutoFit/>
            </a:bodyPr>
            <a:lstStyle/>
            <a:p>
              <a:pPr algn="ctr"/>
              <a:r>
                <a:rPr lang="en-AU" sz="2400" b="1" dirty="0">
                  <a:solidFill>
                    <a:srgbClr val="FF0000"/>
                  </a:solidFill>
                  <a:latin typeface="Arial Narrow" panose="020B0606020202030204" pitchFamily="34" charset="0"/>
                </a:rPr>
                <a:t>Thick cuticle</a:t>
              </a:r>
            </a:p>
          </p:txBody>
        </p:sp>
      </p:grpSp>
    </p:spTree>
    <p:extLst>
      <p:ext uri="{BB962C8B-B14F-4D97-AF65-F5344CB8AC3E}">
        <p14:creationId xmlns:p14="http://schemas.microsoft.com/office/powerpoint/2010/main" val="75006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B8D86CA-34E9-4900-B439-55A7D9C4404C}"/>
              </a:ext>
            </a:extLst>
          </p:cNvPr>
          <p:cNvPicPr>
            <a:picLocks noGrp="1" noChangeAspect="1"/>
          </p:cNvPicPr>
          <p:nvPr>
            <p:ph idx="1"/>
          </p:nvPr>
        </p:nvPicPr>
        <p:blipFill>
          <a:blip r:embed="rId2"/>
          <a:stretch>
            <a:fillRect/>
          </a:stretch>
        </p:blipFill>
        <p:spPr>
          <a:xfrm>
            <a:off x="4339139" y="2012632"/>
            <a:ext cx="6614733" cy="2694666"/>
          </a:xfrm>
          <a:prstGeom prst="rect">
            <a:avLst/>
          </a:prstGeom>
        </p:spPr>
      </p:pic>
      <p:pic>
        <p:nvPicPr>
          <p:cNvPr id="6" name="Picture 5">
            <a:extLst>
              <a:ext uri="{FF2B5EF4-FFF2-40B4-BE49-F238E27FC236}">
                <a16:creationId xmlns:a16="http://schemas.microsoft.com/office/drawing/2014/main" id="{A7865E9C-629C-4707-8467-52A578DBE1D3}"/>
              </a:ext>
            </a:extLst>
          </p:cNvPr>
          <p:cNvPicPr>
            <a:picLocks noChangeAspect="1"/>
          </p:cNvPicPr>
          <p:nvPr/>
        </p:nvPicPr>
        <p:blipFill rotWithShape="1">
          <a:blip r:embed="rId3"/>
          <a:srcRect l="7673" t="20843" r="38726" b="17524"/>
          <a:stretch/>
        </p:blipFill>
        <p:spPr>
          <a:xfrm>
            <a:off x="238540" y="1859155"/>
            <a:ext cx="3888622" cy="3083906"/>
          </a:xfrm>
          <a:prstGeom prst="rect">
            <a:avLst/>
          </a:prstGeom>
        </p:spPr>
      </p:pic>
      <p:sp>
        <p:nvSpPr>
          <p:cNvPr id="9" name="TextBox 8">
            <a:extLst>
              <a:ext uri="{FF2B5EF4-FFF2-40B4-BE49-F238E27FC236}">
                <a16:creationId xmlns:a16="http://schemas.microsoft.com/office/drawing/2014/main" id="{3A7DB190-717E-42B8-8768-AC5CCF008C6F}"/>
              </a:ext>
            </a:extLst>
          </p:cNvPr>
          <p:cNvSpPr txBox="1"/>
          <p:nvPr/>
        </p:nvSpPr>
        <p:spPr>
          <a:xfrm>
            <a:off x="108862" y="81507"/>
            <a:ext cx="11500042" cy="461665"/>
          </a:xfrm>
          <a:prstGeom prst="rect">
            <a:avLst/>
          </a:prstGeom>
          <a:noFill/>
        </p:spPr>
        <p:txBody>
          <a:bodyPr wrap="square" rtlCol="0">
            <a:spAutoFit/>
          </a:bodyPr>
          <a:lstStyle/>
          <a:p>
            <a:r>
              <a:rPr lang="en-AU" sz="2400" b="1" dirty="0"/>
              <a:t>Q9: Spinifex Grass</a:t>
            </a:r>
            <a:r>
              <a:rPr lang="en-AU" sz="2400" dirty="0"/>
              <a:t> What adaptations can you see that help to prevent water loss?</a:t>
            </a:r>
            <a:endParaRPr lang="en-AU" sz="2400" b="1" dirty="0"/>
          </a:p>
        </p:txBody>
      </p:sp>
      <p:grpSp>
        <p:nvGrpSpPr>
          <p:cNvPr id="11" name="Group 10">
            <a:extLst>
              <a:ext uri="{FF2B5EF4-FFF2-40B4-BE49-F238E27FC236}">
                <a16:creationId xmlns:a16="http://schemas.microsoft.com/office/drawing/2014/main" id="{CBDB606E-4D80-4832-94A0-B65D3A6CF802}"/>
              </a:ext>
            </a:extLst>
          </p:cNvPr>
          <p:cNvGrpSpPr/>
          <p:nvPr/>
        </p:nvGrpSpPr>
        <p:grpSpPr>
          <a:xfrm>
            <a:off x="4785927" y="696649"/>
            <a:ext cx="1756860" cy="1313655"/>
            <a:chOff x="4604184" y="698977"/>
            <a:chExt cx="1756860" cy="1313655"/>
          </a:xfrm>
        </p:grpSpPr>
        <p:cxnSp>
          <p:nvCxnSpPr>
            <p:cNvPr id="8" name="Straight Arrow Connector 7">
              <a:extLst>
                <a:ext uri="{FF2B5EF4-FFF2-40B4-BE49-F238E27FC236}">
                  <a16:creationId xmlns:a16="http://schemas.microsoft.com/office/drawing/2014/main" id="{FCB94D44-9044-462F-8FCC-7EDD04D2F533}"/>
                </a:ext>
              </a:extLst>
            </p:cNvPr>
            <p:cNvCxnSpPr/>
            <p:nvPr/>
          </p:nvCxnSpPr>
          <p:spPr>
            <a:xfrm>
              <a:off x="5618922" y="1160642"/>
              <a:ext cx="0" cy="85199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E487E15-E2D3-47D6-B690-C1A6BE686FB2}"/>
                </a:ext>
              </a:extLst>
            </p:cNvPr>
            <p:cNvSpPr txBox="1"/>
            <p:nvPr/>
          </p:nvSpPr>
          <p:spPr>
            <a:xfrm>
              <a:off x="4604184" y="698977"/>
              <a:ext cx="1756860" cy="461665"/>
            </a:xfrm>
            <a:prstGeom prst="rect">
              <a:avLst/>
            </a:prstGeom>
            <a:solidFill>
              <a:srgbClr val="D0EBB3"/>
            </a:solidFill>
            <a:ln>
              <a:solidFill>
                <a:srgbClr val="00B050"/>
              </a:solidFill>
            </a:ln>
          </p:spPr>
          <p:txBody>
            <a:bodyPr wrap="square" rtlCol="0" anchor="ctr">
              <a:spAutoFit/>
            </a:bodyPr>
            <a:lstStyle/>
            <a:p>
              <a:pPr algn="ctr"/>
              <a:r>
                <a:rPr lang="en-AU" sz="2400" b="1" dirty="0">
                  <a:latin typeface="Arial Narrow" panose="020B0606020202030204" pitchFamily="34" charset="0"/>
                </a:rPr>
                <a:t>Curled leaf</a:t>
              </a:r>
            </a:p>
          </p:txBody>
        </p:sp>
      </p:grpSp>
      <p:grpSp>
        <p:nvGrpSpPr>
          <p:cNvPr id="15" name="Group 14">
            <a:extLst>
              <a:ext uri="{FF2B5EF4-FFF2-40B4-BE49-F238E27FC236}">
                <a16:creationId xmlns:a16="http://schemas.microsoft.com/office/drawing/2014/main" id="{E14BA818-6AFB-4B84-9F19-A4BC0500BB0B}"/>
              </a:ext>
            </a:extLst>
          </p:cNvPr>
          <p:cNvGrpSpPr/>
          <p:nvPr/>
        </p:nvGrpSpPr>
        <p:grpSpPr>
          <a:xfrm>
            <a:off x="5293297" y="4320209"/>
            <a:ext cx="2498980" cy="1966179"/>
            <a:chOff x="4604185" y="4707298"/>
            <a:chExt cx="2498980" cy="1966179"/>
          </a:xfrm>
        </p:grpSpPr>
        <p:cxnSp>
          <p:nvCxnSpPr>
            <p:cNvPr id="13" name="Straight Arrow Connector 12">
              <a:extLst>
                <a:ext uri="{FF2B5EF4-FFF2-40B4-BE49-F238E27FC236}">
                  <a16:creationId xmlns:a16="http://schemas.microsoft.com/office/drawing/2014/main" id="{38FA4356-F7DD-40A1-87D1-6D83434579B9}"/>
                </a:ext>
              </a:extLst>
            </p:cNvPr>
            <p:cNvCxnSpPr/>
            <p:nvPr/>
          </p:nvCxnSpPr>
          <p:spPr>
            <a:xfrm flipH="1" flipV="1">
              <a:off x="5857461" y="4707298"/>
              <a:ext cx="238539" cy="765850"/>
            </a:xfrm>
            <a:prstGeom prst="straightConnector1">
              <a:avLst/>
            </a:prstGeom>
            <a:ln w="57150">
              <a:solidFill>
                <a:srgbClr val="095B34"/>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D78B066-FA46-4157-988C-1B67B798BB4A}"/>
                </a:ext>
              </a:extLst>
            </p:cNvPr>
            <p:cNvSpPr txBox="1"/>
            <p:nvPr/>
          </p:nvSpPr>
          <p:spPr>
            <a:xfrm>
              <a:off x="4604185" y="5473148"/>
              <a:ext cx="2498980" cy="1200329"/>
            </a:xfrm>
            <a:prstGeom prst="rect">
              <a:avLst/>
            </a:prstGeom>
            <a:solidFill>
              <a:srgbClr val="D0EBB3"/>
            </a:solidFill>
            <a:ln>
              <a:solidFill>
                <a:srgbClr val="095B34"/>
              </a:solidFill>
            </a:ln>
          </p:spPr>
          <p:txBody>
            <a:bodyPr wrap="square" rtlCol="0" anchor="ctr">
              <a:spAutoFit/>
            </a:bodyPr>
            <a:lstStyle/>
            <a:p>
              <a:pPr algn="ctr"/>
              <a:r>
                <a:rPr lang="en-AU" sz="2400" b="1" dirty="0">
                  <a:latin typeface="Arial Narrow" panose="020B0606020202030204" pitchFamily="34" charset="0"/>
                </a:rPr>
                <a:t>Stomata on upper epidermis are sunken</a:t>
              </a:r>
            </a:p>
          </p:txBody>
        </p:sp>
      </p:grpSp>
      <p:grpSp>
        <p:nvGrpSpPr>
          <p:cNvPr id="23" name="Group 22">
            <a:extLst>
              <a:ext uri="{FF2B5EF4-FFF2-40B4-BE49-F238E27FC236}">
                <a16:creationId xmlns:a16="http://schemas.microsoft.com/office/drawing/2014/main" id="{E46311A0-816B-4A0B-9862-FC12C0AA7D12}"/>
              </a:ext>
            </a:extLst>
          </p:cNvPr>
          <p:cNvGrpSpPr/>
          <p:nvPr/>
        </p:nvGrpSpPr>
        <p:grpSpPr>
          <a:xfrm>
            <a:off x="1557121" y="3167270"/>
            <a:ext cx="3717244" cy="3530593"/>
            <a:chOff x="1557121" y="3167270"/>
            <a:chExt cx="3717244" cy="3530593"/>
          </a:xfrm>
        </p:grpSpPr>
        <p:cxnSp>
          <p:nvCxnSpPr>
            <p:cNvPr id="17" name="Straight Arrow Connector 16">
              <a:extLst>
                <a:ext uri="{FF2B5EF4-FFF2-40B4-BE49-F238E27FC236}">
                  <a16:creationId xmlns:a16="http://schemas.microsoft.com/office/drawing/2014/main" id="{57C1995B-B94B-4052-B5BD-28DB3E091D54}"/>
                </a:ext>
              </a:extLst>
            </p:cNvPr>
            <p:cNvCxnSpPr/>
            <p:nvPr/>
          </p:nvCxnSpPr>
          <p:spPr>
            <a:xfrm flipV="1">
              <a:off x="3829878" y="3167270"/>
              <a:ext cx="1444487" cy="2305878"/>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4A8145B-63CB-4B98-9835-4171C657655D}"/>
                </a:ext>
              </a:extLst>
            </p:cNvPr>
            <p:cNvSpPr txBox="1"/>
            <p:nvPr/>
          </p:nvSpPr>
          <p:spPr>
            <a:xfrm>
              <a:off x="1557121" y="5497534"/>
              <a:ext cx="2811357" cy="1200329"/>
            </a:xfrm>
            <a:prstGeom prst="rect">
              <a:avLst/>
            </a:prstGeom>
            <a:solidFill>
              <a:srgbClr val="D0EBB3"/>
            </a:solidFill>
            <a:ln>
              <a:solidFill>
                <a:srgbClr val="92D050"/>
              </a:solidFill>
            </a:ln>
          </p:spPr>
          <p:txBody>
            <a:bodyPr wrap="square" rtlCol="0" anchor="ctr">
              <a:spAutoFit/>
            </a:bodyPr>
            <a:lstStyle/>
            <a:p>
              <a:pPr algn="ctr"/>
              <a:r>
                <a:rPr lang="en-AU" sz="2400" b="1" dirty="0">
                  <a:latin typeface="Arial Narrow" panose="020B0606020202030204" pitchFamily="34" charset="0"/>
                </a:rPr>
                <a:t>Air trapped inside the leaf is humid, reducing water loss</a:t>
              </a:r>
            </a:p>
          </p:txBody>
        </p:sp>
      </p:grpSp>
      <p:grpSp>
        <p:nvGrpSpPr>
          <p:cNvPr id="24" name="Group 23">
            <a:extLst>
              <a:ext uri="{FF2B5EF4-FFF2-40B4-BE49-F238E27FC236}">
                <a16:creationId xmlns:a16="http://schemas.microsoft.com/office/drawing/2014/main" id="{9E223946-C821-486F-B987-9D1E86454A35}"/>
              </a:ext>
            </a:extLst>
          </p:cNvPr>
          <p:cNvGrpSpPr/>
          <p:nvPr/>
        </p:nvGrpSpPr>
        <p:grpSpPr>
          <a:xfrm>
            <a:off x="8341297" y="583096"/>
            <a:ext cx="3174842" cy="2332382"/>
            <a:chOff x="8341297" y="583096"/>
            <a:chExt cx="3174842" cy="2332382"/>
          </a:xfrm>
        </p:grpSpPr>
        <p:cxnSp>
          <p:nvCxnSpPr>
            <p:cNvPr id="20" name="Straight Arrow Connector 19">
              <a:extLst>
                <a:ext uri="{FF2B5EF4-FFF2-40B4-BE49-F238E27FC236}">
                  <a16:creationId xmlns:a16="http://schemas.microsoft.com/office/drawing/2014/main" id="{4F51B6CD-262D-4263-BF7A-9635EC5D871F}"/>
                </a:ext>
              </a:extLst>
            </p:cNvPr>
            <p:cNvCxnSpPr>
              <a:cxnSpLocks/>
            </p:cNvCxnSpPr>
            <p:nvPr/>
          </p:nvCxnSpPr>
          <p:spPr>
            <a:xfrm flipH="1">
              <a:off x="9700591" y="1859155"/>
              <a:ext cx="278296" cy="1056323"/>
            </a:xfrm>
            <a:prstGeom prst="straightConnector1">
              <a:avLst/>
            </a:prstGeom>
            <a:ln w="76200">
              <a:solidFill>
                <a:srgbClr val="37854B"/>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0DC5762-8AA5-416A-B900-B6AF1E79764A}"/>
                </a:ext>
              </a:extLst>
            </p:cNvPr>
            <p:cNvSpPr txBox="1"/>
            <p:nvPr/>
          </p:nvSpPr>
          <p:spPr>
            <a:xfrm>
              <a:off x="8341297" y="583096"/>
              <a:ext cx="3174842" cy="1200329"/>
            </a:xfrm>
            <a:prstGeom prst="rect">
              <a:avLst/>
            </a:prstGeom>
            <a:solidFill>
              <a:srgbClr val="D0EBB3"/>
            </a:solidFill>
            <a:ln>
              <a:solidFill>
                <a:srgbClr val="37854B"/>
              </a:solidFill>
            </a:ln>
          </p:spPr>
          <p:txBody>
            <a:bodyPr wrap="square" rtlCol="0" anchor="ctr">
              <a:spAutoFit/>
            </a:bodyPr>
            <a:lstStyle/>
            <a:p>
              <a:pPr algn="ctr"/>
              <a:r>
                <a:rPr lang="en-AU" sz="2400" b="1" dirty="0">
                  <a:latin typeface="Arial Narrow" panose="020B0606020202030204" pitchFamily="34" charset="0"/>
                </a:rPr>
                <a:t>Hairs trap moisture increasing humidity around stomata</a:t>
              </a:r>
            </a:p>
          </p:txBody>
        </p:sp>
      </p:grpSp>
    </p:spTree>
    <p:extLst>
      <p:ext uri="{BB962C8B-B14F-4D97-AF65-F5344CB8AC3E}">
        <p14:creationId xmlns:p14="http://schemas.microsoft.com/office/powerpoint/2010/main" val="64748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55FA4-8289-4F12-9164-A926E9F4DC65}"/>
              </a:ext>
            </a:extLst>
          </p:cNvPr>
          <p:cNvSpPr>
            <a:spLocks noGrp="1"/>
          </p:cNvSpPr>
          <p:nvPr>
            <p:ph type="title"/>
          </p:nvPr>
        </p:nvSpPr>
        <p:spPr>
          <a:xfrm>
            <a:off x="2592925" y="624110"/>
            <a:ext cx="8911687" cy="449316"/>
          </a:xfrm>
        </p:spPr>
        <p:txBody>
          <a:bodyPr>
            <a:normAutofit fontScale="90000"/>
          </a:bodyPr>
          <a:lstStyle/>
          <a:p>
            <a:r>
              <a:rPr lang="en-AU" sz="2400" dirty="0">
                <a:solidFill>
                  <a:schemeClr val="tx1"/>
                </a:solidFill>
              </a:rPr>
              <a:t>Question 10: WACE 2018 Extended Response</a:t>
            </a:r>
          </a:p>
        </p:txBody>
      </p:sp>
      <p:sp>
        <p:nvSpPr>
          <p:cNvPr id="3" name="Content Placeholder 2">
            <a:extLst>
              <a:ext uri="{FF2B5EF4-FFF2-40B4-BE49-F238E27FC236}">
                <a16:creationId xmlns:a16="http://schemas.microsoft.com/office/drawing/2014/main" id="{094A1AF9-A53F-4FC6-8D3C-BB7B5AE02464}"/>
              </a:ext>
            </a:extLst>
          </p:cNvPr>
          <p:cNvSpPr>
            <a:spLocks noGrp="1"/>
          </p:cNvSpPr>
          <p:nvPr>
            <p:ph idx="1"/>
          </p:nvPr>
        </p:nvSpPr>
        <p:spPr>
          <a:xfrm>
            <a:off x="1470991" y="1196837"/>
            <a:ext cx="10033621" cy="989772"/>
          </a:xfrm>
        </p:spPr>
        <p:txBody>
          <a:bodyPr>
            <a:normAutofit/>
          </a:bodyPr>
          <a:lstStyle/>
          <a:p>
            <a:pPr marL="0" indent="0">
              <a:buNone/>
            </a:pPr>
            <a:r>
              <a:rPr lang="en-AU" sz="2400" b="1" dirty="0"/>
              <a:t>Discuss </a:t>
            </a:r>
            <a:r>
              <a:rPr lang="en-AU" sz="2400" dirty="0"/>
              <a:t>how a xerophyte </a:t>
            </a:r>
            <a:r>
              <a:rPr lang="en-AU" sz="2400" i="1" dirty="0"/>
              <a:t>minimises water loss</a:t>
            </a:r>
            <a:r>
              <a:rPr lang="en-AU" sz="2400" dirty="0"/>
              <a:t> while still </a:t>
            </a:r>
            <a:r>
              <a:rPr lang="en-AU" sz="2400" i="1" dirty="0"/>
              <a:t>allowing for gas exchange</a:t>
            </a:r>
            <a:r>
              <a:rPr lang="en-AU" sz="2400" b="1" dirty="0"/>
              <a:t>. </a:t>
            </a:r>
            <a:r>
              <a:rPr lang="en-AU" sz="2000" dirty="0"/>
              <a:t>(10 marks)</a:t>
            </a:r>
            <a:endParaRPr lang="en-AU" sz="2400" dirty="0"/>
          </a:p>
        </p:txBody>
      </p:sp>
      <p:sp>
        <p:nvSpPr>
          <p:cNvPr id="5" name="TextBox 4">
            <a:extLst>
              <a:ext uri="{FF2B5EF4-FFF2-40B4-BE49-F238E27FC236}">
                <a16:creationId xmlns:a16="http://schemas.microsoft.com/office/drawing/2014/main" id="{232C76B6-410A-4A58-AFA3-FF1BA02A9F62}"/>
              </a:ext>
            </a:extLst>
          </p:cNvPr>
          <p:cNvSpPr txBox="1"/>
          <p:nvPr/>
        </p:nvSpPr>
        <p:spPr>
          <a:xfrm>
            <a:off x="1616765" y="2345635"/>
            <a:ext cx="9887846" cy="3416320"/>
          </a:xfrm>
          <a:prstGeom prst="rect">
            <a:avLst/>
          </a:prstGeom>
          <a:noFill/>
        </p:spPr>
        <p:txBody>
          <a:bodyPr wrap="square" rtlCol="0">
            <a:spAutoFit/>
          </a:bodyPr>
          <a:lstStyle/>
          <a:p>
            <a:pPr algn="just"/>
            <a:r>
              <a:rPr lang="en-AU" sz="2400" dirty="0"/>
              <a:t>Firstly define the topic: </a:t>
            </a:r>
          </a:p>
          <a:p>
            <a:pPr algn="just"/>
            <a:r>
              <a:rPr lang="en-AU" sz="2400" u="sng" dirty="0"/>
              <a:t>How</a:t>
            </a:r>
            <a:r>
              <a:rPr lang="en-AU" sz="2400" dirty="0"/>
              <a:t> do plants lose water? Where does gas exchange occur? [4 marks]</a:t>
            </a:r>
          </a:p>
          <a:p>
            <a:pPr algn="just"/>
            <a:endParaRPr lang="en-AU" sz="2400" dirty="0"/>
          </a:p>
          <a:p>
            <a:pPr algn="just"/>
            <a:r>
              <a:rPr lang="en-AU" sz="2400" dirty="0"/>
              <a:t>Secondly </a:t>
            </a:r>
            <a:r>
              <a:rPr lang="en-AU" sz="2400" b="1" dirty="0"/>
              <a:t>discuss</a:t>
            </a:r>
            <a:r>
              <a:rPr lang="en-AU" sz="2400" dirty="0"/>
              <a:t> how a xerophyte minimises water loss while still allowing for gas exchange.                                                         [6 marks]</a:t>
            </a:r>
          </a:p>
          <a:p>
            <a:pPr algn="just"/>
            <a:endParaRPr lang="en-AU" sz="2400" dirty="0"/>
          </a:p>
          <a:p>
            <a:pPr algn="just"/>
            <a:r>
              <a:rPr lang="en-AU" sz="2400" b="1" i="1" dirty="0">
                <a:solidFill>
                  <a:schemeClr val="accent6">
                    <a:lumMod val="50000"/>
                  </a:schemeClr>
                </a:solidFill>
              </a:rPr>
              <a:t>TIP: don’t just list things. Give an example and then say WHY it minimises water loss.</a:t>
            </a:r>
          </a:p>
          <a:p>
            <a:pPr algn="ctr"/>
            <a:r>
              <a:rPr lang="en-AU" sz="2400" b="1" i="1" dirty="0">
                <a:solidFill>
                  <a:schemeClr val="accent6">
                    <a:lumMod val="50000"/>
                  </a:schemeClr>
                </a:solidFill>
              </a:rPr>
              <a:t>6 marks= 3 examples worth 2 marks each.</a:t>
            </a:r>
          </a:p>
        </p:txBody>
      </p:sp>
    </p:spTree>
    <p:extLst>
      <p:ext uri="{BB962C8B-B14F-4D97-AF65-F5344CB8AC3E}">
        <p14:creationId xmlns:p14="http://schemas.microsoft.com/office/powerpoint/2010/main" val="306233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3C2656-A0B5-48CC-A474-E6A1F8433A9C}"/>
              </a:ext>
            </a:extLst>
          </p:cNvPr>
          <p:cNvSpPr>
            <a:spLocks noGrp="1"/>
          </p:cNvSpPr>
          <p:nvPr>
            <p:ph idx="1"/>
          </p:nvPr>
        </p:nvSpPr>
        <p:spPr>
          <a:xfrm>
            <a:off x="1815548" y="288234"/>
            <a:ext cx="9384264" cy="6281531"/>
          </a:xfrm>
        </p:spPr>
        <p:txBody>
          <a:bodyPr>
            <a:normAutofit/>
          </a:bodyPr>
          <a:lstStyle/>
          <a:p>
            <a:pPr marL="0" indent="0">
              <a:buNone/>
            </a:pPr>
            <a:r>
              <a:rPr lang="en-AU" sz="2400" dirty="0"/>
              <a:t>How gas exchange and water loss occurs: 4 marks</a:t>
            </a:r>
          </a:p>
          <a:p>
            <a:r>
              <a:rPr lang="en-AU" sz="2400" b="1" dirty="0">
                <a:solidFill>
                  <a:srgbClr val="C00000"/>
                </a:solidFill>
              </a:rPr>
              <a:t>gas exchange occurs through stomata</a:t>
            </a:r>
          </a:p>
          <a:p>
            <a:r>
              <a:rPr lang="en-AU" sz="2400" b="1" dirty="0">
                <a:solidFill>
                  <a:srgbClr val="C00000"/>
                </a:solidFill>
              </a:rPr>
              <a:t>stomata need to be open (for gas exchange to occur)</a:t>
            </a:r>
          </a:p>
          <a:p>
            <a:r>
              <a:rPr lang="en-AU" sz="2400" b="1" dirty="0">
                <a:solidFill>
                  <a:srgbClr val="C00000"/>
                </a:solidFill>
              </a:rPr>
              <a:t>(a lot of) water is lost through open stomata</a:t>
            </a:r>
          </a:p>
          <a:p>
            <a:r>
              <a:rPr lang="en-AU" sz="2400" b="1" dirty="0">
                <a:solidFill>
                  <a:srgbClr val="C00000"/>
                </a:solidFill>
              </a:rPr>
              <a:t>water is lost through transpiration/evaporation </a:t>
            </a:r>
          </a:p>
          <a:p>
            <a:pPr marL="0" indent="0">
              <a:buNone/>
            </a:pPr>
            <a:endParaRPr lang="en-AU" sz="1000" b="1" dirty="0">
              <a:solidFill>
                <a:srgbClr val="C00000"/>
              </a:solidFill>
            </a:endParaRPr>
          </a:p>
          <a:p>
            <a:pPr marL="0" indent="0">
              <a:buNone/>
            </a:pPr>
            <a:r>
              <a:rPr lang="en-AU" sz="2400" dirty="0"/>
              <a:t>Minimisation of water loss by a xerophyte while still allowing for gas exchange: 6 marks= 3 examples explained [2 marks each]</a:t>
            </a:r>
          </a:p>
          <a:p>
            <a:pPr marL="0" indent="0">
              <a:buNone/>
            </a:pPr>
            <a:r>
              <a:rPr lang="en-AU" sz="2400" b="1" dirty="0">
                <a:solidFill>
                  <a:srgbClr val="C00000"/>
                </a:solidFill>
              </a:rPr>
              <a:t>1. Stomatal activity:</a:t>
            </a:r>
          </a:p>
          <a:p>
            <a:r>
              <a:rPr lang="en-AU" sz="2400" b="1" dirty="0">
                <a:solidFill>
                  <a:srgbClr val="C00000"/>
                </a:solidFill>
              </a:rPr>
              <a:t>stomata only open at night/close during the day</a:t>
            </a:r>
          </a:p>
          <a:p>
            <a:r>
              <a:rPr lang="en-AU" sz="2400" b="1" dirty="0">
                <a:solidFill>
                  <a:srgbClr val="C00000"/>
                </a:solidFill>
              </a:rPr>
              <a:t>temperature is usually cooler at night/no solar radiation</a:t>
            </a:r>
          </a:p>
          <a:p>
            <a:r>
              <a:rPr lang="en-AU" sz="2400" b="1" dirty="0">
                <a:solidFill>
                  <a:srgbClr val="C00000"/>
                </a:solidFill>
              </a:rPr>
              <a:t>open when water loss is least/closed when water loss is greater</a:t>
            </a:r>
          </a:p>
        </p:txBody>
      </p:sp>
    </p:spTree>
    <p:extLst>
      <p:ext uri="{BB962C8B-B14F-4D97-AF65-F5344CB8AC3E}">
        <p14:creationId xmlns:p14="http://schemas.microsoft.com/office/powerpoint/2010/main" val="62243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7CA14-8CDA-4688-9034-044A93D9D32C}"/>
              </a:ext>
            </a:extLst>
          </p:cNvPr>
          <p:cNvSpPr>
            <a:spLocks noGrp="1"/>
          </p:cNvSpPr>
          <p:nvPr>
            <p:ph type="title"/>
          </p:nvPr>
        </p:nvSpPr>
        <p:spPr>
          <a:xfrm>
            <a:off x="2592925" y="624110"/>
            <a:ext cx="8911687" cy="422812"/>
          </a:xfrm>
        </p:spPr>
        <p:txBody>
          <a:bodyPr>
            <a:normAutofit/>
          </a:bodyPr>
          <a:lstStyle/>
          <a:p>
            <a:r>
              <a:rPr lang="en-AU" sz="2000" dirty="0">
                <a:solidFill>
                  <a:schemeClr val="tx1"/>
                </a:solidFill>
              </a:rPr>
              <a:t>Continued from previous slide</a:t>
            </a:r>
          </a:p>
        </p:txBody>
      </p:sp>
      <p:sp>
        <p:nvSpPr>
          <p:cNvPr id="3" name="Content Placeholder 2">
            <a:extLst>
              <a:ext uri="{FF2B5EF4-FFF2-40B4-BE49-F238E27FC236}">
                <a16:creationId xmlns:a16="http://schemas.microsoft.com/office/drawing/2014/main" id="{038ADE57-45EA-4E95-9CA2-8542FABC28F3}"/>
              </a:ext>
            </a:extLst>
          </p:cNvPr>
          <p:cNvSpPr>
            <a:spLocks noGrp="1"/>
          </p:cNvSpPr>
          <p:nvPr>
            <p:ph idx="1"/>
          </p:nvPr>
        </p:nvSpPr>
        <p:spPr>
          <a:xfrm>
            <a:off x="2305878" y="1245704"/>
            <a:ext cx="9198734" cy="4665518"/>
          </a:xfrm>
        </p:spPr>
        <p:txBody>
          <a:bodyPr>
            <a:normAutofit/>
          </a:bodyPr>
          <a:lstStyle/>
          <a:p>
            <a:pPr marL="0" indent="0">
              <a:buNone/>
            </a:pPr>
            <a:r>
              <a:rPr lang="en-AU" sz="2400" b="1" dirty="0">
                <a:solidFill>
                  <a:srgbClr val="C00000"/>
                </a:solidFill>
              </a:rPr>
              <a:t>2. Stomatal adaptations</a:t>
            </a:r>
          </a:p>
          <a:p>
            <a:r>
              <a:rPr lang="en-AU" sz="2400" b="1" dirty="0">
                <a:solidFill>
                  <a:schemeClr val="accent4">
                    <a:lumMod val="50000"/>
                  </a:schemeClr>
                </a:solidFill>
              </a:rPr>
              <a:t>stomata are sunken</a:t>
            </a:r>
          </a:p>
          <a:p>
            <a:r>
              <a:rPr lang="en-AU" sz="2400" b="1" dirty="0">
                <a:solidFill>
                  <a:schemeClr val="accent4">
                    <a:lumMod val="50000"/>
                  </a:schemeClr>
                </a:solidFill>
              </a:rPr>
              <a:t>surrounded by moist/humid air</a:t>
            </a:r>
          </a:p>
          <a:p>
            <a:r>
              <a:rPr lang="en-AU" sz="2400" b="1" dirty="0">
                <a:solidFill>
                  <a:schemeClr val="accent4">
                    <a:lumMod val="50000"/>
                  </a:schemeClr>
                </a:solidFill>
              </a:rPr>
              <a:t>hair in stomatal pits/hair on leaves</a:t>
            </a:r>
          </a:p>
          <a:p>
            <a:r>
              <a:rPr lang="en-AU" sz="2400" b="1" dirty="0">
                <a:solidFill>
                  <a:schemeClr val="accent4">
                    <a:lumMod val="50000"/>
                  </a:schemeClr>
                </a:solidFill>
              </a:rPr>
              <a:t>helps to trap moist air which reduces evaporation </a:t>
            </a:r>
            <a:r>
              <a:rPr lang="en-AU" sz="3200" b="1" dirty="0">
                <a:solidFill>
                  <a:srgbClr val="C00000"/>
                </a:solidFill>
              </a:rPr>
              <a:t>OR</a:t>
            </a:r>
          </a:p>
          <a:p>
            <a:r>
              <a:rPr lang="en-AU" sz="2400" b="1" dirty="0">
                <a:solidFill>
                  <a:srgbClr val="095B34"/>
                </a:solidFill>
              </a:rPr>
              <a:t>stomata are on underside of leaf</a:t>
            </a:r>
          </a:p>
          <a:p>
            <a:r>
              <a:rPr lang="en-AU" sz="2400" b="1" dirty="0">
                <a:solidFill>
                  <a:srgbClr val="095B34"/>
                </a:solidFill>
              </a:rPr>
              <a:t>reduced light/energy absorption reduces evaporation </a:t>
            </a:r>
            <a:r>
              <a:rPr lang="en-AU" sz="3200" b="1" dirty="0">
                <a:solidFill>
                  <a:srgbClr val="C00000"/>
                </a:solidFill>
              </a:rPr>
              <a:t>OR</a:t>
            </a:r>
          </a:p>
          <a:p>
            <a:r>
              <a:rPr lang="en-AU" sz="2400" b="1" dirty="0">
                <a:solidFill>
                  <a:srgbClr val="C00000"/>
                </a:solidFill>
              </a:rPr>
              <a:t>reduced number of stomata</a:t>
            </a:r>
          </a:p>
          <a:p>
            <a:r>
              <a:rPr lang="en-AU" sz="2400" b="1" dirty="0">
                <a:solidFill>
                  <a:srgbClr val="C00000"/>
                </a:solidFill>
              </a:rPr>
              <a:t>decrease points of water loss when open</a:t>
            </a:r>
          </a:p>
        </p:txBody>
      </p:sp>
    </p:spTree>
    <p:extLst>
      <p:ext uri="{BB962C8B-B14F-4D97-AF65-F5344CB8AC3E}">
        <p14:creationId xmlns:p14="http://schemas.microsoft.com/office/powerpoint/2010/main" val="181954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58677-54AD-4955-B4A0-B58D4884C75C}"/>
              </a:ext>
            </a:extLst>
          </p:cNvPr>
          <p:cNvSpPr>
            <a:spLocks noGrp="1"/>
          </p:cNvSpPr>
          <p:nvPr>
            <p:ph type="title"/>
          </p:nvPr>
        </p:nvSpPr>
        <p:spPr>
          <a:xfrm>
            <a:off x="2592925" y="624110"/>
            <a:ext cx="8911687" cy="555333"/>
          </a:xfrm>
        </p:spPr>
        <p:txBody>
          <a:bodyPr>
            <a:normAutofit/>
          </a:bodyPr>
          <a:lstStyle/>
          <a:p>
            <a:r>
              <a:rPr lang="en-AU" sz="2000" dirty="0">
                <a:solidFill>
                  <a:schemeClr val="tx1"/>
                </a:solidFill>
              </a:rPr>
              <a:t>Previous slide continued</a:t>
            </a:r>
          </a:p>
        </p:txBody>
      </p:sp>
      <p:sp>
        <p:nvSpPr>
          <p:cNvPr id="3" name="Content Placeholder 2">
            <a:extLst>
              <a:ext uri="{FF2B5EF4-FFF2-40B4-BE49-F238E27FC236}">
                <a16:creationId xmlns:a16="http://schemas.microsoft.com/office/drawing/2014/main" id="{5EF82838-20A5-4F72-A6F1-909FDA60F96F}"/>
              </a:ext>
            </a:extLst>
          </p:cNvPr>
          <p:cNvSpPr>
            <a:spLocks noGrp="1"/>
          </p:cNvSpPr>
          <p:nvPr>
            <p:ph idx="1"/>
          </p:nvPr>
        </p:nvSpPr>
        <p:spPr>
          <a:xfrm>
            <a:off x="1311965" y="1179443"/>
            <a:ext cx="10482470" cy="5433392"/>
          </a:xfrm>
        </p:spPr>
        <p:txBody>
          <a:bodyPr>
            <a:normAutofit fontScale="92500"/>
          </a:bodyPr>
          <a:lstStyle/>
          <a:p>
            <a:pPr marL="0" indent="0">
              <a:buNone/>
            </a:pPr>
            <a:r>
              <a:rPr lang="en-AU" sz="2400" b="1" dirty="0">
                <a:solidFill>
                  <a:srgbClr val="FF0000"/>
                </a:solidFill>
              </a:rPr>
              <a:t>3. Leaf adaptations/changes</a:t>
            </a:r>
          </a:p>
          <a:p>
            <a:r>
              <a:rPr lang="en-AU" sz="2400" b="1" dirty="0">
                <a:solidFill>
                  <a:schemeClr val="accent4">
                    <a:lumMod val="50000"/>
                  </a:schemeClr>
                </a:solidFill>
              </a:rPr>
              <a:t>roll leaves to trap moisture</a:t>
            </a:r>
          </a:p>
          <a:p>
            <a:r>
              <a:rPr lang="en-AU" sz="2400" b="1" dirty="0">
                <a:solidFill>
                  <a:schemeClr val="accent4">
                    <a:lumMod val="50000"/>
                  </a:schemeClr>
                </a:solidFill>
              </a:rPr>
              <a:t>reduce number/size of leaves/dropping of leaves (deciduous)</a:t>
            </a:r>
          </a:p>
          <a:p>
            <a:r>
              <a:rPr lang="en-AU" sz="2400" b="1" dirty="0">
                <a:solidFill>
                  <a:schemeClr val="accent4">
                    <a:lumMod val="50000"/>
                  </a:schemeClr>
                </a:solidFill>
              </a:rPr>
              <a:t>reduce number of stomata/reduced size of stomata</a:t>
            </a:r>
          </a:p>
          <a:p>
            <a:r>
              <a:rPr lang="en-AU" sz="2400" b="1" dirty="0">
                <a:solidFill>
                  <a:schemeClr val="accent4">
                    <a:lumMod val="50000"/>
                  </a:schemeClr>
                </a:solidFill>
              </a:rPr>
              <a:t>(these) reduce unnecessary water loss/the number of open stomata </a:t>
            </a:r>
            <a:r>
              <a:rPr lang="en-AU" sz="3000" b="1" dirty="0"/>
              <a:t>OR</a:t>
            </a:r>
          </a:p>
          <a:p>
            <a:r>
              <a:rPr lang="en-AU" sz="2400" b="1" dirty="0">
                <a:solidFill>
                  <a:srgbClr val="095B34"/>
                </a:solidFill>
              </a:rPr>
              <a:t>adjust position of leaves (vertical leaves)</a:t>
            </a:r>
          </a:p>
          <a:p>
            <a:r>
              <a:rPr lang="en-AU" sz="2400" b="1" dirty="0">
                <a:solidFill>
                  <a:srgbClr val="095B34"/>
                </a:solidFill>
              </a:rPr>
              <a:t>reduce light intensity/absorption (which would increase transpiration)</a:t>
            </a:r>
          </a:p>
          <a:p>
            <a:r>
              <a:rPr lang="en-AU" sz="2400" b="1" dirty="0">
                <a:solidFill>
                  <a:srgbClr val="095B34"/>
                </a:solidFill>
              </a:rPr>
              <a:t>reduces transpiration (and therefore water loss)</a:t>
            </a:r>
          </a:p>
          <a:p>
            <a:r>
              <a:rPr lang="en-AU" sz="2400" b="1" dirty="0">
                <a:solidFill>
                  <a:srgbClr val="095B34"/>
                </a:solidFill>
              </a:rPr>
              <a:t>keeps leaf cooler (reduces evaporation</a:t>
            </a:r>
            <a:r>
              <a:rPr lang="en-AU" sz="3000" b="1" dirty="0">
                <a:solidFill>
                  <a:srgbClr val="095B34"/>
                </a:solidFill>
              </a:rPr>
              <a:t>) </a:t>
            </a:r>
            <a:r>
              <a:rPr lang="en-AU" sz="3000" b="1" dirty="0"/>
              <a:t>OR</a:t>
            </a:r>
          </a:p>
          <a:p>
            <a:r>
              <a:rPr lang="en-AU" sz="2400" b="1" dirty="0">
                <a:solidFill>
                  <a:srgbClr val="C00000"/>
                </a:solidFill>
              </a:rPr>
              <a:t>thick leaf cuticle</a:t>
            </a:r>
          </a:p>
          <a:p>
            <a:r>
              <a:rPr lang="en-AU" sz="2400" b="1" dirty="0">
                <a:solidFill>
                  <a:srgbClr val="C00000"/>
                </a:solidFill>
              </a:rPr>
              <a:t>ensures that water is only lost through open stomata</a:t>
            </a:r>
          </a:p>
        </p:txBody>
      </p:sp>
    </p:spTree>
    <p:extLst>
      <p:ext uri="{BB962C8B-B14F-4D97-AF65-F5344CB8AC3E}">
        <p14:creationId xmlns:p14="http://schemas.microsoft.com/office/powerpoint/2010/main" val="53061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3D44EC-C7AD-FCF5-00CD-D6A11CC0AFAA}"/>
              </a:ext>
            </a:extLst>
          </p:cNvPr>
          <p:cNvPicPr>
            <a:picLocks noChangeAspect="1"/>
          </p:cNvPicPr>
          <p:nvPr/>
        </p:nvPicPr>
        <p:blipFill>
          <a:blip r:embed="rId2"/>
          <a:stretch>
            <a:fillRect/>
          </a:stretch>
        </p:blipFill>
        <p:spPr>
          <a:xfrm>
            <a:off x="339213" y="192277"/>
            <a:ext cx="11645702" cy="6547736"/>
          </a:xfrm>
          <a:prstGeom prst="rect">
            <a:avLst/>
          </a:prstGeom>
        </p:spPr>
      </p:pic>
    </p:spTree>
    <p:extLst>
      <p:ext uri="{BB962C8B-B14F-4D97-AF65-F5344CB8AC3E}">
        <p14:creationId xmlns:p14="http://schemas.microsoft.com/office/powerpoint/2010/main" val="2324969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CD192-8B58-4435-A831-9326A7F86ACE}"/>
              </a:ext>
            </a:extLst>
          </p:cNvPr>
          <p:cNvSpPr>
            <a:spLocks noGrp="1"/>
          </p:cNvSpPr>
          <p:nvPr>
            <p:ph type="title"/>
          </p:nvPr>
        </p:nvSpPr>
        <p:spPr>
          <a:xfrm>
            <a:off x="2592925" y="624110"/>
            <a:ext cx="8911687" cy="528829"/>
          </a:xfrm>
        </p:spPr>
        <p:txBody>
          <a:bodyPr>
            <a:normAutofit/>
          </a:bodyPr>
          <a:lstStyle/>
          <a:p>
            <a:r>
              <a:rPr lang="en-AU" sz="2800" dirty="0"/>
              <a:t>Infectious Disease</a:t>
            </a:r>
          </a:p>
        </p:txBody>
      </p:sp>
      <p:sp>
        <p:nvSpPr>
          <p:cNvPr id="3" name="Content Placeholder 2">
            <a:extLst>
              <a:ext uri="{FF2B5EF4-FFF2-40B4-BE49-F238E27FC236}">
                <a16:creationId xmlns:a16="http://schemas.microsoft.com/office/drawing/2014/main" id="{B3D8A9D6-7B92-48DA-82E4-9D5461999666}"/>
              </a:ext>
            </a:extLst>
          </p:cNvPr>
          <p:cNvSpPr>
            <a:spLocks noGrp="1"/>
          </p:cNvSpPr>
          <p:nvPr>
            <p:ph idx="1"/>
          </p:nvPr>
        </p:nvSpPr>
        <p:spPr>
          <a:xfrm>
            <a:off x="2589212" y="1152939"/>
            <a:ext cx="8915400" cy="4758283"/>
          </a:xfrm>
        </p:spPr>
        <p:txBody>
          <a:bodyPr>
            <a:normAutofit fontScale="92500" lnSpcReduction="10000"/>
          </a:bodyPr>
          <a:lstStyle/>
          <a:p>
            <a:pPr marL="0" indent="0" algn="just">
              <a:buNone/>
            </a:pPr>
            <a:r>
              <a:rPr lang="en-AU" sz="2400" dirty="0">
                <a:solidFill>
                  <a:srgbClr val="BA4402"/>
                </a:solidFill>
              </a:rPr>
              <a:t>Understand the ways in which infection, transmission and spread of disease occur in vector-borne diseases</a:t>
            </a:r>
          </a:p>
          <a:p>
            <a:pPr marL="0" indent="0">
              <a:buNone/>
            </a:pPr>
            <a:r>
              <a:rPr lang="en-AU" sz="2400" dirty="0"/>
              <a:t>Part Two:</a:t>
            </a:r>
          </a:p>
          <a:p>
            <a:r>
              <a:rPr lang="en-AU" sz="2400" dirty="0"/>
              <a:t>Infectious Disease</a:t>
            </a:r>
          </a:p>
          <a:p>
            <a:r>
              <a:rPr lang="en-AU" sz="2400" dirty="0"/>
              <a:t>Zoonoses</a:t>
            </a:r>
          </a:p>
          <a:p>
            <a:r>
              <a:rPr lang="en-AU" sz="2400" dirty="0"/>
              <a:t>Bacteria</a:t>
            </a:r>
          </a:p>
          <a:p>
            <a:r>
              <a:rPr lang="en-AU" sz="2400" dirty="0"/>
              <a:t>Fungi</a:t>
            </a:r>
          </a:p>
          <a:p>
            <a:r>
              <a:rPr lang="en-AU" sz="2400" dirty="0"/>
              <a:t>Protists</a:t>
            </a:r>
          </a:p>
          <a:p>
            <a:r>
              <a:rPr lang="en-AU" sz="2400" dirty="0"/>
              <a:t>Viruses</a:t>
            </a:r>
          </a:p>
          <a:p>
            <a:r>
              <a:rPr lang="en-AU" sz="2400" dirty="0"/>
              <a:t>Spread of disease</a:t>
            </a:r>
          </a:p>
          <a:p>
            <a:r>
              <a:rPr lang="en-AU" sz="2400" dirty="0"/>
              <a:t>Management Strategies</a:t>
            </a:r>
          </a:p>
          <a:p>
            <a:pPr marL="0" indent="0">
              <a:buNone/>
            </a:pPr>
            <a:endParaRPr lang="en-AU" sz="2400" dirty="0"/>
          </a:p>
        </p:txBody>
      </p:sp>
    </p:spTree>
    <p:extLst>
      <p:ext uri="{BB962C8B-B14F-4D97-AF65-F5344CB8AC3E}">
        <p14:creationId xmlns:p14="http://schemas.microsoft.com/office/powerpoint/2010/main" val="1934819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0843-24AE-4CC5-96A5-7E5D6BE3C72A}"/>
              </a:ext>
            </a:extLst>
          </p:cNvPr>
          <p:cNvSpPr>
            <a:spLocks noGrp="1"/>
          </p:cNvSpPr>
          <p:nvPr>
            <p:ph type="title"/>
          </p:nvPr>
        </p:nvSpPr>
        <p:spPr>
          <a:xfrm>
            <a:off x="2592925" y="624110"/>
            <a:ext cx="8911687" cy="674603"/>
          </a:xfrm>
        </p:spPr>
        <p:txBody>
          <a:bodyPr/>
          <a:lstStyle/>
          <a:p>
            <a:r>
              <a:rPr lang="en-AU" dirty="0"/>
              <a:t>What do you know?</a:t>
            </a:r>
          </a:p>
        </p:txBody>
      </p:sp>
      <p:sp>
        <p:nvSpPr>
          <p:cNvPr id="3" name="Content Placeholder 2">
            <a:extLst>
              <a:ext uri="{FF2B5EF4-FFF2-40B4-BE49-F238E27FC236}">
                <a16:creationId xmlns:a16="http://schemas.microsoft.com/office/drawing/2014/main" id="{8C159DD6-C9A8-4D17-A6FB-F834EB6F63F3}"/>
              </a:ext>
            </a:extLst>
          </p:cNvPr>
          <p:cNvSpPr>
            <a:spLocks noGrp="1"/>
          </p:cNvSpPr>
          <p:nvPr>
            <p:ph idx="1"/>
          </p:nvPr>
        </p:nvSpPr>
        <p:spPr>
          <a:xfrm>
            <a:off x="2589212" y="1431236"/>
            <a:ext cx="8915400" cy="2610678"/>
          </a:xfrm>
        </p:spPr>
        <p:txBody>
          <a:bodyPr>
            <a:normAutofit/>
          </a:bodyPr>
          <a:lstStyle/>
          <a:p>
            <a:pPr marL="0" indent="0">
              <a:buNone/>
            </a:pPr>
            <a:r>
              <a:rPr lang="en-AU" sz="2400" dirty="0"/>
              <a:t>Question 11: </a:t>
            </a:r>
          </a:p>
          <a:p>
            <a:pPr marL="0" indent="0">
              <a:buNone/>
            </a:pPr>
            <a:r>
              <a:rPr lang="en-AU" sz="2400" dirty="0"/>
              <a:t>State how infectious diseases differ from other types of diseases. (2 marks)</a:t>
            </a:r>
          </a:p>
          <a:p>
            <a:pPr marL="0" indent="0">
              <a:buNone/>
            </a:pPr>
            <a:r>
              <a:rPr lang="en-AU" sz="2400" b="1" dirty="0">
                <a:solidFill>
                  <a:srgbClr val="C00000"/>
                </a:solidFill>
              </a:rPr>
              <a:t>Communicable- can be passed on to other people</a:t>
            </a:r>
          </a:p>
          <a:p>
            <a:pPr marL="0" indent="0">
              <a:buNone/>
            </a:pPr>
            <a:r>
              <a:rPr lang="en-AU" sz="2400" b="1" dirty="0">
                <a:solidFill>
                  <a:srgbClr val="C00000"/>
                </a:solidFill>
              </a:rPr>
              <a:t>Caused by pathogens</a:t>
            </a:r>
          </a:p>
        </p:txBody>
      </p:sp>
      <p:pic>
        <p:nvPicPr>
          <p:cNvPr id="4" name="Picture 3">
            <a:extLst>
              <a:ext uri="{FF2B5EF4-FFF2-40B4-BE49-F238E27FC236}">
                <a16:creationId xmlns:a16="http://schemas.microsoft.com/office/drawing/2014/main" id="{38F74BD3-B9E6-4825-A262-E0E6A19A2EA9}"/>
              </a:ext>
            </a:extLst>
          </p:cNvPr>
          <p:cNvPicPr>
            <a:picLocks noChangeAspect="1"/>
          </p:cNvPicPr>
          <p:nvPr/>
        </p:nvPicPr>
        <p:blipFill rotWithShape="1">
          <a:blip r:embed="rId2"/>
          <a:srcRect b="51945"/>
          <a:stretch/>
        </p:blipFill>
        <p:spPr>
          <a:xfrm>
            <a:off x="3538330" y="4085705"/>
            <a:ext cx="5459895" cy="2148185"/>
          </a:xfrm>
          <a:prstGeom prst="rect">
            <a:avLst/>
          </a:prstGeom>
        </p:spPr>
      </p:pic>
    </p:spTree>
    <p:extLst>
      <p:ext uri="{BB962C8B-B14F-4D97-AF65-F5344CB8AC3E}">
        <p14:creationId xmlns:p14="http://schemas.microsoft.com/office/powerpoint/2010/main" val="278729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5CE036-58FC-4A8A-AB73-69058E6D43BA}"/>
              </a:ext>
            </a:extLst>
          </p:cNvPr>
          <p:cNvSpPr>
            <a:spLocks noGrp="1"/>
          </p:cNvSpPr>
          <p:nvPr>
            <p:ph idx="1"/>
          </p:nvPr>
        </p:nvSpPr>
        <p:spPr>
          <a:xfrm>
            <a:off x="2014330" y="516835"/>
            <a:ext cx="9490282" cy="5394387"/>
          </a:xfrm>
        </p:spPr>
        <p:txBody>
          <a:bodyPr>
            <a:normAutofit lnSpcReduction="10000"/>
          </a:bodyPr>
          <a:lstStyle/>
          <a:p>
            <a:pPr marL="0" indent="0">
              <a:buNone/>
            </a:pPr>
            <a:r>
              <a:rPr lang="en-AU" sz="2400" dirty="0">
                <a:solidFill>
                  <a:srgbClr val="BB6B01"/>
                </a:solidFill>
              </a:rPr>
              <a:t>Understand the </a:t>
            </a:r>
            <a:r>
              <a:rPr lang="en-AU" sz="2400" b="1" dirty="0">
                <a:solidFill>
                  <a:srgbClr val="BB6B01"/>
                </a:solidFill>
              </a:rPr>
              <a:t>mechanisms</a:t>
            </a:r>
            <a:r>
              <a:rPr lang="en-AU" sz="2400" dirty="0">
                <a:solidFill>
                  <a:srgbClr val="BB6B01"/>
                </a:solidFill>
              </a:rPr>
              <a:t> by which plants and animals </a:t>
            </a:r>
            <a:r>
              <a:rPr lang="en-AU" sz="2400" b="1" dirty="0">
                <a:solidFill>
                  <a:srgbClr val="BB6B01"/>
                </a:solidFill>
              </a:rPr>
              <a:t>use homeostasis to control their internal environment</a:t>
            </a:r>
            <a:r>
              <a:rPr lang="en-AU" sz="2400" dirty="0">
                <a:solidFill>
                  <a:srgbClr val="BB6B01"/>
                </a:solidFill>
              </a:rPr>
              <a:t> in a </a:t>
            </a:r>
            <a:r>
              <a:rPr lang="en-AU" sz="2400" b="1" dirty="0">
                <a:solidFill>
                  <a:srgbClr val="BB6B01"/>
                </a:solidFill>
              </a:rPr>
              <a:t>changing external environment.</a:t>
            </a:r>
            <a:endParaRPr lang="en-AU" sz="2400" dirty="0">
              <a:solidFill>
                <a:srgbClr val="BB6B01"/>
              </a:solidFill>
            </a:endParaRPr>
          </a:p>
          <a:p>
            <a:pPr marL="0" indent="0">
              <a:buNone/>
            </a:pPr>
            <a:r>
              <a:rPr lang="en-AU" sz="2400" b="1" dirty="0"/>
              <a:t>PART ONE</a:t>
            </a:r>
            <a:r>
              <a:rPr lang="en-AU" sz="2400" dirty="0"/>
              <a:t>:</a:t>
            </a:r>
          </a:p>
          <a:p>
            <a:pPr lvl="0"/>
            <a:r>
              <a:rPr lang="en-AU" sz="2400" dirty="0"/>
              <a:t>Homeostasis </a:t>
            </a:r>
          </a:p>
          <a:p>
            <a:pPr lvl="1"/>
            <a:r>
              <a:rPr lang="en-AU" dirty="0"/>
              <a:t>stimulus-response model</a:t>
            </a:r>
          </a:p>
          <a:p>
            <a:pPr lvl="1"/>
            <a:r>
              <a:rPr lang="en-AU" dirty="0"/>
              <a:t>negative feed-back loops</a:t>
            </a:r>
          </a:p>
          <a:p>
            <a:pPr lvl="0"/>
            <a:r>
              <a:rPr lang="en-AU" sz="2400" dirty="0"/>
              <a:t>Tolerance limits</a:t>
            </a:r>
          </a:p>
          <a:p>
            <a:pPr lvl="0"/>
            <a:r>
              <a:rPr lang="en-AU" sz="2400" dirty="0"/>
              <a:t>Thermoregulation</a:t>
            </a:r>
          </a:p>
          <a:p>
            <a:pPr lvl="0"/>
            <a:r>
              <a:rPr lang="en-AU" sz="2400" dirty="0"/>
              <a:t>Water and Salt balance</a:t>
            </a:r>
          </a:p>
          <a:p>
            <a:pPr lvl="0"/>
            <a:r>
              <a:rPr lang="en-AU" sz="2400" dirty="0"/>
              <a:t>Nitrogenous waste </a:t>
            </a:r>
          </a:p>
          <a:p>
            <a:pPr lvl="0"/>
            <a:r>
              <a:rPr lang="en-AU" sz="2400" dirty="0"/>
              <a:t>Xerophytes and halophytes </a:t>
            </a:r>
          </a:p>
          <a:p>
            <a:pPr marL="0" indent="0">
              <a:buNone/>
            </a:pPr>
            <a:endParaRPr lang="en-AU" sz="2400" dirty="0"/>
          </a:p>
        </p:txBody>
      </p:sp>
    </p:spTree>
    <p:extLst>
      <p:ext uri="{BB962C8B-B14F-4D97-AF65-F5344CB8AC3E}">
        <p14:creationId xmlns:p14="http://schemas.microsoft.com/office/powerpoint/2010/main" val="4165321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10DABD2-012A-4FC6-A9E3-5605076D9770}"/>
              </a:ext>
            </a:extLst>
          </p:cNvPr>
          <p:cNvGraphicFramePr>
            <a:graphicFrameLocks noGrp="1"/>
          </p:cNvGraphicFramePr>
          <p:nvPr>
            <p:extLst>
              <p:ext uri="{D42A27DB-BD31-4B8C-83A1-F6EECF244321}">
                <p14:modId xmlns:p14="http://schemas.microsoft.com/office/powerpoint/2010/main" val="3058515070"/>
              </p:ext>
            </p:extLst>
          </p:nvPr>
        </p:nvGraphicFramePr>
        <p:xfrm>
          <a:off x="743243" y="945000"/>
          <a:ext cx="10705513" cy="4968000"/>
        </p:xfrm>
        <a:graphic>
          <a:graphicData uri="http://schemas.openxmlformats.org/drawingml/2006/table">
            <a:tbl>
              <a:tblPr firstRow="1" bandRow="1">
                <a:tableStyleId>{21E4AEA4-8DFA-4A89-87EB-49C32662AFE0}</a:tableStyleId>
              </a:tblPr>
              <a:tblGrid>
                <a:gridCol w="2930235">
                  <a:extLst>
                    <a:ext uri="{9D8B030D-6E8A-4147-A177-3AD203B41FA5}">
                      <a16:colId xmlns:a16="http://schemas.microsoft.com/office/drawing/2014/main" val="2232167528"/>
                    </a:ext>
                  </a:extLst>
                </a:gridCol>
                <a:gridCol w="3887639">
                  <a:extLst>
                    <a:ext uri="{9D8B030D-6E8A-4147-A177-3AD203B41FA5}">
                      <a16:colId xmlns:a16="http://schemas.microsoft.com/office/drawing/2014/main" val="408772626"/>
                    </a:ext>
                  </a:extLst>
                </a:gridCol>
                <a:gridCol w="3887639">
                  <a:extLst>
                    <a:ext uri="{9D8B030D-6E8A-4147-A177-3AD203B41FA5}">
                      <a16:colId xmlns:a16="http://schemas.microsoft.com/office/drawing/2014/main" val="2904401103"/>
                    </a:ext>
                  </a:extLst>
                </a:gridCol>
              </a:tblGrid>
              <a:tr h="864000">
                <a:tc>
                  <a:txBody>
                    <a:bodyPr/>
                    <a:lstStyle/>
                    <a:p>
                      <a:pPr algn="ctr"/>
                      <a:r>
                        <a:rPr lang="en-AU" sz="2400" b="0" dirty="0">
                          <a:solidFill>
                            <a:schemeClr val="tx1"/>
                          </a:solidFill>
                        </a:rPr>
                        <a:t>Disease</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57150" cap="flat" cmpd="sng" algn="ctr">
                      <a:solidFill>
                        <a:schemeClr val="bg2">
                          <a:lumMod val="10000"/>
                        </a:schemeClr>
                      </a:solidFill>
                      <a:prstDash val="solid"/>
                      <a:round/>
                      <a:headEnd type="none" w="med" len="med"/>
                      <a:tailEnd type="none" w="med" len="med"/>
                    </a:lnT>
                    <a:lnB w="57150" cap="flat" cmpd="sng" algn="ctr">
                      <a:solidFill>
                        <a:schemeClr val="bg2">
                          <a:lumMod val="10000"/>
                        </a:schemeClr>
                      </a:solidFill>
                      <a:prstDash val="solid"/>
                      <a:round/>
                      <a:headEnd type="none" w="med" len="med"/>
                      <a:tailEnd type="none" w="med" len="med"/>
                    </a:lnB>
                  </a:tcPr>
                </a:tc>
                <a:tc>
                  <a:txBody>
                    <a:bodyPr/>
                    <a:lstStyle/>
                    <a:p>
                      <a:pPr algn="ctr"/>
                      <a:r>
                        <a:rPr lang="en-AU" sz="2400" b="0" dirty="0">
                          <a:solidFill>
                            <a:schemeClr val="tx1"/>
                          </a:solidFill>
                        </a:rPr>
                        <a:t>Organism causing the disease</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57150" cap="flat" cmpd="sng" algn="ctr">
                      <a:solidFill>
                        <a:schemeClr val="bg2">
                          <a:lumMod val="10000"/>
                        </a:schemeClr>
                      </a:solidFill>
                      <a:prstDash val="solid"/>
                      <a:round/>
                      <a:headEnd type="none" w="med" len="med"/>
                      <a:tailEnd type="none" w="med" len="med"/>
                    </a:lnT>
                    <a:lnB w="57150" cap="flat" cmpd="sng" algn="ctr">
                      <a:solidFill>
                        <a:schemeClr val="bg2">
                          <a:lumMod val="10000"/>
                        </a:schemeClr>
                      </a:solidFill>
                      <a:prstDash val="solid"/>
                      <a:round/>
                      <a:headEnd type="none" w="med" len="med"/>
                      <a:tailEnd type="none" w="med" len="med"/>
                    </a:lnB>
                  </a:tcPr>
                </a:tc>
                <a:tc>
                  <a:txBody>
                    <a:bodyPr/>
                    <a:lstStyle/>
                    <a:p>
                      <a:pPr algn="ctr"/>
                      <a:r>
                        <a:rPr lang="en-AU" sz="2400" b="0" dirty="0">
                          <a:solidFill>
                            <a:schemeClr val="tx1"/>
                          </a:solidFill>
                        </a:rPr>
                        <a:t>Organism affected by the disease</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57150" cap="flat" cmpd="sng" algn="ctr">
                      <a:solidFill>
                        <a:schemeClr val="bg2">
                          <a:lumMod val="10000"/>
                        </a:schemeClr>
                      </a:solidFill>
                      <a:prstDash val="solid"/>
                      <a:round/>
                      <a:headEnd type="none" w="med" len="med"/>
                      <a:tailEnd type="none" w="med" len="med"/>
                    </a:lnT>
                    <a:lnB w="5715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834928176"/>
                  </a:ext>
                </a:extLst>
              </a:tr>
              <a:tr h="684000">
                <a:tc>
                  <a:txBody>
                    <a:bodyPr/>
                    <a:lstStyle/>
                    <a:p>
                      <a:pPr algn="ctr"/>
                      <a:r>
                        <a:rPr lang="en-AU" sz="2000" b="0" dirty="0"/>
                        <a:t>Tuberculosis</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5715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r>
                        <a:rPr lang="en-AU" sz="2000" b="1" dirty="0"/>
                        <a:t>BACTERIA</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5715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r>
                        <a:rPr lang="en-AU" sz="2000" b="1" dirty="0"/>
                        <a:t>HUMAN</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5715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177349831"/>
                  </a:ext>
                </a:extLst>
              </a:tr>
              <a:tr h="684000">
                <a:tc>
                  <a:txBody>
                    <a:bodyPr/>
                    <a:lstStyle/>
                    <a:p>
                      <a:pPr algn="ctr"/>
                      <a:r>
                        <a:rPr lang="en-AU" sz="2000" b="0" dirty="0"/>
                        <a:t>Crown Gall</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r>
                        <a:rPr lang="en-AU" sz="2000" b="1" dirty="0"/>
                        <a:t>BACTERIA</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r>
                        <a:rPr lang="en-AU" sz="2000" b="1" dirty="0"/>
                        <a:t>PLANTS</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3094131907"/>
                  </a:ext>
                </a:extLst>
              </a:tr>
              <a:tr h="684000">
                <a:tc>
                  <a:txBody>
                    <a:bodyPr/>
                    <a:lstStyle/>
                    <a:p>
                      <a:pPr algn="ctr"/>
                      <a:r>
                        <a:rPr lang="en-AU" sz="2000" b="0" dirty="0"/>
                        <a:t>Chytridiomycosis</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r>
                        <a:rPr lang="en-AU" sz="2000" b="1" dirty="0"/>
                        <a:t>FUNGUS</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r>
                        <a:rPr lang="en-AU" sz="2000" b="1" dirty="0"/>
                        <a:t>FROG</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804069407"/>
                  </a:ext>
                </a:extLst>
              </a:tr>
              <a:tr h="684000">
                <a:tc>
                  <a:txBody>
                    <a:bodyPr/>
                    <a:lstStyle/>
                    <a:p>
                      <a:pPr algn="ctr"/>
                      <a:r>
                        <a:rPr lang="en-AU" sz="2000" b="0" dirty="0"/>
                        <a:t>Phytophthora dieback</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r>
                        <a:rPr lang="en-AU" sz="2000" b="1" dirty="0"/>
                        <a:t>PROTIST</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r>
                        <a:rPr lang="en-AU" sz="2000" b="1" dirty="0"/>
                        <a:t>PLANTS</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1277139542"/>
                  </a:ext>
                </a:extLst>
              </a:tr>
              <a:tr h="684000">
                <a:tc>
                  <a:txBody>
                    <a:bodyPr/>
                    <a:lstStyle/>
                    <a:p>
                      <a:pPr algn="ctr"/>
                      <a:r>
                        <a:rPr lang="en-AU" sz="2000" b="0" dirty="0"/>
                        <a:t>Influenza</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r>
                        <a:rPr lang="en-AU" sz="2000" b="1" dirty="0"/>
                        <a:t>VIRUS</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r>
                        <a:rPr lang="en-AU" sz="2000" b="1" dirty="0"/>
                        <a:t>HUMAN</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3773728564"/>
                  </a:ext>
                </a:extLst>
              </a:tr>
              <a:tr h="684000">
                <a:tc>
                  <a:txBody>
                    <a:bodyPr/>
                    <a:lstStyle/>
                    <a:p>
                      <a:pPr algn="ctr"/>
                      <a:r>
                        <a:rPr lang="en-AU" sz="2000" b="0" dirty="0"/>
                        <a:t>Malaria</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r>
                        <a:rPr lang="en-AU" sz="2000" b="1" dirty="0"/>
                        <a:t>PROTIST</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ctr"/>
                      <a:r>
                        <a:rPr lang="en-AU" sz="2000" b="1" dirty="0"/>
                        <a:t>HUMAN</a:t>
                      </a:r>
                    </a:p>
                  </a:txBody>
                  <a:tcPr anchor="ctr">
                    <a:lnL w="57150" cap="flat" cmpd="sng" algn="ctr">
                      <a:solidFill>
                        <a:schemeClr val="bg2">
                          <a:lumMod val="10000"/>
                        </a:schemeClr>
                      </a:solidFill>
                      <a:prstDash val="solid"/>
                      <a:round/>
                      <a:headEnd type="none" w="med" len="med"/>
                      <a:tailEnd type="none" w="med" len="med"/>
                    </a:lnL>
                    <a:lnR w="5715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2610337339"/>
                  </a:ext>
                </a:extLst>
              </a:tr>
            </a:tbl>
          </a:graphicData>
        </a:graphic>
      </p:graphicFrame>
    </p:spTree>
    <p:extLst>
      <p:ext uri="{BB962C8B-B14F-4D97-AF65-F5344CB8AC3E}">
        <p14:creationId xmlns:p14="http://schemas.microsoft.com/office/powerpoint/2010/main" val="121225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7943-7985-4570-A7CE-121CEE2A770C}"/>
              </a:ext>
            </a:extLst>
          </p:cNvPr>
          <p:cNvSpPr>
            <a:spLocks noGrp="1"/>
          </p:cNvSpPr>
          <p:nvPr>
            <p:ph type="title"/>
          </p:nvPr>
        </p:nvSpPr>
        <p:spPr>
          <a:xfrm>
            <a:off x="1934817" y="624109"/>
            <a:ext cx="9528313" cy="3020239"/>
          </a:xfrm>
        </p:spPr>
        <p:txBody>
          <a:bodyPr>
            <a:noAutofit/>
          </a:bodyPr>
          <a:lstStyle/>
          <a:p>
            <a:r>
              <a:rPr lang="en-AU" sz="2800" b="1" dirty="0">
                <a:solidFill>
                  <a:schemeClr val="tx1"/>
                </a:solidFill>
              </a:rPr>
              <a:t>Q 13. </a:t>
            </a:r>
            <a:r>
              <a:rPr lang="en-AU" sz="2800" b="1" u="sng" dirty="0">
                <a:solidFill>
                  <a:schemeClr val="tx1"/>
                </a:solidFill>
              </a:rPr>
              <a:t>Malaria</a:t>
            </a:r>
            <a:r>
              <a:rPr lang="en-AU" sz="2800" b="1" dirty="0">
                <a:solidFill>
                  <a:schemeClr val="tx1"/>
                </a:solidFill>
              </a:rPr>
              <a:t> </a:t>
            </a:r>
            <a:r>
              <a:rPr lang="en-AU" sz="2800" b="1" i="1" dirty="0">
                <a:solidFill>
                  <a:schemeClr val="tx1"/>
                </a:solidFill>
              </a:rPr>
              <a:t>is </a:t>
            </a:r>
            <a:r>
              <a:rPr lang="en-AU" sz="2800" b="1" i="1" dirty="0">
                <a:solidFill>
                  <a:schemeClr val="accent5">
                    <a:lumMod val="75000"/>
                  </a:schemeClr>
                </a:solidFill>
              </a:rPr>
              <a:t>common</a:t>
            </a:r>
            <a:r>
              <a:rPr lang="en-AU" sz="2800" b="1" i="1" dirty="0">
                <a:solidFill>
                  <a:schemeClr val="tx1"/>
                </a:solidFill>
              </a:rPr>
              <a:t> </a:t>
            </a:r>
            <a:r>
              <a:rPr lang="en-AU" sz="2800" b="1" dirty="0">
                <a:solidFill>
                  <a:schemeClr val="tx1"/>
                </a:solidFill>
              </a:rPr>
              <a:t>among people living at </a:t>
            </a:r>
            <a:r>
              <a:rPr lang="en-AU" sz="2800" b="1" i="1" dirty="0">
                <a:solidFill>
                  <a:schemeClr val="accent5">
                    <a:lumMod val="75000"/>
                  </a:schemeClr>
                </a:solidFill>
              </a:rPr>
              <a:t>low</a:t>
            </a:r>
            <a:r>
              <a:rPr lang="en-AU" sz="2800" b="1" i="1" dirty="0">
                <a:solidFill>
                  <a:schemeClr val="tx1"/>
                </a:solidFill>
              </a:rPr>
              <a:t> </a:t>
            </a:r>
            <a:r>
              <a:rPr lang="en-AU" sz="2800" b="1" i="1" dirty="0">
                <a:solidFill>
                  <a:schemeClr val="accent5">
                    <a:lumMod val="75000"/>
                  </a:schemeClr>
                </a:solidFill>
              </a:rPr>
              <a:t>altitudes </a:t>
            </a:r>
            <a:r>
              <a:rPr lang="en-AU" sz="2800" b="1" i="1" dirty="0">
                <a:solidFill>
                  <a:schemeClr val="tx1"/>
                </a:solidFill>
              </a:rPr>
              <a:t>in tropical regions </a:t>
            </a:r>
            <a:r>
              <a:rPr lang="en-AU" sz="2800" b="1" dirty="0">
                <a:solidFill>
                  <a:schemeClr val="tx1"/>
                </a:solidFill>
              </a:rPr>
              <a:t>but is much </a:t>
            </a:r>
            <a:r>
              <a:rPr lang="en-AU" sz="2800" b="1" i="1" dirty="0">
                <a:solidFill>
                  <a:schemeClr val="accent5">
                    <a:lumMod val="75000"/>
                  </a:schemeClr>
                </a:solidFill>
              </a:rPr>
              <a:t>rarer</a:t>
            </a:r>
            <a:r>
              <a:rPr lang="en-AU" sz="2800" b="1" i="1" dirty="0">
                <a:solidFill>
                  <a:schemeClr val="tx1"/>
                </a:solidFill>
              </a:rPr>
              <a:t> at </a:t>
            </a:r>
            <a:r>
              <a:rPr lang="en-AU" sz="2800" b="1" i="1" dirty="0">
                <a:solidFill>
                  <a:schemeClr val="accent5">
                    <a:lumMod val="75000"/>
                  </a:schemeClr>
                </a:solidFill>
              </a:rPr>
              <a:t>higher altitudes,</a:t>
            </a:r>
            <a:r>
              <a:rPr lang="en-AU" sz="2800" b="1" dirty="0">
                <a:solidFill>
                  <a:schemeClr val="tx1"/>
                </a:solidFill>
              </a:rPr>
              <a:t> where the </a:t>
            </a:r>
            <a:r>
              <a:rPr lang="en-AU" sz="2800" b="1" i="1" dirty="0">
                <a:solidFill>
                  <a:schemeClr val="tx1"/>
                </a:solidFill>
              </a:rPr>
              <a:t>temperature is cooler</a:t>
            </a:r>
            <a:r>
              <a:rPr lang="en-AU" sz="2800" b="1" dirty="0">
                <a:solidFill>
                  <a:schemeClr val="tx1"/>
                </a:solidFill>
              </a:rPr>
              <a:t>. Global climate change is predicted to </a:t>
            </a:r>
            <a:r>
              <a:rPr lang="en-AU" sz="2800" b="1" i="1" dirty="0">
                <a:solidFill>
                  <a:schemeClr val="accent5">
                    <a:lumMod val="75000"/>
                  </a:schemeClr>
                </a:solidFill>
              </a:rPr>
              <a:t>increase the risk of malaria transmission</a:t>
            </a:r>
            <a:r>
              <a:rPr lang="en-AU" sz="2800" b="1" i="1" dirty="0">
                <a:solidFill>
                  <a:schemeClr val="tx1"/>
                </a:solidFill>
              </a:rPr>
              <a:t> at </a:t>
            </a:r>
            <a:r>
              <a:rPr lang="en-AU" sz="2800" b="1" i="1" dirty="0">
                <a:solidFill>
                  <a:schemeClr val="accent5">
                    <a:lumMod val="75000"/>
                  </a:schemeClr>
                </a:solidFill>
              </a:rPr>
              <a:t>higher altitudes </a:t>
            </a:r>
            <a:r>
              <a:rPr lang="en-AU" sz="2800" b="1" dirty="0">
                <a:solidFill>
                  <a:schemeClr val="tx1"/>
                </a:solidFill>
              </a:rPr>
              <a:t>in tropical regions. </a:t>
            </a:r>
            <a:r>
              <a:rPr lang="en-AU" sz="2800" b="1" u="sng" dirty="0">
                <a:solidFill>
                  <a:schemeClr val="tx1"/>
                </a:solidFill>
              </a:rPr>
              <a:t>Ex</a:t>
            </a:r>
            <a:r>
              <a:rPr lang="en-AU" sz="2800" b="1" dirty="0">
                <a:solidFill>
                  <a:schemeClr val="tx1"/>
                </a:solidFill>
              </a:rPr>
              <a:t>p</a:t>
            </a:r>
            <a:r>
              <a:rPr lang="en-AU" sz="2800" b="1" u="sng" dirty="0">
                <a:solidFill>
                  <a:schemeClr val="tx1"/>
                </a:solidFill>
              </a:rPr>
              <a:t>lain wh</a:t>
            </a:r>
            <a:r>
              <a:rPr lang="en-AU" sz="2800" b="1" dirty="0">
                <a:solidFill>
                  <a:schemeClr val="tx1"/>
                </a:solidFill>
              </a:rPr>
              <a:t>y</a:t>
            </a:r>
            <a:r>
              <a:rPr lang="en-AU" sz="2800" b="1" u="sng" dirty="0">
                <a:solidFill>
                  <a:schemeClr val="tx1"/>
                </a:solidFill>
              </a:rPr>
              <a:t>. </a:t>
            </a:r>
            <a:br>
              <a:rPr lang="en-AU" sz="2800" b="1" dirty="0">
                <a:solidFill>
                  <a:schemeClr val="tx1"/>
                </a:solidFill>
              </a:rPr>
            </a:br>
            <a:r>
              <a:rPr lang="en-AU" sz="2800" b="1" dirty="0">
                <a:solidFill>
                  <a:schemeClr val="tx1"/>
                </a:solidFill>
              </a:rPr>
              <a:t>(</a:t>
            </a:r>
            <a:r>
              <a:rPr lang="en-AU" sz="2800" b="1" u="sng" dirty="0">
                <a:solidFill>
                  <a:schemeClr val="tx1"/>
                </a:solidFill>
              </a:rPr>
              <a:t>4</a:t>
            </a:r>
            <a:r>
              <a:rPr lang="en-AU" sz="2800" b="1" dirty="0">
                <a:solidFill>
                  <a:schemeClr val="tx1"/>
                </a:solidFill>
              </a:rPr>
              <a:t> marks)</a:t>
            </a:r>
          </a:p>
        </p:txBody>
      </p:sp>
      <p:pic>
        <p:nvPicPr>
          <p:cNvPr id="5" name="Picture 4">
            <a:extLst>
              <a:ext uri="{FF2B5EF4-FFF2-40B4-BE49-F238E27FC236}">
                <a16:creationId xmlns:a16="http://schemas.microsoft.com/office/drawing/2014/main" id="{30B37346-7BAA-4EE9-8BE1-21B2B4F5E6ED}"/>
              </a:ext>
            </a:extLst>
          </p:cNvPr>
          <p:cNvPicPr>
            <a:picLocks noChangeAspect="1"/>
          </p:cNvPicPr>
          <p:nvPr/>
        </p:nvPicPr>
        <p:blipFill>
          <a:blip r:embed="rId2"/>
          <a:stretch>
            <a:fillRect/>
          </a:stretch>
        </p:blipFill>
        <p:spPr>
          <a:xfrm>
            <a:off x="4688785" y="3853070"/>
            <a:ext cx="3238500" cy="2695575"/>
          </a:xfrm>
          <a:prstGeom prst="rect">
            <a:avLst/>
          </a:prstGeom>
        </p:spPr>
      </p:pic>
    </p:spTree>
    <p:extLst>
      <p:ext uri="{BB962C8B-B14F-4D97-AF65-F5344CB8AC3E}">
        <p14:creationId xmlns:p14="http://schemas.microsoft.com/office/powerpoint/2010/main" val="3554771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83D31E9-F4EC-4736-8324-7A4824B75550}"/>
              </a:ext>
            </a:extLst>
          </p:cNvPr>
          <p:cNvSpPr txBox="1">
            <a:spLocks/>
          </p:cNvSpPr>
          <p:nvPr/>
        </p:nvSpPr>
        <p:spPr>
          <a:xfrm>
            <a:off x="1431235" y="463825"/>
            <a:ext cx="10349948" cy="6202017"/>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nSpc>
                <a:spcPct val="150000"/>
              </a:lnSpc>
              <a:buFont typeface="Arial" panose="020B0604020202020204" pitchFamily="34" charset="0"/>
              <a:buChar char="•"/>
            </a:pPr>
            <a:r>
              <a:rPr lang="en-AU" sz="2400" b="1" dirty="0">
                <a:solidFill>
                  <a:srgbClr val="C00000"/>
                </a:solidFill>
                <a:latin typeface="Arial Narrow" panose="020B0606020202030204" pitchFamily="34" charset="0"/>
              </a:rPr>
              <a:t>(Malaria is) Transferred by mosquito/Mosquito vector/Anopheles</a:t>
            </a:r>
          </a:p>
          <a:p>
            <a:pPr>
              <a:buFont typeface="Arial" panose="020B0604020202020204" pitchFamily="34" charset="0"/>
              <a:buChar char="•"/>
            </a:pPr>
            <a:r>
              <a:rPr lang="en-AU" sz="2400" b="1" dirty="0">
                <a:solidFill>
                  <a:srgbClr val="C00000"/>
                </a:solidFill>
                <a:latin typeface="Arial Narrow" panose="020B0606020202030204" pitchFamily="34" charset="0"/>
              </a:rPr>
              <a:t>Mosquito thrives in a warm environment/Is restricted to warm environment </a:t>
            </a:r>
            <a:r>
              <a:rPr lang="en-AU" sz="2400" b="1" u="sng" dirty="0">
                <a:solidFill>
                  <a:srgbClr val="C00000"/>
                </a:solidFill>
                <a:latin typeface="Arial Narrow" panose="020B0606020202030204" pitchFamily="34" charset="0"/>
              </a:rPr>
              <a:t>OR/IS </a:t>
            </a:r>
            <a:r>
              <a:rPr lang="en-AU" sz="2400" b="1" dirty="0">
                <a:solidFill>
                  <a:srgbClr val="C00000"/>
                </a:solidFill>
                <a:latin typeface="Arial Narrow" panose="020B0606020202030204" pitchFamily="34" charset="0"/>
              </a:rPr>
              <a:t>rare in cooler environments/at higher altitudes</a:t>
            </a:r>
          </a:p>
          <a:p>
            <a:pPr>
              <a:lnSpc>
                <a:spcPct val="150000"/>
              </a:lnSpc>
              <a:buFont typeface="Arial" panose="020B0604020202020204" pitchFamily="34" charset="0"/>
              <a:buChar char="•"/>
            </a:pPr>
            <a:r>
              <a:rPr lang="en-AU" sz="2400" b="1" dirty="0">
                <a:solidFill>
                  <a:srgbClr val="C00000"/>
                </a:solidFill>
                <a:latin typeface="Arial Narrow" panose="020B0606020202030204" pitchFamily="34" charset="0"/>
              </a:rPr>
              <a:t>(Global climate change will) increase temperature at higher altitudes</a:t>
            </a:r>
          </a:p>
          <a:p>
            <a:pPr>
              <a:buFont typeface="Arial" panose="020B0604020202020204" pitchFamily="34" charset="0"/>
              <a:buChar char="•"/>
            </a:pPr>
            <a:r>
              <a:rPr lang="en-AU" sz="2400" b="1" dirty="0">
                <a:solidFill>
                  <a:srgbClr val="C00000"/>
                </a:solidFill>
                <a:latin typeface="Arial Narrow" panose="020B0606020202030204" pitchFamily="34" charset="0"/>
              </a:rPr>
              <a:t>Mosquito will spread to higher altitudes or will increase in abundance at higher altitudes </a:t>
            </a:r>
            <a:r>
              <a:rPr lang="en-AU" sz="2400" b="1" u="sng" dirty="0">
                <a:solidFill>
                  <a:srgbClr val="C00000"/>
                </a:solidFill>
                <a:latin typeface="Arial Narrow" panose="020B0606020202030204" pitchFamily="34" charset="0"/>
              </a:rPr>
              <a:t>OR</a:t>
            </a:r>
            <a:r>
              <a:rPr lang="en-AU" sz="2400" b="1" dirty="0">
                <a:solidFill>
                  <a:srgbClr val="C00000"/>
                </a:solidFill>
                <a:latin typeface="Arial Narrow" panose="020B0606020202030204" pitchFamily="34" charset="0"/>
              </a:rPr>
              <a:t> will be more active at higher altitudes</a:t>
            </a:r>
          </a:p>
          <a:p>
            <a:pPr>
              <a:buFont typeface="Arial" panose="020B0604020202020204" pitchFamily="34" charset="0"/>
              <a:buChar char="•"/>
            </a:pPr>
            <a:r>
              <a:rPr lang="en-AU" sz="2400" b="1" dirty="0">
                <a:solidFill>
                  <a:srgbClr val="C00000"/>
                </a:solidFill>
                <a:latin typeface="Arial Narrow" panose="020B0606020202030204" pitchFamily="34" charset="0"/>
              </a:rPr>
              <a:t>Mosquito will take the disease with it when it spreads </a:t>
            </a:r>
            <a:r>
              <a:rPr lang="en-AU" sz="2400" b="1" u="sng" dirty="0">
                <a:solidFill>
                  <a:srgbClr val="C00000"/>
                </a:solidFill>
                <a:latin typeface="Arial Narrow" panose="020B0606020202030204" pitchFamily="34" charset="0"/>
              </a:rPr>
              <a:t>OR</a:t>
            </a:r>
            <a:r>
              <a:rPr lang="en-AU" sz="2400" b="1" dirty="0">
                <a:solidFill>
                  <a:srgbClr val="C00000"/>
                </a:solidFill>
                <a:latin typeface="Arial Narrow" panose="020B0606020202030204" pitchFamily="34" charset="0"/>
              </a:rPr>
              <a:t> people are more likely to be bitten if mosquitoes are more abundant/more active</a:t>
            </a:r>
          </a:p>
          <a:p>
            <a:pPr>
              <a:buFont typeface="Arial" panose="020B0604020202020204" pitchFamily="34" charset="0"/>
              <a:buChar char="•"/>
            </a:pPr>
            <a:r>
              <a:rPr lang="en-AU" sz="2400" b="1" dirty="0">
                <a:solidFill>
                  <a:srgbClr val="C00000"/>
                </a:solidFill>
                <a:latin typeface="Arial Narrow" panose="020B0606020202030204" pitchFamily="34" charset="0"/>
              </a:rPr>
              <a:t>(Higher temperature) Will speed up the life-cycle of the pathogen/ Plasmodium/ protozoan</a:t>
            </a:r>
          </a:p>
          <a:p>
            <a:pPr>
              <a:lnSpc>
                <a:spcPct val="150000"/>
              </a:lnSpc>
              <a:buFont typeface="Arial" panose="020B0604020202020204" pitchFamily="34" charset="0"/>
              <a:buChar char="•"/>
            </a:pPr>
            <a:r>
              <a:rPr lang="en-AU" sz="2400" b="1" dirty="0">
                <a:solidFill>
                  <a:srgbClr val="C00000"/>
                </a:solidFill>
                <a:latin typeface="Arial Narrow" panose="020B0606020202030204" pitchFamily="34" charset="0"/>
              </a:rPr>
              <a:t>This will increase the abundance of the pathogen</a:t>
            </a:r>
          </a:p>
          <a:p>
            <a:pPr>
              <a:lnSpc>
                <a:spcPct val="150000"/>
              </a:lnSpc>
              <a:buFont typeface="Arial" panose="020B0604020202020204" pitchFamily="34" charset="0"/>
              <a:buChar char="•"/>
            </a:pPr>
            <a:r>
              <a:rPr lang="en-AU" sz="2400" b="1" dirty="0">
                <a:solidFill>
                  <a:srgbClr val="C00000"/>
                </a:solidFill>
                <a:latin typeface="Arial Narrow" panose="020B0606020202030204" pitchFamily="34" charset="0"/>
              </a:rPr>
              <a:t>Greater abundance of pathogen, means the risk of transmission is higher</a:t>
            </a:r>
          </a:p>
        </p:txBody>
      </p:sp>
    </p:spTree>
    <p:extLst>
      <p:ext uri="{BB962C8B-B14F-4D97-AF65-F5344CB8AC3E}">
        <p14:creationId xmlns:p14="http://schemas.microsoft.com/office/powerpoint/2010/main" val="204897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99E96-E3C4-4CB8-9613-B57C5002DBDF}"/>
              </a:ext>
            </a:extLst>
          </p:cNvPr>
          <p:cNvSpPr>
            <a:spLocks noGrp="1"/>
          </p:cNvSpPr>
          <p:nvPr>
            <p:ph type="title"/>
          </p:nvPr>
        </p:nvSpPr>
        <p:spPr>
          <a:xfrm>
            <a:off x="2592925" y="624110"/>
            <a:ext cx="8911687" cy="634847"/>
          </a:xfrm>
        </p:spPr>
        <p:txBody>
          <a:bodyPr>
            <a:normAutofit/>
          </a:bodyPr>
          <a:lstStyle/>
          <a:p>
            <a:r>
              <a:rPr lang="en-AU" sz="2800" dirty="0"/>
              <a:t>Q14. Exam Extended Response </a:t>
            </a:r>
          </a:p>
        </p:txBody>
      </p:sp>
      <p:sp>
        <p:nvSpPr>
          <p:cNvPr id="3" name="Content Placeholder 2">
            <a:extLst>
              <a:ext uri="{FF2B5EF4-FFF2-40B4-BE49-F238E27FC236}">
                <a16:creationId xmlns:a16="http://schemas.microsoft.com/office/drawing/2014/main" id="{8F56F9A7-CD39-4774-81D3-FE47EF308EBF}"/>
              </a:ext>
            </a:extLst>
          </p:cNvPr>
          <p:cNvSpPr>
            <a:spLocks noGrp="1"/>
          </p:cNvSpPr>
          <p:nvPr>
            <p:ph idx="1"/>
          </p:nvPr>
        </p:nvSpPr>
        <p:spPr>
          <a:xfrm>
            <a:off x="2125386" y="1258957"/>
            <a:ext cx="8915400" cy="4876800"/>
          </a:xfrm>
        </p:spPr>
        <p:txBody>
          <a:bodyPr/>
          <a:lstStyle/>
          <a:p>
            <a:pPr marL="0" indent="0">
              <a:buNone/>
              <a:tabLst>
                <a:tab pos="450215" algn="l"/>
              </a:tabLst>
            </a:pPr>
            <a:endParaRPr lang="en-AU" sz="2400" b="1" u="sng" dirty="0">
              <a:latin typeface="Arial" panose="020B0604020202020204" pitchFamily="34" charset="0"/>
              <a:ea typeface="MS Mincho" panose="02020609040205080304" pitchFamily="49" charset="-128"/>
              <a:cs typeface="Times New Roman" panose="02020603050405020304" pitchFamily="18" charset="0"/>
            </a:endParaRPr>
          </a:p>
          <a:p>
            <a:pPr marL="0" indent="0">
              <a:buNone/>
              <a:tabLst>
                <a:tab pos="450215" algn="l"/>
              </a:tabLst>
            </a:pPr>
            <a:r>
              <a:rPr lang="en-AU" sz="2800" b="1" u="sng" dirty="0">
                <a:latin typeface="Arial" panose="020B0604020202020204" pitchFamily="34" charset="0"/>
                <a:ea typeface="MS Mincho" panose="02020609040205080304" pitchFamily="49" charset="-128"/>
                <a:cs typeface="Times New Roman" panose="02020603050405020304" pitchFamily="18" charset="0"/>
              </a:rPr>
              <a:t>Malaria</a:t>
            </a:r>
            <a:r>
              <a:rPr lang="en-AU" sz="2800" b="1" dirty="0">
                <a:latin typeface="Arial" panose="020B0604020202020204" pitchFamily="34" charset="0"/>
                <a:ea typeface="MS Mincho" panose="02020609040205080304" pitchFamily="49" charset="-128"/>
                <a:cs typeface="Times New Roman" panose="02020603050405020304" pitchFamily="18" charset="0"/>
              </a:rPr>
              <a:t> is a disease caused by infection with a </a:t>
            </a:r>
            <a:r>
              <a:rPr lang="en-AU" sz="2800" b="1" i="1" dirty="0">
                <a:solidFill>
                  <a:schemeClr val="accent5">
                    <a:lumMod val="75000"/>
                  </a:schemeClr>
                </a:solidFill>
                <a:latin typeface="Arial" panose="020B0604020202020204" pitchFamily="34" charset="0"/>
                <a:ea typeface="MS Mincho" panose="02020609040205080304" pitchFamily="49" charset="-128"/>
                <a:cs typeface="Times New Roman" panose="02020603050405020304" pitchFamily="18" charset="0"/>
              </a:rPr>
              <a:t>parasite</a:t>
            </a:r>
            <a:r>
              <a:rPr lang="en-AU" sz="2800" b="1" dirty="0">
                <a:latin typeface="Arial" panose="020B0604020202020204" pitchFamily="34" charset="0"/>
                <a:ea typeface="MS Mincho" panose="02020609040205080304" pitchFamily="49" charset="-128"/>
                <a:cs typeface="Times New Roman" panose="02020603050405020304" pitchFamily="18" charset="0"/>
              </a:rPr>
              <a:t>. Malaria is widespread in many tropical and developing nations. It is the major cause of death in the Asia-Pacific region, infecting around 500 million people per year.</a:t>
            </a:r>
            <a:endParaRPr lang="en-AU" sz="2800" b="1" dirty="0">
              <a:latin typeface="Cambria" panose="02040503050406030204" pitchFamily="18" charset="0"/>
              <a:ea typeface="MS Mincho" panose="02020609040205080304" pitchFamily="49" charset="-128"/>
              <a:cs typeface="Times New Roman" panose="02020603050405020304" pitchFamily="18" charset="0"/>
            </a:endParaRPr>
          </a:p>
          <a:p>
            <a:pPr marL="0" indent="0">
              <a:buNone/>
              <a:tabLst>
                <a:tab pos="450215" algn="l"/>
              </a:tabLst>
            </a:pPr>
            <a:r>
              <a:rPr lang="en-AU" sz="2800" b="1" u="sng" dirty="0">
                <a:latin typeface="Arial" panose="020B0604020202020204" pitchFamily="34" charset="0"/>
                <a:ea typeface="MS Mincho" panose="02020609040205080304" pitchFamily="49" charset="-128"/>
                <a:cs typeface="Times New Roman" panose="02020603050405020304" pitchFamily="18" charset="0"/>
              </a:rPr>
              <a:t>Describe</a:t>
            </a:r>
            <a:r>
              <a:rPr lang="en-AU" sz="2800" b="1" dirty="0">
                <a:latin typeface="Arial" panose="020B0604020202020204" pitchFamily="34" charset="0"/>
                <a:ea typeface="MS Mincho" panose="02020609040205080304" pitchFamily="49" charset="-128"/>
                <a:cs typeface="Times New Roman" panose="02020603050405020304" pitchFamily="18" charset="0"/>
              </a:rPr>
              <a:t> the </a:t>
            </a:r>
            <a:r>
              <a:rPr lang="en-AU" sz="2800" b="1" i="1" dirty="0">
                <a:solidFill>
                  <a:schemeClr val="accent5">
                    <a:lumMod val="75000"/>
                  </a:schemeClr>
                </a:solidFill>
                <a:latin typeface="Arial" panose="020B0604020202020204" pitchFamily="34" charset="0"/>
                <a:ea typeface="MS Mincho" panose="02020609040205080304" pitchFamily="49" charset="-128"/>
                <a:cs typeface="Times New Roman" panose="02020603050405020304" pitchFamily="18" charset="0"/>
              </a:rPr>
              <a:t>lifecycle of the Malaria parasite</a:t>
            </a:r>
            <a:r>
              <a:rPr lang="en-AU" sz="2800" b="1" dirty="0">
                <a:latin typeface="Arial" panose="020B0604020202020204" pitchFamily="34" charset="0"/>
                <a:ea typeface="MS Mincho" panose="02020609040205080304" pitchFamily="49" charset="-128"/>
                <a:cs typeface="Times New Roman" panose="02020603050405020304" pitchFamily="18" charset="0"/>
              </a:rPr>
              <a:t>. </a:t>
            </a:r>
            <a:r>
              <a:rPr lang="en-AU" sz="2800" b="1" u="sng" dirty="0">
                <a:latin typeface="Arial" panose="020B0604020202020204" pitchFamily="34" charset="0"/>
                <a:ea typeface="MS Mincho" panose="02020609040205080304" pitchFamily="49" charset="-128"/>
                <a:cs typeface="Times New Roman" panose="02020603050405020304" pitchFamily="18" charset="0"/>
              </a:rPr>
              <a:t>Include</a:t>
            </a:r>
            <a:r>
              <a:rPr lang="en-AU" sz="2800" b="1" dirty="0">
                <a:latin typeface="Arial" panose="020B0604020202020204" pitchFamily="34" charset="0"/>
                <a:ea typeface="MS Mincho" panose="02020609040205080304" pitchFamily="49" charset="-128"/>
                <a:cs typeface="Times New Roman" panose="02020603050405020304" pitchFamily="18" charset="0"/>
              </a:rPr>
              <a:t> the </a:t>
            </a:r>
            <a:r>
              <a:rPr lang="en-AU" sz="2800" b="1" i="1" dirty="0">
                <a:solidFill>
                  <a:schemeClr val="accent5">
                    <a:lumMod val="75000"/>
                  </a:schemeClr>
                </a:solidFill>
                <a:latin typeface="Arial" panose="020B0604020202020204" pitchFamily="34" charset="0"/>
                <a:ea typeface="MS Mincho" panose="02020609040205080304" pitchFamily="49" charset="-128"/>
                <a:cs typeface="Times New Roman" panose="02020603050405020304" pitchFamily="18" charset="0"/>
              </a:rPr>
              <a:t>symptoms and treatments </a:t>
            </a:r>
            <a:r>
              <a:rPr lang="en-AU" sz="2800" b="1" dirty="0">
                <a:latin typeface="Arial" panose="020B0604020202020204" pitchFamily="34" charset="0"/>
                <a:ea typeface="MS Mincho" panose="02020609040205080304" pitchFamily="49" charset="-128"/>
                <a:cs typeface="Times New Roman" panose="02020603050405020304" pitchFamily="18" charset="0"/>
              </a:rPr>
              <a:t>for Malaria in your discussion.</a:t>
            </a:r>
          </a:p>
          <a:p>
            <a:pPr marL="0" indent="0" algn="r">
              <a:buNone/>
              <a:tabLst>
                <a:tab pos="450215" algn="l"/>
              </a:tabLst>
            </a:pPr>
            <a:r>
              <a:rPr lang="en-AU" dirty="0">
                <a:latin typeface="Arial" panose="020B0604020202020204" pitchFamily="34" charset="0"/>
                <a:ea typeface="MS Mincho" panose="02020609040205080304" pitchFamily="49" charset="-128"/>
                <a:cs typeface="Times New Roman" panose="02020603050405020304" pitchFamily="18" charset="0"/>
              </a:rPr>
              <a:t>(10 marks)</a:t>
            </a:r>
            <a:endParaRPr lang="en-AU" sz="2000" dirty="0">
              <a:latin typeface="Cambria" panose="02040503050406030204" pitchFamily="18" charset="0"/>
              <a:ea typeface="MS Mincho" panose="02020609040205080304" pitchFamily="49" charset="-128"/>
              <a:cs typeface="Times New Roman" panose="02020603050405020304" pitchFamily="18" charset="0"/>
            </a:endParaRPr>
          </a:p>
          <a:p>
            <a:pPr marL="0" indent="0">
              <a:buNone/>
            </a:pPr>
            <a:endParaRPr lang="en-AU" dirty="0"/>
          </a:p>
        </p:txBody>
      </p:sp>
    </p:spTree>
    <p:extLst>
      <p:ext uri="{BB962C8B-B14F-4D97-AF65-F5344CB8AC3E}">
        <p14:creationId xmlns:p14="http://schemas.microsoft.com/office/powerpoint/2010/main" val="35076333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ACB379-A950-4846-91B3-68A6315ED139}"/>
              </a:ext>
            </a:extLst>
          </p:cNvPr>
          <p:cNvSpPr>
            <a:spLocks noGrp="1"/>
          </p:cNvSpPr>
          <p:nvPr>
            <p:ph idx="1"/>
          </p:nvPr>
        </p:nvSpPr>
        <p:spPr>
          <a:xfrm>
            <a:off x="1696277" y="185530"/>
            <a:ext cx="10243931" cy="6559827"/>
          </a:xfrm>
          <a:solidFill>
            <a:schemeClr val="bg1"/>
          </a:solidFill>
        </p:spPr>
        <p:txBody>
          <a:bodyPr>
            <a:normAutofit/>
          </a:bodyPr>
          <a:lstStyle/>
          <a:p>
            <a:pPr marL="0" indent="0">
              <a:buNone/>
            </a:pPr>
            <a:r>
              <a:rPr lang="en-AU" sz="2400" b="1" u="sng" dirty="0">
                <a:solidFill>
                  <a:prstClr val="black"/>
                </a:solidFill>
                <a:latin typeface="Arial" panose="020B0604020202020204" pitchFamily="34" charset="0"/>
                <a:ea typeface="MS Mincho" panose="02020609040205080304" pitchFamily="49" charset="-128"/>
                <a:cs typeface="Times New Roman" panose="02020603050405020304" pitchFamily="18" charset="0"/>
              </a:rPr>
              <a:t>Describe</a:t>
            </a:r>
            <a:r>
              <a:rPr lang="en-AU" sz="2400" b="1" dirty="0">
                <a:solidFill>
                  <a:prstClr val="black"/>
                </a:solidFill>
                <a:latin typeface="Arial" panose="020B0604020202020204" pitchFamily="34" charset="0"/>
                <a:ea typeface="MS Mincho" panose="02020609040205080304" pitchFamily="49" charset="-128"/>
                <a:cs typeface="Times New Roman" panose="02020603050405020304" pitchFamily="18" charset="0"/>
              </a:rPr>
              <a:t> the </a:t>
            </a:r>
            <a:r>
              <a:rPr lang="en-AU" sz="2400" b="1" i="1" dirty="0">
                <a:solidFill>
                  <a:srgbClr val="B927E9">
                    <a:lumMod val="75000"/>
                  </a:srgbClr>
                </a:solidFill>
                <a:latin typeface="Arial" panose="020B0604020202020204" pitchFamily="34" charset="0"/>
                <a:ea typeface="MS Mincho" panose="02020609040205080304" pitchFamily="49" charset="-128"/>
                <a:cs typeface="Times New Roman" panose="02020603050405020304" pitchFamily="18" charset="0"/>
              </a:rPr>
              <a:t>lifecycle of the Malaria parasite</a:t>
            </a:r>
            <a:r>
              <a:rPr lang="en-AU" sz="2400" b="1" dirty="0">
                <a:solidFill>
                  <a:prstClr val="black"/>
                </a:solidFill>
                <a:latin typeface="Arial" panose="020B0604020202020204" pitchFamily="34" charset="0"/>
                <a:ea typeface="MS Mincho" panose="02020609040205080304" pitchFamily="49" charset="-128"/>
                <a:cs typeface="Times New Roman" panose="02020603050405020304" pitchFamily="18" charset="0"/>
              </a:rPr>
              <a:t>.</a:t>
            </a:r>
            <a:endParaRPr lang="en-AU" sz="2400" b="1" dirty="0">
              <a:latin typeface="Arial Narrow" panose="020B0606020202030204" pitchFamily="34" charset="0"/>
            </a:endParaRPr>
          </a:p>
          <a:p>
            <a:r>
              <a:rPr lang="en-AU" sz="2600" dirty="0">
                <a:solidFill>
                  <a:srgbClr val="C00000"/>
                </a:solidFill>
                <a:latin typeface="Arial Narrow" panose="020B0606020202030204" pitchFamily="34" charset="0"/>
              </a:rPr>
              <a:t>Malaria is caused by a </a:t>
            </a:r>
            <a:r>
              <a:rPr lang="en-AU" sz="2600" b="1" dirty="0">
                <a:solidFill>
                  <a:srgbClr val="C00000"/>
                </a:solidFill>
                <a:latin typeface="Arial Narrow" panose="020B0606020202030204" pitchFamily="34" charset="0"/>
              </a:rPr>
              <a:t>protist (Plasmodium</a:t>
            </a:r>
            <a:r>
              <a:rPr lang="en-AU" sz="2600" dirty="0">
                <a:solidFill>
                  <a:srgbClr val="C00000"/>
                </a:solidFill>
                <a:latin typeface="Arial Narrow" panose="020B0606020202030204" pitchFamily="34" charset="0"/>
              </a:rPr>
              <a:t>) which is transmitted through the bite of a female mosquito.</a:t>
            </a:r>
          </a:p>
          <a:p>
            <a:r>
              <a:rPr lang="en-AU" sz="2600" b="1" i="1"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Zygote</a:t>
            </a:r>
            <a:r>
              <a:rPr lang="en-AU" sz="2600"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s of Plasmodium develop into </a:t>
            </a:r>
            <a:r>
              <a:rPr lang="en-AU" sz="2600" b="1" i="1"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sporozoites</a:t>
            </a:r>
            <a:r>
              <a:rPr lang="en-AU" sz="2600" b="1"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 in </a:t>
            </a:r>
            <a:r>
              <a:rPr lang="en-AU" sz="2600" b="1" i="1"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gut of a female mosquito </a:t>
            </a:r>
            <a:r>
              <a:rPr lang="en-AU" sz="2600"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and then </a:t>
            </a:r>
            <a:r>
              <a:rPr lang="en-AU" sz="2600" b="1" i="1"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migrate to salivary glands</a:t>
            </a:r>
            <a:r>
              <a:rPr lang="en-AU" sz="2600"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a:t>
            </a:r>
          </a:p>
          <a:p>
            <a:r>
              <a:rPr lang="en-AU" sz="2600"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Mosquito bites and feeds on human blood (intermediate host</a:t>
            </a:r>
            <a:r>
              <a:rPr lang="en-AU" sz="2600" i="1"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 injecting saliva with sporozoites </a:t>
            </a:r>
            <a:r>
              <a:rPr lang="en-AU" sz="2600"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into </a:t>
            </a:r>
            <a:r>
              <a:rPr lang="en-AU" sz="2600" i="1"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bloodstream</a:t>
            </a:r>
            <a:r>
              <a:rPr lang="en-AU" sz="2600"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 Sporozoites move to the </a:t>
            </a:r>
            <a:r>
              <a:rPr lang="en-AU" sz="2600" b="1" i="1"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liver.</a:t>
            </a:r>
            <a:r>
              <a:rPr lang="en-AU" sz="2600"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 </a:t>
            </a:r>
            <a:endParaRPr lang="en-AU" sz="2600" dirty="0">
              <a:solidFill>
                <a:srgbClr val="C00000"/>
              </a:solidFill>
              <a:latin typeface="Arial Narrow" panose="020B0606020202030204" pitchFamily="34" charset="0"/>
            </a:endParaRPr>
          </a:p>
          <a:p>
            <a:r>
              <a:rPr lang="en-AU" sz="2600"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Sporozoites reproduce </a:t>
            </a:r>
            <a:r>
              <a:rPr lang="en-AU" sz="2600" b="1" i="1"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asexually in the liver cells </a:t>
            </a:r>
            <a:r>
              <a:rPr lang="en-AU" sz="2600"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and produce </a:t>
            </a:r>
            <a:r>
              <a:rPr lang="en-AU" sz="2600" b="1" i="1"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merozoites</a:t>
            </a:r>
            <a:r>
              <a:rPr lang="en-AU" sz="2600"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 These </a:t>
            </a:r>
            <a:r>
              <a:rPr lang="en-AU" sz="2600" i="1"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merozoites enter the bloodstream</a:t>
            </a:r>
            <a:r>
              <a:rPr lang="en-AU" sz="2600"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 </a:t>
            </a:r>
          </a:p>
          <a:p>
            <a:r>
              <a:rPr lang="en-AU" sz="2600" b="1" i="1"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Merozoites infect blood cells </a:t>
            </a:r>
            <a:r>
              <a:rPr lang="en-AU" sz="2600"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and multiply, infecting more blood cells. </a:t>
            </a:r>
          </a:p>
          <a:p>
            <a:r>
              <a:rPr lang="en-AU" sz="2600"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Some </a:t>
            </a:r>
            <a:r>
              <a:rPr lang="en-AU" sz="2600" b="1" i="1"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merozoites can form male and female gametocytes </a:t>
            </a:r>
            <a:r>
              <a:rPr lang="en-AU" sz="2600"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(for sexual reproduction) that are also released into the bloodstream</a:t>
            </a:r>
          </a:p>
          <a:p>
            <a:r>
              <a:rPr lang="en-AU" sz="2600"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The infected human host is bitten by another mosquito. </a:t>
            </a:r>
            <a:r>
              <a:rPr lang="en-AU" sz="2600" i="1"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Gametocytes enter the mosquitoes gut</a:t>
            </a:r>
            <a:r>
              <a:rPr lang="en-AU" sz="2600"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 </a:t>
            </a:r>
            <a:r>
              <a:rPr lang="en-AU" sz="2600" b="1" i="1" dirty="0">
                <a:solidFill>
                  <a:srgbClr val="C00000"/>
                </a:solidFill>
                <a:latin typeface="Arial Narrow" panose="020B0606020202030204" pitchFamily="34" charset="0"/>
                <a:ea typeface="MS Mincho" panose="02020609040205080304" pitchFamily="49" charset="-128"/>
                <a:cs typeface="Times New Roman" panose="02020603050405020304" pitchFamily="18" charset="0"/>
              </a:rPr>
              <a:t>mature into gametes and fuse to form zygotes.</a:t>
            </a:r>
          </a:p>
          <a:p>
            <a:endParaRPr lang="en-AU" dirty="0"/>
          </a:p>
        </p:txBody>
      </p:sp>
    </p:spTree>
    <p:extLst>
      <p:ext uri="{BB962C8B-B14F-4D97-AF65-F5344CB8AC3E}">
        <p14:creationId xmlns:p14="http://schemas.microsoft.com/office/powerpoint/2010/main" val="128002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EE7200-08E5-45E5-BEAC-EB73DD6B1232}"/>
              </a:ext>
            </a:extLst>
          </p:cNvPr>
          <p:cNvSpPr>
            <a:spLocks noGrp="1"/>
          </p:cNvSpPr>
          <p:nvPr>
            <p:ph idx="1"/>
          </p:nvPr>
        </p:nvSpPr>
        <p:spPr>
          <a:xfrm>
            <a:off x="1730326" y="463826"/>
            <a:ext cx="9774286" cy="5447396"/>
          </a:xfrm>
          <a:solidFill>
            <a:schemeClr val="bg1"/>
          </a:solidFill>
        </p:spPr>
        <p:txBody>
          <a:bodyPr>
            <a:normAutofit fontScale="85000" lnSpcReduction="20000"/>
          </a:bodyPr>
          <a:lstStyle/>
          <a:p>
            <a:pPr marL="0" lvl="0" indent="0">
              <a:buClr>
                <a:srgbClr val="353535"/>
              </a:buClr>
              <a:buNone/>
              <a:tabLst>
                <a:tab pos="450215" algn="l"/>
              </a:tabLst>
            </a:pPr>
            <a:r>
              <a:rPr lang="en-AU" sz="2800" b="1" u="sng" dirty="0">
                <a:solidFill>
                  <a:prstClr val="black"/>
                </a:solidFill>
                <a:latin typeface="Arial" panose="020B0604020202020204" pitchFamily="34" charset="0"/>
                <a:ea typeface="MS Mincho" panose="02020609040205080304" pitchFamily="49" charset="-128"/>
                <a:cs typeface="Times New Roman" panose="02020603050405020304" pitchFamily="18" charset="0"/>
              </a:rPr>
              <a:t>Include</a:t>
            </a:r>
            <a:r>
              <a:rPr lang="en-AU" sz="2800" b="1" dirty="0">
                <a:solidFill>
                  <a:prstClr val="black"/>
                </a:solidFill>
                <a:latin typeface="Arial" panose="020B0604020202020204" pitchFamily="34" charset="0"/>
                <a:ea typeface="MS Mincho" panose="02020609040205080304" pitchFamily="49" charset="-128"/>
                <a:cs typeface="Times New Roman" panose="02020603050405020304" pitchFamily="18" charset="0"/>
              </a:rPr>
              <a:t> the </a:t>
            </a:r>
            <a:r>
              <a:rPr lang="en-AU" sz="2800" b="1" i="1" dirty="0">
                <a:solidFill>
                  <a:srgbClr val="B927E9">
                    <a:lumMod val="75000"/>
                  </a:srgbClr>
                </a:solidFill>
                <a:latin typeface="Arial" panose="020B0604020202020204" pitchFamily="34" charset="0"/>
                <a:ea typeface="MS Mincho" panose="02020609040205080304" pitchFamily="49" charset="-128"/>
                <a:cs typeface="Times New Roman" panose="02020603050405020304" pitchFamily="18" charset="0"/>
              </a:rPr>
              <a:t>symptoms</a:t>
            </a:r>
            <a:r>
              <a:rPr lang="en-AU" sz="2800" b="1" i="1" u="sng" dirty="0">
                <a:solidFill>
                  <a:prstClr val="black"/>
                </a:solidFill>
                <a:latin typeface="Arial" panose="020B0604020202020204" pitchFamily="34" charset="0"/>
                <a:ea typeface="MS Mincho" panose="02020609040205080304" pitchFamily="49" charset="-128"/>
                <a:cs typeface="Times New Roman" panose="02020603050405020304" pitchFamily="18" charset="0"/>
              </a:rPr>
              <a:t> </a:t>
            </a:r>
            <a:r>
              <a:rPr lang="en-AU" sz="2800" b="1" i="1" dirty="0">
                <a:solidFill>
                  <a:prstClr val="black"/>
                </a:solidFill>
                <a:latin typeface="Arial" panose="020B0604020202020204" pitchFamily="34" charset="0"/>
                <a:ea typeface="MS Mincho" panose="02020609040205080304" pitchFamily="49" charset="-128"/>
                <a:cs typeface="Times New Roman" panose="02020603050405020304" pitchFamily="18" charset="0"/>
              </a:rPr>
              <a:t>and </a:t>
            </a:r>
            <a:r>
              <a:rPr lang="en-AU" sz="2800" b="1" i="1" dirty="0">
                <a:latin typeface="Arial" panose="020B0604020202020204" pitchFamily="34" charset="0"/>
                <a:ea typeface="MS Mincho" panose="02020609040205080304" pitchFamily="49" charset="-128"/>
                <a:cs typeface="Times New Roman" panose="02020603050405020304" pitchFamily="18" charset="0"/>
              </a:rPr>
              <a:t>treatments</a:t>
            </a:r>
            <a:r>
              <a:rPr lang="en-AU" sz="2800" b="1" i="1" dirty="0">
                <a:solidFill>
                  <a:srgbClr val="B927E9">
                    <a:lumMod val="75000"/>
                  </a:srgbClr>
                </a:solidFill>
                <a:latin typeface="Arial" panose="020B0604020202020204" pitchFamily="34" charset="0"/>
                <a:ea typeface="MS Mincho" panose="02020609040205080304" pitchFamily="49" charset="-128"/>
                <a:cs typeface="Times New Roman" panose="02020603050405020304" pitchFamily="18" charset="0"/>
              </a:rPr>
              <a:t> </a:t>
            </a:r>
            <a:r>
              <a:rPr lang="en-AU" sz="2800" b="1" dirty="0">
                <a:solidFill>
                  <a:prstClr val="black"/>
                </a:solidFill>
                <a:latin typeface="Arial" panose="020B0604020202020204" pitchFamily="34" charset="0"/>
                <a:ea typeface="MS Mincho" panose="02020609040205080304" pitchFamily="49" charset="-128"/>
                <a:cs typeface="Times New Roman" panose="02020603050405020304" pitchFamily="18" charset="0"/>
              </a:rPr>
              <a:t>for Malaria in your discussion.</a:t>
            </a:r>
            <a:endParaRPr lang="en-AU" sz="2400" dirty="0">
              <a:latin typeface="Arial" panose="020B0604020202020204" pitchFamily="34" charset="0"/>
              <a:ea typeface="MS Mincho" panose="02020609040205080304" pitchFamily="49" charset="-128"/>
              <a:cs typeface="Times New Roman" panose="02020603050405020304" pitchFamily="18" charset="0"/>
            </a:endParaRPr>
          </a:p>
          <a:p>
            <a:pPr marL="0" indent="0">
              <a:buNone/>
              <a:tabLst>
                <a:tab pos="450215" algn="l"/>
              </a:tabLst>
            </a:pPr>
            <a:r>
              <a:rPr lang="en-AU" sz="2600" b="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Malaria causes severe illness including (</a:t>
            </a:r>
            <a:r>
              <a:rPr lang="en-AU" sz="2600" b="1" i="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must list at least 2</a:t>
            </a:r>
            <a:r>
              <a:rPr lang="en-AU" sz="2600" b="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a:t>
            </a:r>
            <a:endParaRPr lang="en-AU" sz="2600" b="1"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lvl="0">
              <a:buFont typeface="Symbol" panose="05050102010706020507" pitchFamily="18" charset="2"/>
              <a:buChar char=""/>
              <a:tabLst>
                <a:tab pos="450215" algn="l"/>
              </a:tabLst>
            </a:pPr>
            <a:r>
              <a:rPr lang="en-AU" sz="2600" b="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flu-like symptoms</a:t>
            </a:r>
            <a:endParaRPr lang="en-AU" sz="2600" b="1"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lvl="0">
              <a:buFont typeface="Symbol" panose="05050102010706020507" pitchFamily="18" charset="2"/>
              <a:buChar char=""/>
              <a:tabLst>
                <a:tab pos="450215" algn="l"/>
              </a:tabLst>
            </a:pPr>
            <a:r>
              <a:rPr lang="en-AU" sz="2600" b="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sweating</a:t>
            </a:r>
            <a:endParaRPr lang="en-AU" sz="2600" b="1"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lvl="0">
              <a:buFont typeface="Symbol" panose="05050102010706020507" pitchFamily="18" charset="2"/>
              <a:buChar char=""/>
              <a:tabLst>
                <a:tab pos="450215" algn="l"/>
              </a:tabLst>
            </a:pPr>
            <a:r>
              <a:rPr lang="en-AU" sz="2600" b="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fever</a:t>
            </a:r>
            <a:endParaRPr lang="en-AU" sz="2600" b="1"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lvl="0">
              <a:buFont typeface="Symbol" panose="05050102010706020507" pitchFamily="18" charset="2"/>
              <a:buChar char=""/>
              <a:tabLst>
                <a:tab pos="450215" algn="l"/>
              </a:tabLst>
            </a:pPr>
            <a:r>
              <a:rPr lang="en-AU" sz="2600" b="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shaking </a:t>
            </a:r>
            <a:endParaRPr lang="en-AU" sz="2600" b="1"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lvl="0">
              <a:buFont typeface="Symbol" panose="05050102010706020507" pitchFamily="18" charset="2"/>
              <a:buChar char=""/>
              <a:tabLst>
                <a:tab pos="450215" algn="l"/>
              </a:tabLst>
            </a:pPr>
            <a:r>
              <a:rPr lang="en-AU" sz="2600" b="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chills</a:t>
            </a:r>
            <a:endParaRPr lang="en-AU" sz="2600" b="1"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lvl="0">
              <a:buFont typeface="Symbol" panose="05050102010706020507" pitchFamily="18" charset="2"/>
              <a:buChar char=""/>
              <a:tabLst>
                <a:tab pos="450215" algn="l"/>
              </a:tabLst>
            </a:pPr>
            <a:r>
              <a:rPr lang="en-AU" sz="2600" b="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pain in muscles and joints</a:t>
            </a:r>
            <a:endParaRPr lang="en-AU" sz="2600" b="1"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lvl="0">
              <a:buFont typeface="Symbol" panose="05050102010706020507" pitchFamily="18" charset="2"/>
              <a:buChar char=""/>
              <a:tabLst>
                <a:tab pos="450215" algn="l"/>
              </a:tabLst>
            </a:pPr>
            <a:r>
              <a:rPr lang="en-AU" sz="2600" b="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headache</a:t>
            </a:r>
            <a:endParaRPr lang="en-AU" sz="2600" b="1"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lvl="0">
              <a:buFont typeface="Symbol" panose="05050102010706020507" pitchFamily="18" charset="2"/>
              <a:buChar char=""/>
              <a:tabLst>
                <a:tab pos="450215" algn="l"/>
              </a:tabLst>
            </a:pPr>
            <a:r>
              <a:rPr lang="en-AU" sz="2600" b="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diarrhoea</a:t>
            </a:r>
            <a:endParaRPr lang="en-AU" sz="2600" b="1"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lvl="0">
              <a:buFont typeface="Symbol" panose="05050102010706020507" pitchFamily="18" charset="2"/>
              <a:buChar char=""/>
              <a:tabLst>
                <a:tab pos="450215" algn="l"/>
              </a:tabLst>
            </a:pPr>
            <a:r>
              <a:rPr lang="en-AU" sz="2600" b="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nausea</a:t>
            </a:r>
            <a:endParaRPr lang="en-AU" sz="2600" b="1"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a:buFont typeface="Arial" panose="020B0604020202020204" pitchFamily="34" charset="0"/>
              <a:buChar char="•"/>
            </a:pPr>
            <a:r>
              <a:rPr lang="en-AU" sz="2600" b="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Haemolytic anaemia (anaemia due to red blood cell death/loss)</a:t>
            </a:r>
            <a:endParaRPr lang="en-AU" sz="2600" b="1" dirty="0">
              <a:solidFill>
                <a:srgbClr val="C00000"/>
              </a:solidFill>
            </a:endParaRPr>
          </a:p>
        </p:txBody>
      </p:sp>
    </p:spTree>
    <p:extLst>
      <p:ext uri="{BB962C8B-B14F-4D97-AF65-F5344CB8AC3E}">
        <p14:creationId xmlns:p14="http://schemas.microsoft.com/office/powerpoint/2010/main" val="3946994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F522B1-5FEF-4922-8168-3F9EE8DFFEE7}"/>
              </a:ext>
            </a:extLst>
          </p:cNvPr>
          <p:cNvSpPr>
            <a:spLocks noGrp="1"/>
          </p:cNvSpPr>
          <p:nvPr>
            <p:ph idx="1"/>
          </p:nvPr>
        </p:nvSpPr>
        <p:spPr>
          <a:xfrm>
            <a:off x="1800665" y="622852"/>
            <a:ext cx="9703947" cy="5288370"/>
          </a:xfrm>
          <a:solidFill>
            <a:schemeClr val="bg1"/>
          </a:solidFill>
        </p:spPr>
        <p:txBody>
          <a:bodyPr/>
          <a:lstStyle/>
          <a:p>
            <a:pPr marL="0" lvl="0" indent="0">
              <a:buClr>
                <a:srgbClr val="353535"/>
              </a:buClr>
              <a:buNone/>
              <a:tabLst>
                <a:tab pos="450215" algn="l"/>
              </a:tabLst>
            </a:pPr>
            <a:r>
              <a:rPr lang="en-AU" sz="2400" b="1" u="sng" dirty="0">
                <a:solidFill>
                  <a:prstClr val="black"/>
                </a:solidFill>
                <a:latin typeface="Arial" panose="020B0604020202020204" pitchFamily="34" charset="0"/>
                <a:ea typeface="MS Mincho" panose="02020609040205080304" pitchFamily="49" charset="-128"/>
                <a:cs typeface="Times New Roman" panose="02020603050405020304" pitchFamily="18" charset="0"/>
              </a:rPr>
              <a:t>Include</a:t>
            </a:r>
            <a:r>
              <a:rPr lang="en-AU" sz="2400" b="1" dirty="0">
                <a:solidFill>
                  <a:prstClr val="black"/>
                </a:solidFill>
                <a:latin typeface="Arial" panose="020B0604020202020204" pitchFamily="34" charset="0"/>
                <a:ea typeface="MS Mincho" panose="02020609040205080304" pitchFamily="49" charset="-128"/>
                <a:cs typeface="Times New Roman" panose="02020603050405020304" pitchFamily="18" charset="0"/>
              </a:rPr>
              <a:t> the </a:t>
            </a:r>
            <a:r>
              <a:rPr lang="en-AU" sz="2400" b="1" i="1" dirty="0">
                <a:latin typeface="Arial" panose="020B0604020202020204" pitchFamily="34" charset="0"/>
                <a:ea typeface="MS Mincho" panose="02020609040205080304" pitchFamily="49" charset="-128"/>
                <a:cs typeface="Times New Roman" panose="02020603050405020304" pitchFamily="18" charset="0"/>
              </a:rPr>
              <a:t>symptoms and </a:t>
            </a:r>
            <a:r>
              <a:rPr lang="en-AU" sz="2400" b="1" i="1" dirty="0">
                <a:solidFill>
                  <a:srgbClr val="B927E9">
                    <a:lumMod val="75000"/>
                  </a:srgbClr>
                </a:solidFill>
                <a:latin typeface="Arial" panose="020B0604020202020204" pitchFamily="34" charset="0"/>
                <a:ea typeface="MS Mincho" panose="02020609040205080304" pitchFamily="49" charset="-128"/>
                <a:cs typeface="Times New Roman" panose="02020603050405020304" pitchFamily="18" charset="0"/>
              </a:rPr>
              <a:t>treatments </a:t>
            </a:r>
            <a:r>
              <a:rPr lang="en-AU" sz="2400" b="1" dirty="0">
                <a:solidFill>
                  <a:prstClr val="black"/>
                </a:solidFill>
                <a:latin typeface="Arial" panose="020B0604020202020204" pitchFamily="34" charset="0"/>
                <a:ea typeface="MS Mincho" panose="02020609040205080304" pitchFamily="49" charset="-128"/>
                <a:cs typeface="Times New Roman" panose="02020603050405020304" pitchFamily="18" charset="0"/>
              </a:rPr>
              <a:t>for Malaria in your discussion.</a:t>
            </a:r>
          </a:p>
          <a:p>
            <a:pPr marL="0" indent="0">
              <a:buNone/>
            </a:pPr>
            <a:endParaRPr lang="en-AU" dirty="0">
              <a:latin typeface="Arial" panose="020B0604020202020204" pitchFamily="34" charset="0"/>
              <a:ea typeface="MS Mincho" panose="02020609040205080304" pitchFamily="49" charset="-128"/>
              <a:cs typeface="Times New Roman" panose="02020603050405020304" pitchFamily="18" charset="0"/>
            </a:endParaRPr>
          </a:p>
          <a:p>
            <a:r>
              <a:rPr lang="en-AU" sz="2400" b="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There is </a:t>
            </a:r>
            <a:r>
              <a:rPr lang="en-AU" sz="2400" b="1" u="sng" dirty="0">
                <a:solidFill>
                  <a:srgbClr val="C00000"/>
                </a:solidFill>
                <a:latin typeface="Arial" panose="020B0604020202020204" pitchFamily="34" charset="0"/>
                <a:ea typeface="MS Mincho" panose="02020609040205080304" pitchFamily="49" charset="-128"/>
                <a:cs typeface="Times New Roman" panose="02020603050405020304" pitchFamily="18" charset="0"/>
              </a:rPr>
              <a:t>no vaccine </a:t>
            </a:r>
            <a:r>
              <a:rPr lang="en-AU" sz="2400" b="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for malaria</a:t>
            </a:r>
            <a:r>
              <a:rPr lang="en-AU" sz="2400" b="1" dirty="0">
                <a:latin typeface="Arial" panose="020B0604020202020204" pitchFamily="34" charset="0"/>
                <a:ea typeface="MS Mincho" panose="02020609040205080304" pitchFamily="49" charset="-128"/>
                <a:cs typeface="Times New Roman" panose="02020603050405020304" pitchFamily="18" charset="0"/>
              </a:rPr>
              <a:t>. </a:t>
            </a:r>
            <a:r>
              <a:rPr lang="en-AU" sz="2400" b="1" dirty="0">
                <a:solidFill>
                  <a:schemeClr val="accent5">
                    <a:lumMod val="50000"/>
                  </a:schemeClr>
                </a:solidFill>
                <a:latin typeface="Arial" panose="020B0604020202020204" pitchFamily="34" charset="0"/>
                <a:ea typeface="MS Mincho" panose="02020609040205080304" pitchFamily="49" charset="-128"/>
                <a:cs typeface="Times New Roman" panose="02020603050405020304" pitchFamily="18" charset="0"/>
              </a:rPr>
              <a:t>Anti-malarial medication </a:t>
            </a:r>
            <a:r>
              <a:rPr lang="en-AU" sz="2400" b="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prior to visiting affected regions should be taken. </a:t>
            </a:r>
            <a:r>
              <a:rPr lang="en-AU" sz="2400" b="1" dirty="0">
                <a:solidFill>
                  <a:schemeClr val="accent5">
                    <a:lumMod val="50000"/>
                  </a:schemeClr>
                </a:solidFill>
                <a:latin typeface="Arial" panose="020B0604020202020204" pitchFamily="34" charset="0"/>
                <a:ea typeface="MS Mincho" panose="02020609040205080304" pitchFamily="49" charset="-128"/>
                <a:cs typeface="Times New Roman" panose="02020603050405020304" pitchFamily="18" charset="0"/>
              </a:rPr>
              <a:t>Preventing mosquito bites </a:t>
            </a:r>
            <a:r>
              <a:rPr lang="en-AU" sz="2400" b="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by keeping covered and using repellent.</a:t>
            </a:r>
          </a:p>
          <a:p>
            <a:pPr marL="0" indent="0">
              <a:buNone/>
            </a:pPr>
            <a:r>
              <a:rPr lang="en-AU" sz="2400" b="1" u="sng" dirty="0">
                <a:latin typeface="Arial" panose="020B0604020202020204" pitchFamily="34" charset="0"/>
                <a:ea typeface="MS Mincho" panose="02020609040205080304" pitchFamily="49" charset="-128"/>
                <a:cs typeface="Times New Roman" panose="02020603050405020304" pitchFamily="18" charset="0"/>
              </a:rPr>
              <a:t>OR</a:t>
            </a:r>
          </a:p>
          <a:p>
            <a:r>
              <a:rPr lang="en-AU" sz="2400" b="1" dirty="0">
                <a:solidFill>
                  <a:schemeClr val="accent5">
                    <a:lumMod val="50000"/>
                  </a:schemeClr>
                </a:solidFill>
                <a:latin typeface="Arial" panose="020B0604020202020204" pitchFamily="34" charset="0"/>
                <a:ea typeface="MS Mincho" panose="02020609040205080304" pitchFamily="49" charset="-128"/>
                <a:cs typeface="Times New Roman" panose="02020603050405020304" pitchFamily="18" charset="0"/>
              </a:rPr>
              <a:t>Malarial drugs </a:t>
            </a:r>
            <a:r>
              <a:rPr lang="en-AU" sz="2400" b="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must be taken</a:t>
            </a:r>
            <a:r>
              <a:rPr lang="en-AU" sz="2400" b="1" dirty="0">
                <a:latin typeface="Arial" panose="020B0604020202020204" pitchFamily="34" charset="0"/>
                <a:ea typeface="MS Mincho" panose="02020609040205080304" pitchFamily="49" charset="-128"/>
                <a:cs typeface="Times New Roman" panose="02020603050405020304" pitchFamily="18" charset="0"/>
              </a:rPr>
              <a:t> </a:t>
            </a:r>
            <a:r>
              <a:rPr lang="en-AU" sz="2400" b="1" dirty="0">
                <a:solidFill>
                  <a:schemeClr val="accent5">
                    <a:lumMod val="50000"/>
                  </a:schemeClr>
                </a:solidFill>
                <a:latin typeface="Arial" panose="020B0604020202020204" pitchFamily="34" charset="0"/>
                <a:ea typeface="MS Mincho" panose="02020609040205080304" pitchFamily="49" charset="-128"/>
                <a:cs typeface="Times New Roman" panose="02020603050405020304" pitchFamily="18" charset="0"/>
              </a:rPr>
              <a:t>as soon as symptoms are diagnosed. </a:t>
            </a:r>
            <a:r>
              <a:rPr lang="en-AU" sz="2400" b="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Combination of </a:t>
            </a:r>
            <a:r>
              <a:rPr lang="en-AU" sz="2400" b="1" dirty="0">
                <a:solidFill>
                  <a:schemeClr val="accent5">
                    <a:lumMod val="50000"/>
                  </a:schemeClr>
                </a:solidFill>
                <a:latin typeface="Arial" panose="020B0604020202020204" pitchFamily="34" charset="0"/>
                <a:ea typeface="MS Mincho" panose="02020609040205080304" pitchFamily="49" charset="-128"/>
                <a:cs typeface="Times New Roman" panose="02020603050405020304" pitchFamily="18" charset="0"/>
              </a:rPr>
              <a:t>antibiotics and quinine-based </a:t>
            </a:r>
            <a:r>
              <a:rPr lang="en-AU" sz="2400" b="1" dirty="0">
                <a:solidFill>
                  <a:srgbClr val="C00000"/>
                </a:solidFill>
                <a:latin typeface="Arial" panose="020B0604020202020204" pitchFamily="34" charset="0"/>
                <a:ea typeface="MS Mincho" panose="02020609040205080304" pitchFamily="49" charset="-128"/>
                <a:cs typeface="Times New Roman" panose="02020603050405020304" pitchFamily="18" charset="0"/>
              </a:rPr>
              <a:t>medications. Medication based on type of Plasmodium species (five cause malaria).</a:t>
            </a:r>
            <a:endParaRPr lang="en-AU" sz="2400" b="1" dirty="0">
              <a:solidFill>
                <a:srgbClr val="C00000"/>
              </a:solidFill>
            </a:endParaRPr>
          </a:p>
        </p:txBody>
      </p:sp>
    </p:spTree>
    <p:extLst>
      <p:ext uri="{BB962C8B-B14F-4D97-AF65-F5344CB8AC3E}">
        <p14:creationId xmlns:p14="http://schemas.microsoft.com/office/powerpoint/2010/main" val="295301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C5A77-0302-4BE4-9F1F-CDEB6069FCC1}"/>
              </a:ext>
            </a:extLst>
          </p:cNvPr>
          <p:cNvSpPr>
            <a:spLocks noGrp="1"/>
          </p:cNvSpPr>
          <p:nvPr>
            <p:ph type="title"/>
          </p:nvPr>
        </p:nvSpPr>
        <p:spPr>
          <a:xfrm>
            <a:off x="2592925" y="624110"/>
            <a:ext cx="8911687" cy="473170"/>
          </a:xfrm>
        </p:spPr>
        <p:txBody>
          <a:bodyPr>
            <a:normAutofit/>
          </a:bodyPr>
          <a:lstStyle/>
          <a:p>
            <a:r>
              <a:rPr lang="en-AU" sz="2400" dirty="0"/>
              <a:t>WACE 2018 Short answer question</a:t>
            </a:r>
          </a:p>
        </p:txBody>
      </p:sp>
      <p:sp>
        <p:nvSpPr>
          <p:cNvPr id="3" name="Content Placeholder 2">
            <a:extLst>
              <a:ext uri="{FF2B5EF4-FFF2-40B4-BE49-F238E27FC236}">
                <a16:creationId xmlns:a16="http://schemas.microsoft.com/office/drawing/2014/main" id="{8401AF5D-5850-4959-81FC-EBFCF83C3B1A}"/>
              </a:ext>
            </a:extLst>
          </p:cNvPr>
          <p:cNvSpPr>
            <a:spLocks noGrp="1"/>
          </p:cNvSpPr>
          <p:nvPr>
            <p:ph idx="1"/>
          </p:nvPr>
        </p:nvSpPr>
        <p:spPr>
          <a:xfrm>
            <a:off x="1828799" y="1264555"/>
            <a:ext cx="9675813" cy="4969335"/>
          </a:xfrm>
          <a:solidFill>
            <a:schemeClr val="bg1"/>
          </a:solidFill>
        </p:spPr>
        <p:txBody>
          <a:bodyPr>
            <a:normAutofit fontScale="92500" lnSpcReduction="10000"/>
          </a:bodyPr>
          <a:lstStyle/>
          <a:p>
            <a:r>
              <a:rPr lang="en-AU" sz="2400" dirty="0"/>
              <a:t>15a.Malaria and tuberculosis are infectious diseases of humans. (a) Malaria is caused by a protist. Describe the main structural features of protists. (4 marks)</a:t>
            </a:r>
          </a:p>
          <a:p>
            <a:pPr>
              <a:buFont typeface="Arial" panose="020B0604020202020204" pitchFamily="34" charset="0"/>
              <a:buChar char="•"/>
            </a:pPr>
            <a:r>
              <a:rPr lang="en-AU" sz="2400" dirty="0">
                <a:solidFill>
                  <a:srgbClr val="FF0000"/>
                </a:solidFill>
              </a:rPr>
              <a:t>Eukaryote</a:t>
            </a:r>
          </a:p>
          <a:p>
            <a:pPr>
              <a:buFont typeface="Arial" panose="020B0604020202020204" pitchFamily="34" charset="0"/>
              <a:buChar char="•"/>
            </a:pPr>
            <a:r>
              <a:rPr lang="en-AU" sz="2400" dirty="0">
                <a:solidFill>
                  <a:srgbClr val="FF0000"/>
                </a:solidFill>
              </a:rPr>
              <a:t>Membrane bound organelles</a:t>
            </a:r>
          </a:p>
          <a:p>
            <a:pPr>
              <a:buFont typeface="Arial" panose="020B0604020202020204" pitchFamily="34" charset="0"/>
              <a:buChar char="•"/>
            </a:pPr>
            <a:r>
              <a:rPr lang="en-AU" sz="2400" dirty="0">
                <a:solidFill>
                  <a:srgbClr val="FF0000"/>
                </a:solidFill>
              </a:rPr>
              <a:t>Nucleus OR Nuclei (may be more than 1)</a:t>
            </a:r>
          </a:p>
          <a:p>
            <a:pPr>
              <a:buFont typeface="Arial" panose="020B0604020202020204" pitchFamily="34" charset="0"/>
              <a:buChar char="•"/>
            </a:pPr>
            <a:r>
              <a:rPr lang="en-AU" sz="2400" dirty="0">
                <a:solidFill>
                  <a:srgbClr val="FF0000"/>
                </a:solidFill>
              </a:rPr>
              <a:t>Microscope/small</a:t>
            </a:r>
          </a:p>
          <a:p>
            <a:pPr>
              <a:buFont typeface="Arial" panose="020B0604020202020204" pitchFamily="34" charset="0"/>
              <a:buChar char="•"/>
            </a:pPr>
            <a:r>
              <a:rPr lang="en-AU" sz="2400" dirty="0">
                <a:solidFill>
                  <a:srgbClr val="FF0000"/>
                </a:solidFill>
              </a:rPr>
              <a:t>Cilia/flagella/</a:t>
            </a:r>
            <a:r>
              <a:rPr lang="en-AU" sz="2400" dirty="0" err="1">
                <a:solidFill>
                  <a:srgbClr val="FF0000"/>
                </a:solidFill>
              </a:rPr>
              <a:t>psueodopodia</a:t>
            </a:r>
            <a:endParaRPr lang="en-AU" sz="2400" dirty="0">
              <a:solidFill>
                <a:srgbClr val="FF0000"/>
              </a:solidFill>
            </a:endParaRPr>
          </a:p>
          <a:p>
            <a:pPr>
              <a:buFont typeface="Arial" panose="020B0604020202020204" pitchFamily="34" charset="0"/>
              <a:buChar char="•"/>
            </a:pPr>
            <a:r>
              <a:rPr lang="en-AU" sz="2400" dirty="0">
                <a:solidFill>
                  <a:srgbClr val="FF0000"/>
                </a:solidFill>
              </a:rPr>
              <a:t>May have cell wall OR protective outer layer</a:t>
            </a:r>
          </a:p>
          <a:p>
            <a:r>
              <a:rPr lang="en-AU" sz="1900" dirty="0">
                <a:solidFill>
                  <a:srgbClr val="FF0000"/>
                </a:solidFill>
              </a:rPr>
              <a:t>We’ll leave the next 2 as we’ve covered them earlier or in the summary book.</a:t>
            </a:r>
            <a:endParaRPr lang="en-AU" sz="1900" dirty="0"/>
          </a:p>
          <a:p>
            <a:r>
              <a:rPr lang="en-AU" sz="1900" dirty="0"/>
              <a:t>15b.Describe how malaria is transmitted from an infected person to an uninfected person. (4 marks)</a:t>
            </a:r>
            <a:r>
              <a:rPr lang="en-AU" sz="1900" dirty="0">
                <a:solidFill>
                  <a:srgbClr val="FF0000"/>
                </a:solidFill>
              </a:rPr>
              <a:t> </a:t>
            </a:r>
          </a:p>
          <a:p>
            <a:r>
              <a:rPr lang="en-AU" sz="1900" dirty="0"/>
              <a:t>15c.Outline two distinctly different methods of controlling the spread of malaria. (4 marks)</a:t>
            </a:r>
          </a:p>
        </p:txBody>
      </p:sp>
    </p:spTree>
    <p:extLst>
      <p:ext uri="{BB962C8B-B14F-4D97-AF65-F5344CB8AC3E}">
        <p14:creationId xmlns:p14="http://schemas.microsoft.com/office/powerpoint/2010/main" val="283536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1D98B-82A9-4BA9-AD0F-EE3C63951201}"/>
              </a:ext>
            </a:extLst>
          </p:cNvPr>
          <p:cNvSpPr>
            <a:spLocks noGrp="1"/>
          </p:cNvSpPr>
          <p:nvPr>
            <p:ph type="title"/>
          </p:nvPr>
        </p:nvSpPr>
        <p:spPr>
          <a:xfrm>
            <a:off x="1640156" y="211461"/>
            <a:ext cx="8911687" cy="322668"/>
          </a:xfrm>
        </p:spPr>
        <p:txBody>
          <a:bodyPr>
            <a:normAutofit fontScale="90000"/>
          </a:bodyPr>
          <a:lstStyle/>
          <a:p>
            <a:r>
              <a:rPr lang="en-AU" sz="2000" dirty="0"/>
              <a:t>Question 15 continued</a:t>
            </a:r>
          </a:p>
        </p:txBody>
      </p:sp>
      <p:sp>
        <p:nvSpPr>
          <p:cNvPr id="3" name="Content Placeholder 2">
            <a:extLst>
              <a:ext uri="{FF2B5EF4-FFF2-40B4-BE49-F238E27FC236}">
                <a16:creationId xmlns:a16="http://schemas.microsoft.com/office/drawing/2014/main" id="{AAA3F2D2-8DCD-4056-8A94-F13D92C2C883}"/>
              </a:ext>
            </a:extLst>
          </p:cNvPr>
          <p:cNvSpPr>
            <a:spLocks noGrp="1"/>
          </p:cNvSpPr>
          <p:nvPr>
            <p:ph idx="1"/>
          </p:nvPr>
        </p:nvSpPr>
        <p:spPr>
          <a:xfrm>
            <a:off x="363831" y="689318"/>
            <a:ext cx="6287648" cy="5795888"/>
          </a:xfrm>
          <a:solidFill>
            <a:schemeClr val="bg1"/>
          </a:solidFill>
        </p:spPr>
        <p:txBody>
          <a:bodyPr>
            <a:normAutofit fontScale="85000" lnSpcReduction="20000"/>
          </a:bodyPr>
          <a:lstStyle/>
          <a:p>
            <a:r>
              <a:rPr lang="en-AU" sz="2400" dirty="0"/>
              <a:t>The map below shows the worldwide distribution of malaria. Malaria is present in those areas that are shaded.</a:t>
            </a:r>
          </a:p>
          <a:p>
            <a:endParaRPr lang="en-AU" dirty="0"/>
          </a:p>
          <a:p>
            <a:r>
              <a:rPr lang="en-AU" sz="2400" dirty="0"/>
              <a:t>15d.Describe the distribution of malaria. (3 marks)</a:t>
            </a:r>
          </a:p>
          <a:p>
            <a:pPr>
              <a:buFont typeface="Arial" panose="020B0604020202020204" pitchFamily="34" charset="0"/>
              <a:buChar char="•"/>
            </a:pPr>
            <a:r>
              <a:rPr lang="en-AU" sz="2400" dirty="0">
                <a:solidFill>
                  <a:srgbClr val="FF0000"/>
                </a:solidFill>
              </a:rPr>
              <a:t>rarely occurs above or below the tropic of cancer or the tropic of </a:t>
            </a:r>
            <a:r>
              <a:rPr lang="en-AU" sz="2400" dirty="0" err="1">
                <a:solidFill>
                  <a:srgbClr val="FF0000"/>
                </a:solidFill>
              </a:rPr>
              <a:t>capricorn</a:t>
            </a:r>
            <a:r>
              <a:rPr lang="en-AU" sz="2400" dirty="0">
                <a:solidFill>
                  <a:srgbClr val="FF0000"/>
                </a:solidFill>
              </a:rPr>
              <a:t> respectively </a:t>
            </a:r>
          </a:p>
          <a:p>
            <a:pPr>
              <a:buFont typeface="Arial" panose="020B0604020202020204" pitchFamily="34" charset="0"/>
              <a:buChar char="•"/>
            </a:pPr>
            <a:r>
              <a:rPr lang="en-AU" sz="2400" dirty="0" err="1">
                <a:solidFill>
                  <a:srgbClr val="FF0000"/>
                </a:solidFill>
              </a:rPr>
              <a:t>centered</a:t>
            </a:r>
            <a:r>
              <a:rPr lang="en-AU" sz="2400" dirty="0">
                <a:solidFill>
                  <a:srgbClr val="FF0000"/>
                </a:solidFill>
              </a:rPr>
              <a:t> on the equator/occurs mainly between the tropic of cancer and the tropic of </a:t>
            </a:r>
            <a:r>
              <a:rPr lang="en-AU" sz="2400" dirty="0" err="1">
                <a:solidFill>
                  <a:srgbClr val="FF0000"/>
                </a:solidFill>
              </a:rPr>
              <a:t>capricorn</a:t>
            </a:r>
            <a:r>
              <a:rPr lang="en-AU" sz="2400" dirty="0">
                <a:solidFill>
                  <a:srgbClr val="FF0000"/>
                </a:solidFill>
              </a:rPr>
              <a:t> </a:t>
            </a:r>
          </a:p>
          <a:p>
            <a:pPr>
              <a:buFont typeface="Arial" panose="020B0604020202020204" pitchFamily="34" charset="0"/>
              <a:buChar char="•"/>
            </a:pPr>
            <a:r>
              <a:rPr lang="en-AU" sz="2400" dirty="0">
                <a:solidFill>
                  <a:srgbClr val="FF0000"/>
                </a:solidFill>
              </a:rPr>
              <a:t>most countries either have malaria transmission or not </a:t>
            </a:r>
          </a:p>
          <a:p>
            <a:pPr>
              <a:buFont typeface="Arial" panose="020B0604020202020204" pitchFamily="34" charset="0"/>
              <a:buChar char="•"/>
            </a:pPr>
            <a:r>
              <a:rPr lang="en-AU" sz="2400" dirty="0">
                <a:solidFill>
                  <a:srgbClr val="FF0000"/>
                </a:solidFill>
              </a:rPr>
              <a:t>very few areas are at limited risk of malaria transmission </a:t>
            </a:r>
          </a:p>
          <a:p>
            <a:pPr>
              <a:buFont typeface="Arial" panose="020B0604020202020204" pitchFamily="34" charset="0"/>
              <a:buChar char="•"/>
            </a:pPr>
            <a:r>
              <a:rPr lang="en-AU" sz="2400" dirty="0">
                <a:solidFill>
                  <a:srgbClr val="FF0000"/>
                </a:solidFill>
              </a:rPr>
              <a:t>refers to any specific country or area where malaria transmission does occur </a:t>
            </a:r>
          </a:p>
          <a:p>
            <a:pPr>
              <a:buFont typeface="Arial" panose="020B0604020202020204" pitchFamily="34" charset="0"/>
              <a:buChar char="•"/>
            </a:pPr>
            <a:r>
              <a:rPr lang="en-AU" sz="2400" dirty="0">
                <a:solidFill>
                  <a:srgbClr val="FF0000"/>
                </a:solidFill>
              </a:rPr>
              <a:t>states any environmental or economic factor regarding temperature and rainfall and malaria transmission</a:t>
            </a:r>
          </a:p>
        </p:txBody>
      </p:sp>
      <p:pic>
        <p:nvPicPr>
          <p:cNvPr id="4" name="Picture 3" descr="Diagram&#10;&#10;Description automatically generated">
            <a:extLst>
              <a:ext uri="{FF2B5EF4-FFF2-40B4-BE49-F238E27FC236}">
                <a16:creationId xmlns:a16="http://schemas.microsoft.com/office/drawing/2014/main" id="{82739CE6-0F4E-4A31-9E1F-A41829353CE2}"/>
              </a:ext>
            </a:extLst>
          </p:cNvPr>
          <p:cNvPicPr>
            <a:picLocks noChangeAspect="1"/>
          </p:cNvPicPr>
          <p:nvPr/>
        </p:nvPicPr>
        <p:blipFill>
          <a:blip r:embed="rId2"/>
          <a:stretch>
            <a:fillRect/>
          </a:stretch>
        </p:blipFill>
        <p:spPr>
          <a:xfrm>
            <a:off x="6778089" y="1716704"/>
            <a:ext cx="5176690" cy="3193782"/>
          </a:xfrm>
          <a:prstGeom prst="rect">
            <a:avLst/>
          </a:prstGeom>
        </p:spPr>
      </p:pic>
    </p:spTree>
    <p:extLst>
      <p:ext uri="{BB962C8B-B14F-4D97-AF65-F5344CB8AC3E}">
        <p14:creationId xmlns:p14="http://schemas.microsoft.com/office/powerpoint/2010/main" val="365721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94E7E-C091-4065-8E10-561C94C0C766}"/>
              </a:ext>
            </a:extLst>
          </p:cNvPr>
          <p:cNvSpPr>
            <a:spLocks noGrp="1"/>
          </p:cNvSpPr>
          <p:nvPr>
            <p:ph type="title"/>
          </p:nvPr>
        </p:nvSpPr>
        <p:spPr>
          <a:xfrm>
            <a:off x="567177" y="216147"/>
            <a:ext cx="8911687" cy="322668"/>
          </a:xfrm>
        </p:spPr>
        <p:txBody>
          <a:bodyPr>
            <a:normAutofit fontScale="90000"/>
          </a:bodyPr>
          <a:lstStyle/>
          <a:p>
            <a:r>
              <a:rPr lang="en-AU" sz="1600" dirty="0"/>
              <a:t>Q15 continued</a:t>
            </a:r>
          </a:p>
        </p:txBody>
      </p:sp>
      <p:sp>
        <p:nvSpPr>
          <p:cNvPr id="3" name="Content Placeholder 2">
            <a:extLst>
              <a:ext uri="{FF2B5EF4-FFF2-40B4-BE49-F238E27FC236}">
                <a16:creationId xmlns:a16="http://schemas.microsoft.com/office/drawing/2014/main" id="{3934D236-B040-4407-98FA-7DFEAC678016}"/>
              </a:ext>
            </a:extLst>
          </p:cNvPr>
          <p:cNvSpPr>
            <a:spLocks noGrp="1"/>
          </p:cNvSpPr>
          <p:nvPr>
            <p:ph idx="1"/>
          </p:nvPr>
        </p:nvSpPr>
        <p:spPr>
          <a:xfrm>
            <a:off x="1561514" y="994117"/>
            <a:ext cx="10199077" cy="5378548"/>
          </a:xfrm>
        </p:spPr>
        <p:txBody>
          <a:bodyPr>
            <a:normAutofit fontScale="92500"/>
          </a:bodyPr>
          <a:lstStyle/>
          <a:p>
            <a:r>
              <a:rPr lang="en-AU" sz="2400" dirty="0"/>
              <a:t>15e. Unlike malaria, tuberculosis occurs throughout the world. Explain why tuberculosis is much more widely distributed than malaria. (5 marks)</a:t>
            </a:r>
          </a:p>
          <a:p>
            <a:pPr>
              <a:buFont typeface="Arial" panose="020B0604020202020204" pitchFamily="34" charset="0"/>
              <a:buChar char="•"/>
            </a:pPr>
            <a:r>
              <a:rPr lang="en-AU" sz="2400" dirty="0">
                <a:solidFill>
                  <a:srgbClr val="FF0000"/>
                </a:solidFill>
              </a:rPr>
              <a:t>different types of transmission</a:t>
            </a:r>
          </a:p>
          <a:p>
            <a:pPr>
              <a:buFont typeface="Arial" panose="020B0604020202020204" pitchFamily="34" charset="0"/>
              <a:buChar char="•"/>
            </a:pPr>
            <a:r>
              <a:rPr lang="en-AU" sz="2400" dirty="0">
                <a:solidFill>
                  <a:srgbClr val="FF0000"/>
                </a:solidFill>
              </a:rPr>
              <a:t>tuberculosis is caused by bacteria </a:t>
            </a:r>
          </a:p>
          <a:p>
            <a:pPr>
              <a:buFont typeface="Arial" panose="020B0604020202020204" pitchFamily="34" charset="0"/>
              <a:buChar char="•"/>
            </a:pPr>
            <a:r>
              <a:rPr lang="en-AU" sz="2400" dirty="0">
                <a:solidFill>
                  <a:srgbClr val="FF0000"/>
                </a:solidFill>
              </a:rPr>
              <a:t>transmitted from person to person/no vector involved </a:t>
            </a:r>
          </a:p>
          <a:p>
            <a:pPr>
              <a:buFont typeface="Arial" panose="020B0604020202020204" pitchFamily="34" charset="0"/>
              <a:buChar char="•"/>
            </a:pPr>
            <a:r>
              <a:rPr lang="en-AU" sz="2400" dirty="0">
                <a:solidFill>
                  <a:srgbClr val="FF0000"/>
                </a:solidFill>
              </a:rPr>
              <a:t>(tuberculosis) transmitted by close contact/droplets/sneezing </a:t>
            </a:r>
          </a:p>
          <a:p>
            <a:pPr>
              <a:buFont typeface="Arial" panose="020B0604020202020204" pitchFamily="34" charset="0"/>
              <a:buChar char="•"/>
            </a:pPr>
            <a:r>
              <a:rPr lang="en-AU" sz="2400" dirty="0">
                <a:solidFill>
                  <a:srgbClr val="FF0000"/>
                </a:solidFill>
              </a:rPr>
              <a:t>therefore (potentially) spreads (readily) to wherever there are people </a:t>
            </a:r>
          </a:p>
          <a:p>
            <a:pPr>
              <a:buFont typeface="Arial" panose="020B0604020202020204" pitchFamily="34" charset="0"/>
              <a:buChar char="•"/>
            </a:pPr>
            <a:r>
              <a:rPr lang="en-AU" sz="2400" dirty="0">
                <a:solidFill>
                  <a:srgbClr val="FF0000"/>
                </a:solidFill>
              </a:rPr>
              <a:t>modern transport/movements of people helps spread/tuberculosis asymptomatic </a:t>
            </a:r>
          </a:p>
          <a:p>
            <a:pPr>
              <a:buFont typeface="Arial" panose="020B0604020202020204" pitchFamily="34" charset="0"/>
              <a:buChar char="•"/>
            </a:pPr>
            <a:r>
              <a:rPr lang="en-AU" sz="2400" dirty="0">
                <a:solidFill>
                  <a:srgbClr val="FF0000"/>
                </a:solidFill>
              </a:rPr>
              <a:t>malaria is transmitted through vector/mosquitoes/transmitted indirectly </a:t>
            </a:r>
          </a:p>
          <a:p>
            <a:pPr>
              <a:buFont typeface="Arial" panose="020B0604020202020204" pitchFamily="34" charset="0"/>
              <a:buChar char="•"/>
            </a:pPr>
            <a:r>
              <a:rPr lang="en-AU" sz="2400" dirty="0">
                <a:solidFill>
                  <a:srgbClr val="FF0000"/>
                </a:solidFill>
              </a:rPr>
              <a:t>distribution of vector influences distribution of disease or distribution of malaria reflects distribution of (Anopheles) mosquito that transmits it/vector</a:t>
            </a:r>
          </a:p>
        </p:txBody>
      </p:sp>
    </p:spTree>
    <p:extLst>
      <p:ext uri="{BB962C8B-B14F-4D97-AF65-F5344CB8AC3E}">
        <p14:creationId xmlns:p14="http://schemas.microsoft.com/office/powerpoint/2010/main" val="333795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8D08D-8A22-4254-8937-F2896608DBE9}"/>
              </a:ext>
            </a:extLst>
          </p:cNvPr>
          <p:cNvSpPr>
            <a:spLocks noGrp="1"/>
          </p:cNvSpPr>
          <p:nvPr>
            <p:ph type="title"/>
          </p:nvPr>
        </p:nvSpPr>
        <p:spPr/>
        <p:txBody>
          <a:bodyPr/>
          <a:lstStyle/>
          <a:p>
            <a:r>
              <a:rPr lang="en-AU" dirty="0"/>
              <a:t>Homeostasis</a:t>
            </a:r>
          </a:p>
        </p:txBody>
      </p:sp>
      <p:sp>
        <p:nvSpPr>
          <p:cNvPr id="3" name="Content Placeholder 2">
            <a:extLst>
              <a:ext uri="{FF2B5EF4-FFF2-40B4-BE49-F238E27FC236}">
                <a16:creationId xmlns:a16="http://schemas.microsoft.com/office/drawing/2014/main" id="{D75BEC3A-A2F3-4BE7-9A5F-83A366890E95}"/>
              </a:ext>
            </a:extLst>
          </p:cNvPr>
          <p:cNvSpPr>
            <a:spLocks noGrp="1"/>
          </p:cNvSpPr>
          <p:nvPr>
            <p:ph idx="1"/>
          </p:nvPr>
        </p:nvSpPr>
        <p:spPr>
          <a:xfrm>
            <a:off x="1979612" y="2027583"/>
            <a:ext cx="8915400" cy="2663687"/>
          </a:xfrm>
        </p:spPr>
        <p:style>
          <a:lnRef idx="2">
            <a:schemeClr val="dk1"/>
          </a:lnRef>
          <a:fillRef idx="1">
            <a:schemeClr val="lt1"/>
          </a:fillRef>
          <a:effectRef idx="0">
            <a:schemeClr val="dk1"/>
          </a:effectRef>
          <a:fontRef idx="minor">
            <a:schemeClr val="dk1"/>
          </a:fontRef>
        </p:style>
        <p:txBody>
          <a:bodyPr anchor="ctr"/>
          <a:lstStyle/>
          <a:p>
            <a:pPr marL="0" lvl="0" indent="0" algn="ctr">
              <a:buClr>
                <a:srgbClr val="A53010"/>
              </a:buClr>
              <a:buNone/>
            </a:pPr>
            <a:r>
              <a:rPr lang="en-AU" sz="3200" dirty="0">
                <a:solidFill>
                  <a:prstClr val="black"/>
                </a:solidFill>
                <a:latin typeface="Arial" panose="020B0604020202020204" pitchFamily="34" charset="0"/>
                <a:cs typeface="Arial" panose="020B0604020202020204" pitchFamily="34" charset="0"/>
              </a:rPr>
              <a:t>The process by which the body (organism) maintains a </a:t>
            </a:r>
            <a:r>
              <a:rPr lang="en-AU" sz="3200" i="1" dirty="0">
                <a:solidFill>
                  <a:prstClr val="black"/>
                </a:solidFill>
                <a:latin typeface="Arial" panose="020B0604020202020204" pitchFamily="34" charset="0"/>
                <a:cs typeface="Arial" panose="020B0604020202020204" pitchFamily="34" charset="0"/>
              </a:rPr>
              <a:t>relatively</a:t>
            </a:r>
            <a:r>
              <a:rPr lang="en-AU" sz="3200" dirty="0">
                <a:solidFill>
                  <a:prstClr val="black"/>
                </a:solidFill>
                <a:latin typeface="Arial" panose="020B0604020202020204" pitchFamily="34" charset="0"/>
                <a:cs typeface="Arial" panose="020B0604020202020204" pitchFamily="34" charset="0"/>
              </a:rPr>
              <a:t> constant internal environment.</a:t>
            </a:r>
          </a:p>
        </p:txBody>
      </p:sp>
    </p:spTree>
    <p:extLst>
      <p:ext uri="{BB962C8B-B14F-4D97-AF65-F5344CB8AC3E}">
        <p14:creationId xmlns:p14="http://schemas.microsoft.com/office/powerpoint/2010/main" val="9231694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79D21-F82D-4F36-8575-6AE572FC4180}"/>
              </a:ext>
            </a:extLst>
          </p:cNvPr>
          <p:cNvSpPr>
            <a:spLocks noGrp="1"/>
          </p:cNvSpPr>
          <p:nvPr>
            <p:ph type="title"/>
          </p:nvPr>
        </p:nvSpPr>
        <p:spPr>
          <a:xfrm>
            <a:off x="2055812" y="478336"/>
            <a:ext cx="8911687" cy="608342"/>
          </a:xfrm>
        </p:spPr>
        <p:txBody>
          <a:bodyPr>
            <a:normAutofit/>
          </a:bodyPr>
          <a:lstStyle/>
          <a:p>
            <a:r>
              <a:rPr lang="en-AU" sz="3200" dirty="0"/>
              <a:t>Q16. Influenza</a:t>
            </a:r>
          </a:p>
        </p:txBody>
      </p:sp>
      <p:sp>
        <p:nvSpPr>
          <p:cNvPr id="3" name="Content Placeholder 2">
            <a:extLst>
              <a:ext uri="{FF2B5EF4-FFF2-40B4-BE49-F238E27FC236}">
                <a16:creationId xmlns:a16="http://schemas.microsoft.com/office/drawing/2014/main" id="{34521FB1-49B8-4DEB-B4DD-6FFB0C714409}"/>
              </a:ext>
            </a:extLst>
          </p:cNvPr>
          <p:cNvSpPr>
            <a:spLocks noGrp="1"/>
          </p:cNvSpPr>
          <p:nvPr>
            <p:ph idx="1"/>
          </p:nvPr>
        </p:nvSpPr>
        <p:spPr>
          <a:xfrm>
            <a:off x="1603717" y="1086678"/>
            <a:ext cx="9991935" cy="5567340"/>
          </a:xfrm>
        </p:spPr>
        <p:txBody>
          <a:bodyPr>
            <a:normAutofit/>
          </a:bodyPr>
          <a:lstStyle/>
          <a:p>
            <a:pPr marL="0" indent="0">
              <a:buNone/>
            </a:pPr>
            <a:r>
              <a:rPr lang="en-AU" sz="2400" dirty="0"/>
              <a:t>A group of biologists developed a model for predicting the spread of influenza in human populations. As a part of this, they collected data on the number of individuals per household in two locations, which are shown in the figure below.</a:t>
            </a:r>
          </a:p>
          <a:p>
            <a:pPr marL="0" indent="0">
              <a:buNone/>
            </a:pPr>
            <a:endParaRPr lang="en-AU" sz="2400" dirty="0"/>
          </a:p>
          <a:p>
            <a:pPr marL="0" indent="0">
              <a:buNone/>
            </a:pPr>
            <a:endParaRPr lang="en-AU" sz="2400" dirty="0"/>
          </a:p>
          <a:p>
            <a:pPr marL="0" indent="0">
              <a:buNone/>
            </a:pPr>
            <a:endParaRPr lang="en-AU" sz="2400" dirty="0"/>
          </a:p>
          <a:p>
            <a:pPr marL="0" indent="0">
              <a:buNone/>
            </a:pPr>
            <a:endParaRPr lang="en-AU" sz="2400" dirty="0"/>
          </a:p>
          <a:p>
            <a:pPr marL="0" indent="0">
              <a:buNone/>
            </a:pPr>
            <a:endParaRPr lang="en-AU" sz="2400" dirty="0"/>
          </a:p>
          <a:p>
            <a:pPr marL="0" indent="0">
              <a:buNone/>
            </a:pPr>
            <a:endParaRPr lang="en-AU" sz="2400" dirty="0"/>
          </a:p>
          <a:p>
            <a:pPr marL="0" indent="0">
              <a:buNone/>
            </a:pPr>
            <a:endParaRPr lang="en-AU" dirty="0"/>
          </a:p>
          <a:p>
            <a:pPr marL="0" indent="0" algn="r">
              <a:buNone/>
            </a:pPr>
            <a:r>
              <a:rPr lang="en-AU" dirty="0"/>
              <a:t>WACE 2017</a:t>
            </a:r>
          </a:p>
        </p:txBody>
      </p:sp>
      <p:pic>
        <p:nvPicPr>
          <p:cNvPr id="4" name="Picture 3">
            <a:extLst>
              <a:ext uri="{FF2B5EF4-FFF2-40B4-BE49-F238E27FC236}">
                <a16:creationId xmlns:a16="http://schemas.microsoft.com/office/drawing/2014/main" id="{8A364A27-BFEE-4D79-9682-2D3CBFB42241}"/>
              </a:ext>
            </a:extLst>
          </p:cNvPr>
          <p:cNvPicPr>
            <a:picLocks noChangeAspect="1"/>
          </p:cNvPicPr>
          <p:nvPr/>
        </p:nvPicPr>
        <p:blipFill>
          <a:blip r:embed="rId3"/>
          <a:stretch>
            <a:fillRect/>
          </a:stretch>
        </p:blipFill>
        <p:spPr>
          <a:xfrm>
            <a:off x="2495821" y="2652083"/>
            <a:ext cx="7200358" cy="3119239"/>
          </a:xfrm>
          <a:prstGeom prst="rect">
            <a:avLst/>
          </a:prstGeom>
        </p:spPr>
      </p:pic>
    </p:spTree>
    <p:extLst>
      <p:ext uri="{BB962C8B-B14F-4D97-AF65-F5344CB8AC3E}">
        <p14:creationId xmlns:p14="http://schemas.microsoft.com/office/powerpoint/2010/main" val="1141918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581FB-F6EA-4366-87CF-006490AEA942}"/>
              </a:ext>
            </a:extLst>
          </p:cNvPr>
          <p:cNvSpPr>
            <a:spLocks noGrp="1"/>
          </p:cNvSpPr>
          <p:nvPr>
            <p:ph type="title"/>
          </p:nvPr>
        </p:nvSpPr>
        <p:spPr>
          <a:xfrm>
            <a:off x="1805134" y="173944"/>
            <a:ext cx="8911687" cy="449316"/>
          </a:xfrm>
        </p:spPr>
        <p:txBody>
          <a:bodyPr>
            <a:normAutofit/>
          </a:bodyPr>
          <a:lstStyle/>
          <a:p>
            <a:r>
              <a:rPr lang="en-AU" sz="1800" dirty="0"/>
              <a:t>Previous slide continued</a:t>
            </a:r>
          </a:p>
        </p:txBody>
      </p:sp>
      <p:sp>
        <p:nvSpPr>
          <p:cNvPr id="3" name="Content Placeholder 2">
            <a:extLst>
              <a:ext uri="{FF2B5EF4-FFF2-40B4-BE49-F238E27FC236}">
                <a16:creationId xmlns:a16="http://schemas.microsoft.com/office/drawing/2014/main" id="{DCD06FCB-1BBA-42BD-AF6B-BB6C175E3011}"/>
              </a:ext>
            </a:extLst>
          </p:cNvPr>
          <p:cNvSpPr>
            <a:spLocks noGrp="1"/>
          </p:cNvSpPr>
          <p:nvPr>
            <p:ph idx="1"/>
          </p:nvPr>
        </p:nvSpPr>
        <p:spPr>
          <a:xfrm>
            <a:off x="365761" y="623260"/>
            <a:ext cx="11591778" cy="6060796"/>
          </a:xfrm>
          <a:solidFill>
            <a:schemeClr val="bg1"/>
          </a:solidFill>
        </p:spPr>
        <p:txBody>
          <a:bodyPr>
            <a:normAutofit fontScale="92500"/>
          </a:bodyPr>
          <a:lstStyle/>
          <a:p>
            <a:pPr marL="457200" indent="-457200" algn="just">
              <a:lnSpc>
                <a:spcPct val="120000"/>
              </a:lnSpc>
              <a:spcAft>
                <a:spcPts val="800"/>
              </a:spcAft>
              <a:buAutoNum type="alphaLcParenBoth"/>
            </a:pPr>
            <a:r>
              <a:rPr lang="en-AU" sz="2200" b="1" dirty="0"/>
              <a:t>Compare</a:t>
            </a:r>
            <a:r>
              <a:rPr lang="en-AU" sz="2200" dirty="0"/>
              <a:t> the number of people per household in the two locations. </a:t>
            </a:r>
            <a:r>
              <a:rPr lang="en-AU" sz="2200" b="1" dirty="0"/>
              <a:t>Use data </a:t>
            </a:r>
            <a:r>
              <a:rPr lang="en-AU" sz="2200" dirty="0"/>
              <a:t>from the figure to support your answer. (4 marks)</a:t>
            </a:r>
          </a:p>
          <a:p>
            <a:pPr marL="457200" indent="-457200" algn="just">
              <a:lnSpc>
                <a:spcPct val="120000"/>
              </a:lnSpc>
              <a:spcAft>
                <a:spcPts val="800"/>
              </a:spcAft>
            </a:pPr>
            <a:r>
              <a:rPr lang="en-AU" sz="1600" dirty="0">
                <a:solidFill>
                  <a:srgbClr val="FF0000"/>
                </a:solidFill>
                <a:latin typeface="Arial" panose="020B0604020202020204" pitchFamily="34" charset="0"/>
                <a:cs typeface="Arial" panose="020B0604020202020204" pitchFamily="34" charset="0"/>
              </a:rPr>
              <a:t>(On average) location 2 had more people per household or location 1 had fewer people per household.</a:t>
            </a:r>
          </a:p>
          <a:p>
            <a:pPr marL="457200" indent="-457200" algn="just">
              <a:lnSpc>
                <a:spcPct val="120000"/>
              </a:lnSpc>
              <a:spcAft>
                <a:spcPts val="800"/>
              </a:spcAft>
            </a:pPr>
            <a:r>
              <a:rPr lang="en-AU" sz="1600" dirty="0">
                <a:solidFill>
                  <a:srgbClr val="FF0000"/>
                </a:solidFill>
                <a:latin typeface="Arial" panose="020B0604020202020204" pitchFamily="34" charset="0"/>
                <a:cs typeface="Arial" panose="020B0604020202020204" pitchFamily="34" charset="0"/>
              </a:rPr>
              <a:t>In location 1 most households had 2 people or 1 or 2 people or there were more households with 1 or 2 people than in location 2.</a:t>
            </a:r>
          </a:p>
          <a:p>
            <a:pPr marL="457200" indent="-457200" algn="just">
              <a:lnSpc>
                <a:spcPct val="120000"/>
              </a:lnSpc>
              <a:spcAft>
                <a:spcPts val="800"/>
              </a:spcAft>
            </a:pPr>
            <a:r>
              <a:rPr lang="en-AU" sz="1600" dirty="0">
                <a:solidFill>
                  <a:srgbClr val="FF0000"/>
                </a:solidFill>
                <a:latin typeface="Arial" panose="020B0604020202020204" pitchFamily="34" charset="0"/>
                <a:cs typeface="Arial" panose="020B0604020202020204" pitchFamily="34" charset="0"/>
              </a:rPr>
              <a:t>In location 1 very few households had 6 people or households with 6 people were the least common.</a:t>
            </a:r>
          </a:p>
          <a:p>
            <a:pPr marL="457200" indent="-457200" algn="just">
              <a:lnSpc>
                <a:spcPct val="120000"/>
              </a:lnSpc>
              <a:spcAft>
                <a:spcPts val="800"/>
              </a:spcAft>
            </a:pPr>
            <a:r>
              <a:rPr lang="en-AU" sz="1600" dirty="0">
                <a:solidFill>
                  <a:srgbClr val="FF0000"/>
                </a:solidFill>
                <a:latin typeface="Arial" panose="020B0604020202020204" pitchFamily="34" charset="0"/>
                <a:cs typeface="Arial" panose="020B0604020202020204" pitchFamily="34" charset="0"/>
              </a:rPr>
              <a:t>In location 1 there was a (sharp) decline in numbers after 2 people per household. </a:t>
            </a:r>
          </a:p>
          <a:p>
            <a:pPr marL="457200" indent="-457200" algn="just">
              <a:lnSpc>
                <a:spcPct val="120000"/>
              </a:lnSpc>
              <a:spcAft>
                <a:spcPts val="800"/>
              </a:spcAft>
            </a:pPr>
            <a:r>
              <a:rPr lang="en-AU" sz="1600" dirty="0">
                <a:solidFill>
                  <a:srgbClr val="FF0000"/>
                </a:solidFill>
                <a:latin typeface="Arial" panose="020B0604020202020204" pitchFamily="34" charset="0"/>
                <a:cs typeface="Arial" panose="020B0604020202020204" pitchFamily="34" charset="0"/>
              </a:rPr>
              <a:t>In location 2 most households had 6 people or had 5 or 6 people.</a:t>
            </a:r>
          </a:p>
          <a:p>
            <a:pPr marL="457200" indent="-457200" algn="just">
              <a:lnSpc>
                <a:spcPct val="120000"/>
              </a:lnSpc>
              <a:spcAft>
                <a:spcPts val="800"/>
              </a:spcAft>
            </a:pPr>
            <a:r>
              <a:rPr lang="en-AU" sz="1600" dirty="0">
                <a:solidFill>
                  <a:srgbClr val="FF0000"/>
                </a:solidFill>
                <a:latin typeface="Arial" panose="020B0604020202020204" pitchFamily="34" charset="0"/>
                <a:cs typeface="Arial" panose="020B0604020202020204" pitchFamily="34" charset="0"/>
              </a:rPr>
              <a:t>In location 2 households with 3 people were the least common.</a:t>
            </a:r>
          </a:p>
          <a:p>
            <a:pPr marL="457200" indent="-457200" algn="just">
              <a:lnSpc>
                <a:spcPct val="120000"/>
              </a:lnSpc>
              <a:spcAft>
                <a:spcPts val="800"/>
              </a:spcAft>
            </a:pPr>
            <a:r>
              <a:rPr lang="en-AU" sz="1600" dirty="0">
                <a:solidFill>
                  <a:srgbClr val="FF0000"/>
                </a:solidFill>
                <a:latin typeface="Arial" panose="020B0604020202020204" pitchFamily="34" charset="0"/>
                <a:cs typeface="Arial" panose="020B0604020202020204" pitchFamily="34" charset="0"/>
              </a:rPr>
              <a:t>In location 2 there more households with 3, 5 or 6 people than in location 1.</a:t>
            </a:r>
          </a:p>
          <a:p>
            <a:pPr marL="457200" indent="-457200" algn="just">
              <a:lnSpc>
                <a:spcPct val="120000"/>
              </a:lnSpc>
              <a:spcAft>
                <a:spcPts val="800"/>
              </a:spcAft>
            </a:pPr>
            <a:r>
              <a:rPr lang="en-AU" sz="1600" dirty="0">
                <a:solidFill>
                  <a:srgbClr val="FF0000"/>
                </a:solidFill>
                <a:latin typeface="Arial" panose="020B0604020202020204" pitchFamily="34" charset="0"/>
                <a:cs typeface="Arial" panose="020B0604020202020204" pitchFamily="34" charset="0"/>
              </a:rPr>
              <a:t>For location 1, any accurate quote of data which gives both the number of dwellings and the number of persons per household.</a:t>
            </a:r>
          </a:p>
          <a:p>
            <a:pPr marL="457200" indent="-457200" algn="just">
              <a:lnSpc>
                <a:spcPct val="120000"/>
              </a:lnSpc>
              <a:spcAft>
                <a:spcPts val="800"/>
              </a:spcAft>
            </a:pPr>
            <a:r>
              <a:rPr lang="en-AU" sz="1600" dirty="0">
                <a:solidFill>
                  <a:srgbClr val="FF0000"/>
                </a:solidFill>
                <a:latin typeface="Arial" panose="020B0604020202020204" pitchFamily="34" charset="0"/>
                <a:cs typeface="Arial" panose="020B0604020202020204" pitchFamily="34" charset="0"/>
              </a:rPr>
              <a:t>For location 2, any accurate quote of data which gives both the number of dwellings and the number of persons per household.</a:t>
            </a:r>
          </a:p>
          <a:p>
            <a:pPr marL="457200" indent="-457200" algn="just">
              <a:lnSpc>
                <a:spcPct val="120000"/>
              </a:lnSpc>
              <a:spcAft>
                <a:spcPts val="800"/>
              </a:spcAft>
            </a:pPr>
            <a:r>
              <a:rPr lang="en-AU" sz="1600" dirty="0">
                <a:solidFill>
                  <a:srgbClr val="FF0000"/>
                </a:solidFill>
                <a:latin typeface="Arial" panose="020B0604020202020204" pitchFamily="34" charset="0"/>
                <a:cs typeface="Arial" panose="020B0604020202020204" pitchFamily="34" charset="0"/>
              </a:rPr>
              <a:t>The range in the number of people per household was the same for both locations</a:t>
            </a:r>
          </a:p>
        </p:txBody>
      </p:sp>
    </p:spTree>
    <p:extLst>
      <p:ext uri="{BB962C8B-B14F-4D97-AF65-F5344CB8AC3E}">
        <p14:creationId xmlns:p14="http://schemas.microsoft.com/office/powerpoint/2010/main" val="58821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CDA19-ADF0-4BD9-8922-CD7F8D48A1AF}"/>
              </a:ext>
            </a:extLst>
          </p:cNvPr>
          <p:cNvSpPr>
            <a:spLocks noGrp="1"/>
          </p:cNvSpPr>
          <p:nvPr>
            <p:ph type="title"/>
          </p:nvPr>
        </p:nvSpPr>
        <p:spPr>
          <a:xfrm>
            <a:off x="243621" y="133643"/>
            <a:ext cx="8911687" cy="475820"/>
          </a:xfrm>
        </p:spPr>
        <p:txBody>
          <a:bodyPr/>
          <a:lstStyle/>
          <a:p>
            <a:r>
              <a:rPr lang="en-AU" sz="1800" dirty="0">
                <a:solidFill>
                  <a:srgbClr val="31B4E6">
                    <a:lumMod val="75000"/>
                  </a:srgbClr>
                </a:solidFill>
              </a:rPr>
              <a:t>Previous slide continued</a:t>
            </a:r>
            <a:endParaRPr lang="en-AU" dirty="0"/>
          </a:p>
        </p:txBody>
      </p:sp>
      <p:sp>
        <p:nvSpPr>
          <p:cNvPr id="3" name="Content Placeholder 2">
            <a:extLst>
              <a:ext uri="{FF2B5EF4-FFF2-40B4-BE49-F238E27FC236}">
                <a16:creationId xmlns:a16="http://schemas.microsoft.com/office/drawing/2014/main" id="{0232912B-881D-4D30-8718-08AC87DCB528}"/>
              </a:ext>
            </a:extLst>
          </p:cNvPr>
          <p:cNvSpPr>
            <a:spLocks noGrp="1"/>
          </p:cNvSpPr>
          <p:nvPr>
            <p:ph idx="1"/>
          </p:nvPr>
        </p:nvSpPr>
        <p:spPr>
          <a:xfrm>
            <a:off x="365760" y="717452"/>
            <a:ext cx="11662117" cy="6006905"/>
          </a:xfrm>
          <a:solidFill>
            <a:schemeClr val="bg1"/>
          </a:solidFill>
        </p:spPr>
        <p:txBody>
          <a:bodyPr>
            <a:normAutofit fontScale="77500" lnSpcReduction="20000"/>
          </a:bodyPr>
          <a:lstStyle/>
          <a:p>
            <a:pPr marL="0" lvl="0" indent="0" algn="just">
              <a:lnSpc>
                <a:spcPct val="110000"/>
              </a:lnSpc>
              <a:spcAft>
                <a:spcPts val="800"/>
              </a:spcAft>
              <a:buClr>
                <a:srgbClr val="353535"/>
              </a:buClr>
              <a:buNone/>
            </a:pPr>
            <a:r>
              <a:rPr lang="en-AU" sz="2400" dirty="0"/>
              <a:t>b. </a:t>
            </a:r>
            <a:r>
              <a:rPr lang="en-AU" sz="2900" b="1" dirty="0"/>
              <a:t>Explain why </a:t>
            </a:r>
            <a:r>
              <a:rPr lang="en-AU" sz="2900" dirty="0"/>
              <a:t>data on the number of people per household are relevant to the development of a model for predicting the spread of influenza in human populations.            (4 marks)</a:t>
            </a:r>
          </a:p>
          <a:p>
            <a:pPr algn="just">
              <a:lnSpc>
                <a:spcPct val="110000"/>
              </a:lnSpc>
              <a:spcAft>
                <a:spcPts val="800"/>
              </a:spcAft>
              <a:buClr>
                <a:srgbClr val="353535"/>
              </a:buClr>
            </a:pPr>
            <a:r>
              <a:rPr lang="en-AU" sz="2900" dirty="0">
                <a:solidFill>
                  <a:srgbClr val="FF0000"/>
                </a:solidFill>
              </a:rPr>
              <a:t>Influenza is spread through close contact</a:t>
            </a:r>
          </a:p>
          <a:p>
            <a:pPr algn="just">
              <a:lnSpc>
                <a:spcPct val="110000"/>
              </a:lnSpc>
              <a:spcAft>
                <a:spcPts val="800"/>
              </a:spcAft>
              <a:buClr>
                <a:srgbClr val="353535"/>
              </a:buClr>
            </a:pPr>
            <a:r>
              <a:rPr lang="en-AU" sz="2900" dirty="0">
                <a:solidFill>
                  <a:srgbClr val="FF0000"/>
                </a:solidFill>
              </a:rPr>
              <a:t>If one member of the household has the disease, there is a (high) risk that it will be transmitted to other people in the household</a:t>
            </a:r>
          </a:p>
          <a:p>
            <a:pPr algn="just">
              <a:lnSpc>
                <a:spcPct val="110000"/>
              </a:lnSpc>
              <a:spcAft>
                <a:spcPts val="800"/>
              </a:spcAft>
              <a:buClr>
                <a:srgbClr val="353535"/>
              </a:buClr>
            </a:pPr>
            <a:r>
              <a:rPr lang="en-AU" sz="2900" dirty="0">
                <a:solidFill>
                  <a:srgbClr val="FF0000"/>
                </a:solidFill>
              </a:rPr>
              <a:t>In location 2/locations with large households more people are likely to be infected or in location 1/locations with small households fewer people are likely to be infected </a:t>
            </a:r>
          </a:p>
          <a:p>
            <a:pPr algn="just">
              <a:lnSpc>
                <a:spcPct val="110000"/>
              </a:lnSpc>
              <a:spcAft>
                <a:spcPts val="800"/>
              </a:spcAft>
              <a:buClr>
                <a:srgbClr val="353535"/>
              </a:buClr>
            </a:pPr>
            <a:r>
              <a:rPr lang="en-AU" sz="2900" dirty="0">
                <a:solidFill>
                  <a:srgbClr val="FF0000"/>
                </a:solidFill>
              </a:rPr>
              <a:t>Infected individuals can spread the disease to individuals from other households</a:t>
            </a:r>
          </a:p>
          <a:p>
            <a:pPr algn="just">
              <a:lnSpc>
                <a:spcPct val="110000"/>
              </a:lnSpc>
              <a:spcAft>
                <a:spcPts val="800"/>
              </a:spcAft>
              <a:buClr>
                <a:srgbClr val="353535"/>
              </a:buClr>
            </a:pPr>
            <a:r>
              <a:rPr lang="en-AU" sz="2900" dirty="0">
                <a:solidFill>
                  <a:srgbClr val="FF0000"/>
                </a:solidFill>
              </a:rPr>
              <a:t>The more infected people there are, the greater the chances that an uninfected person from another household will come into contact with them or the fewer infected people there are, the lower the chances an uninfected person from another household will come into contact with (if all else is equal)</a:t>
            </a:r>
          </a:p>
          <a:p>
            <a:pPr algn="just">
              <a:lnSpc>
                <a:spcPct val="110000"/>
              </a:lnSpc>
              <a:spcAft>
                <a:spcPts val="800"/>
              </a:spcAft>
              <a:buClr>
                <a:srgbClr val="353535"/>
              </a:buClr>
            </a:pPr>
            <a:r>
              <a:rPr lang="en-AU" sz="2900" dirty="0">
                <a:solidFill>
                  <a:srgbClr val="FF0000"/>
                </a:solidFill>
              </a:rPr>
              <a:t>The rate of transmission/spread (outside of the household) will also depend on the population size/density/vaccination or other factors.</a:t>
            </a:r>
            <a:endParaRPr lang="en-AU" sz="2900" b="1" dirty="0">
              <a:solidFill>
                <a:srgbClr val="FF0000"/>
              </a:solidFill>
            </a:endParaRPr>
          </a:p>
        </p:txBody>
      </p:sp>
    </p:spTree>
    <p:extLst>
      <p:ext uri="{BB962C8B-B14F-4D97-AF65-F5344CB8AC3E}">
        <p14:creationId xmlns:p14="http://schemas.microsoft.com/office/powerpoint/2010/main" val="2317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DF9C5-9FA0-46AB-BF43-746C0539C347}"/>
              </a:ext>
            </a:extLst>
          </p:cNvPr>
          <p:cNvSpPr>
            <a:spLocks noGrp="1"/>
          </p:cNvSpPr>
          <p:nvPr>
            <p:ph type="title"/>
          </p:nvPr>
        </p:nvSpPr>
        <p:spPr>
          <a:xfrm>
            <a:off x="379829" y="260252"/>
            <a:ext cx="9661744" cy="322668"/>
          </a:xfrm>
        </p:spPr>
        <p:txBody>
          <a:bodyPr>
            <a:normAutofit fontScale="90000"/>
          </a:bodyPr>
          <a:lstStyle/>
          <a:p>
            <a:r>
              <a:rPr lang="en-AU" sz="1800" dirty="0">
                <a:solidFill>
                  <a:srgbClr val="31B4E6">
                    <a:lumMod val="75000"/>
                  </a:srgbClr>
                </a:solidFill>
              </a:rPr>
              <a:t>Previous slide continued</a:t>
            </a:r>
            <a:endParaRPr lang="en-AU" sz="1800" dirty="0"/>
          </a:p>
        </p:txBody>
      </p:sp>
      <p:sp>
        <p:nvSpPr>
          <p:cNvPr id="3" name="Content Placeholder 2">
            <a:extLst>
              <a:ext uri="{FF2B5EF4-FFF2-40B4-BE49-F238E27FC236}">
                <a16:creationId xmlns:a16="http://schemas.microsoft.com/office/drawing/2014/main" id="{4034AA78-DE71-40B5-8E54-CB5BFECC2A3B}"/>
              </a:ext>
            </a:extLst>
          </p:cNvPr>
          <p:cNvSpPr>
            <a:spLocks noGrp="1"/>
          </p:cNvSpPr>
          <p:nvPr>
            <p:ph idx="1"/>
          </p:nvPr>
        </p:nvSpPr>
        <p:spPr>
          <a:xfrm>
            <a:off x="773723" y="689317"/>
            <a:ext cx="10730889" cy="5908431"/>
          </a:xfrm>
          <a:solidFill>
            <a:schemeClr val="bg1"/>
          </a:solidFill>
        </p:spPr>
        <p:txBody>
          <a:bodyPr>
            <a:normAutofit/>
          </a:bodyPr>
          <a:lstStyle/>
          <a:p>
            <a:pPr marL="0" indent="0">
              <a:buNone/>
            </a:pPr>
            <a:r>
              <a:rPr lang="en-AU" sz="2400" dirty="0"/>
              <a:t>c. Can influenza be treated with antibiotics? Explain why or why not. (4 marks)</a:t>
            </a:r>
          </a:p>
          <a:p>
            <a:r>
              <a:rPr lang="en-AU" sz="2400" dirty="0">
                <a:solidFill>
                  <a:srgbClr val="FF0000"/>
                </a:solidFill>
              </a:rPr>
              <a:t>No (influenza cannot be treated with antibiotics) – 1 mark</a:t>
            </a:r>
          </a:p>
          <a:p>
            <a:pPr marL="0" indent="0">
              <a:buNone/>
            </a:pPr>
            <a:r>
              <a:rPr lang="en-AU" sz="2400" dirty="0">
                <a:solidFill>
                  <a:srgbClr val="FF0000"/>
                </a:solidFill>
              </a:rPr>
              <a:t>Any 3 for 3 marks</a:t>
            </a:r>
          </a:p>
          <a:p>
            <a:r>
              <a:rPr lang="en-AU" sz="2400" i="1" dirty="0">
                <a:solidFill>
                  <a:srgbClr val="FF0000"/>
                </a:solidFill>
              </a:rPr>
              <a:t>Influenza is caused by a virus </a:t>
            </a:r>
          </a:p>
          <a:p>
            <a:r>
              <a:rPr lang="en-AU" sz="2400" i="1" dirty="0">
                <a:solidFill>
                  <a:srgbClr val="FF0000"/>
                </a:solidFill>
              </a:rPr>
              <a:t>Antibiotics only work on bacteria </a:t>
            </a:r>
          </a:p>
          <a:p>
            <a:r>
              <a:rPr lang="en-AU" sz="2400" i="1" dirty="0">
                <a:solidFill>
                  <a:srgbClr val="FF0000"/>
                </a:solidFill>
              </a:rPr>
              <a:t>Antibiotics work by targeting structures that are present in bacterial cells </a:t>
            </a:r>
            <a:r>
              <a:rPr lang="en-AU" sz="2400" dirty="0">
                <a:solidFill>
                  <a:srgbClr val="FF0000"/>
                </a:solidFill>
              </a:rPr>
              <a:t>or </a:t>
            </a:r>
            <a:r>
              <a:rPr lang="en-AU" sz="2400" i="1" dirty="0">
                <a:solidFill>
                  <a:srgbClr val="FF0000"/>
                </a:solidFill>
              </a:rPr>
              <a:t>antibiotics work by targeting structures that are not present in a virus </a:t>
            </a:r>
          </a:p>
          <a:p>
            <a:r>
              <a:rPr lang="en-AU" sz="2400" dirty="0">
                <a:solidFill>
                  <a:srgbClr val="FF0000"/>
                </a:solidFill>
              </a:rPr>
              <a:t>Specific details – e.g. antibiotics target cell wall of bacteria or ribosomes of bacteria (protein synthesis) </a:t>
            </a:r>
          </a:p>
          <a:p>
            <a:r>
              <a:rPr lang="en-AU" sz="2400" dirty="0">
                <a:solidFill>
                  <a:srgbClr val="FF0000"/>
                </a:solidFill>
              </a:rPr>
              <a:t>Antiviral drugs are used to treat viral diseases  </a:t>
            </a:r>
          </a:p>
          <a:p>
            <a:r>
              <a:rPr lang="en-AU" sz="2400" dirty="0">
                <a:solidFill>
                  <a:srgbClr val="FF0000"/>
                </a:solidFill>
              </a:rPr>
              <a:t>Antiviral drugs disrupt the life cycle of the virus</a:t>
            </a:r>
          </a:p>
        </p:txBody>
      </p:sp>
    </p:spTree>
    <p:extLst>
      <p:ext uri="{BB962C8B-B14F-4D97-AF65-F5344CB8AC3E}">
        <p14:creationId xmlns:p14="http://schemas.microsoft.com/office/powerpoint/2010/main" val="268915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3873-9725-4E2B-8AE5-7756E2ED1B60}"/>
              </a:ext>
            </a:extLst>
          </p:cNvPr>
          <p:cNvSpPr>
            <a:spLocks noGrp="1"/>
          </p:cNvSpPr>
          <p:nvPr>
            <p:ph type="title"/>
          </p:nvPr>
        </p:nvSpPr>
        <p:spPr>
          <a:xfrm>
            <a:off x="1696279" y="235804"/>
            <a:ext cx="2991880" cy="967558"/>
          </a:xfrm>
        </p:spPr>
        <p:txBody>
          <a:bodyPr>
            <a:normAutofit fontScale="90000"/>
          </a:bodyPr>
          <a:lstStyle/>
          <a:p>
            <a:r>
              <a:rPr lang="en-AU" sz="2800" dirty="0">
                <a:latin typeface="Arial Narrow" panose="020B0606020202030204" pitchFamily="34" charset="0"/>
              </a:rPr>
              <a:t>Q17.</a:t>
            </a:r>
            <a:r>
              <a:rPr lang="en-AU" sz="2800" b="1" u="sng" dirty="0">
                <a:latin typeface="Arial Narrow" panose="020B0606020202030204" pitchFamily="34" charset="0"/>
              </a:rPr>
              <a:t>Viral Re</a:t>
            </a:r>
            <a:r>
              <a:rPr lang="en-AU" sz="2800" b="1" dirty="0">
                <a:latin typeface="Arial Narrow" panose="020B0606020202030204" pitchFamily="34" charset="0"/>
              </a:rPr>
              <a:t>p</a:t>
            </a:r>
            <a:r>
              <a:rPr lang="en-AU" sz="2800" b="1" u="sng" dirty="0">
                <a:latin typeface="Arial Narrow" panose="020B0606020202030204" pitchFamily="34" charset="0"/>
              </a:rPr>
              <a:t>roduction: LYTIC Phase</a:t>
            </a:r>
          </a:p>
        </p:txBody>
      </p:sp>
      <p:pic>
        <p:nvPicPr>
          <p:cNvPr id="4" name="Picture 3">
            <a:extLst>
              <a:ext uri="{FF2B5EF4-FFF2-40B4-BE49-F238E27FC236}">
                <a16:creationId xmlns:a16="http://schemas.microsoft.com/office/drawing/2014/main" id="{35DC08F2-84DA-4388-A3FB-630EA286B19B}"/>
              </a:ext>
            </a:extLst>
          </p:cNvPr>
          <p:cNvPicPr>
            <a:picLocks noChangeAspect="1"/>
          </p:cNvPicPr>
          <p:nvPr/>
        </p:nvPicPr>
        <p:blipFill rotWithShape="1">
          <a:blip r:embed="rId3"/>
          <a:srcRect b="16739"/>
          <a:stretch/>
        </p:blipFill>
        <p:spPr>
          <a:xfrm>
            <a:off x="3537474" y="2141676"/>
            <a:ext cx="5648602" cy="3397732"/>
          </a:xfrm>
          <a:prstGeom prst="rect">
            <a:avLst/>
          </a:prstGeom>
        </p:spPr>
      </p:pic>
      <p:grpSp>
        <p:nvGrpSpPr>
          <p:cNvPr id="8" name="Group 7">
            <a:extLst>
              <a:ext uri="{FF2B5EF4-FFF2-40B4-BE49-F238E27FC236}">
                <a16:creationId xmlns:a16="http://schemas.microsoft.com/office/drawing/2014/main" id="{25A5E799-B7A6-4F1F-9308-D0D882A84DAC}"/>
              </a:ext>
            </a:extLst>
          </p:cNvPr>
          <p:cNvGrpSpPr/>
          <p:nvPr/>
        </p:nvGrpSpPr>
        <p:grpSpPr>
          <a:xfrm>
            <a:off x="4809845" y="323671"/>
            <a:ext cx="2095232" cy="1968955"/>
            <a:chOff x="4809845" y="336923"/>
            <a:chExt cx="2095232" cy="1968955"/>
          </a:xfrm>
        </p:grpSpPr>
        <p:cxnSp>
          <p:nvCxnSpPr>
            <p:cNvPr id="6" name="Straight Arrow Connector 5">
              <a:extLst>
                <a:ext uri="{FF2B5EF4-FFF2-40B4-BE49-F238E27FC236}">
                  <a16:creationId xmlns:a16="http://schemas.microsoft.com/office/drawing/2014/main" id="{8E9E3CDB-72DA-4EEE-BB1B-0D72569B571A}"/>
                </a:ext>
              </a:extLst>
            </p:cNvPr>
            <p:cNvCxnSpPr/>
            <p:nvPr/>
          </p:nvCxnSpPr>
          <p:spPr>
            <a:xfrm>
              <a:off x="5857461" y="1537252"/>
              <a:ext cx="0" cy="768626"/>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11DB845-41EC-4810-ADE1-4BC6A4D03820}"/>
                </a:ext>
              </a:extLst>
            </p:cNvPr>
            <p:cNvSpPr txBox="1"/>
            <p:nvPr/>
          </p:nvSpPr>
          <p:spPr>
            <a:xfrm>
              <a:off x="4809845" y="336923"/>
              <a:ext cx="2095232" cy="1200329"/>
            </a:xfrm>
            <a:prstGeom prst="rect">
              <a:avLst/>
            </a:prstGeom>
            <a:solidFill>
              <a:schemeClr val="bg1"/>
            </a:solidFill>
            <a:ln w="28575">
              <a:solidFill>
                <a:schemeClr val="accent5"/>
              </a:solidFill>
            </a:ln>
          </p:spPr>
          <p:txBody>
            <a:bodyPr wrap="square" rtlCol="0">
              <a:spAutoFit/>
            </a:bodyPr>
            <a:lstStyle/>
            <a:p>
              <a:r>
                <a:rPr lang="en-AU" sz="2400" dirty="0">
                  <a:solidFill>
                    <a:schemeClr val="accent4">
                      <a:lumMod val="50000"/>
                    </a:schemeClr>
                  </a:solidFill>
                  <a:latin typeface="Arial Narrow" panose="020B0606020202030204" pitchFamily="34" charset="0"/>
                </a:rPr>
                <a:t>1</a:t>
              </a:r>
              <a:r>
                <a:rPr lang="en-AU" sz="2400" b="1" dirty="0">
                  <a:solidFill>
                    <a:schemeClr val="accent4">
                      <a:lumMod val="50000"/>
                    </a:schemeClr>
                  </a:solidFill>
                  <a:latin typeface="Arial Narrow" panose="020B0606020202030204" pitchFamily="34" charset="0"/>
                </a:rPr>
                <a:t>. Virus particle binds to the wall of the host</a:t>
              </a:r>
            </a:p>
          </p:txBody>
        </p:sp>
      </p:grpSp>
      <p:grpSp>
        <p:nvGrpSpPr>
          <p:cNvPr id="13" name="Group 12">
            <a:extLst>
              <a:ext uri="{FF2B5EF4-FFF2-40B4-BE49-F238E27FC236}">
                <a16:creationId xmlns:a16="http://schemas.microsoft.com/office/drawing/2014/main" id="{FCC5E5F8-98D9-4DBE-B039-0AF52E8AC66C}"/>
              </a:ext>
            </a:extLst>
          </p:cNvPr>
          <p:cNvGrpSpPr/>
          <p:nvPr/>
        </p:nvGrpSpPr>
        <p:grpSpPr>
          <a:xfrm>
            <a:off x="6414053" y="1318592"/>
            <a:ext cx="4988940" cy="1384851"/>
            <a:chOff x="6414053" y="1318592"/>
            <a:chExt cx="4988940" cy="1384851"/>
          </a:xfrm>
        </p:grpSpPr>
        <p:cxnSp>
          <p:nvCxnSpPr>
            <p:cNvPr id="10" name="Straight Arrow Connector 9">
              <a:extLst>
                <a:ext uri="{FF2B5EF4-FFF2-40B4-BE49-F238E27FC236}">
                  <a16:creationId xmlns:a16="http://schemas.microsoft.com/office/drawing/2014/main" id="{FEFD0C9B-EFFF-4BB7-BD16-FA2D2DAAF21E}"/>
                </a:ext>
              </a:extLst>
            </p:cNvPr>
            <p:cNvCxnSpPr>
              <a:cxnSpLocks/>
            </p:cNvCxnSpPr>
            <p:nvPr/>
          </p:nvCxnSpPr>
          <p:spPr>
            <a:xfrm flipH="1">
              <a:off x="6414053" y="1780257"/>
              <a:ext cx="609599" cy="923186"/>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D0F0C7-AE87-407D-9F51-C9C4710254BD}"/>
                </a:ext>
              </a:extLst>
            </p:cNvPr>
            <p:cNvSpPr txBox="1"/>
            <p:nvPr/>
          </p:nvSpPr>
          <p:spPr>
            <a:xfrm>
              <a:off x="7023652" y="1318592"/>
              <a:ext cx="4379341" cy="461665"/>
            </a:xfrm>
            <a:prstGeom prst="rect">
              <a:avLst/>
            </a:prstGeom>
            <a:solidFill>
              <a:schemeClr val="bg1"/>
            </a:solidFill>
            <a:ln>
              <a:solidFill>
                <a:schemeClr val="accent5"/>
              </a:solidFill>
            </a:ln>
          </p:spPr>
          <p:txBody>
            <a:bodyPr wrap="square" rtlCol="0">
              <a:spAutoFit/>
            </a:bodyPr>
            <a:lstStyle/>
            <a:p>
              <a:r>
                <a:rPr lang="en-AU" sz="2400" dirty="0">
                  <a:solidFill>
                    <a:schemeClr val="accent4">
                      <a:lumMod val="50000"/>
                    </a:schemeClr>
                  </a:solidFill>
                  <a:latin typeface="Arial Narrow" panose="020B0606020202030204" pitchFamily="34" charset="0"/>
                </a:rPr>
                <a:t>Viral DNA enters cell’s cytoplasm</a:t>
              </a:r>
            </a:p>
          </p:txBody>
        </p:sp>
      </p:grpSp>
      <p:grpSp>
        <p:nvGrpSpPr>
          <p:cNvPr id="18" name="Group 17">
            <a:extLst>
              <a:ext uri="{FF2B5EF4-FFF2-40B4-BE49-F238E27FC236}">
                <a16:creationId xmlns:a16="http://schemas.microsoft.com/office/drawing/2014/main" id="{DABB3CD6-DA3C-478F-9442-EDF7326D287A}"/>
              </a:ext>
            </a:extLst>
          </p:cNvPr>
          <p:cNvGrpSpPr/>
          <p:nvPr/>
        </p:nvGrpSpPr>
        <p:grpSpPr>
          <a:xfrm>
            <a:off x="8362122" y="1995901"/>
            <a:ext cx="3700533" cy="1569660"/>
            <a:chOff x="8362122" y="1995901"/>
            <a:chExt cx="3700533" cy="1569660"/>
          </a:xfrm>
        </p:grpSpPr>
        <p:cxnSp>
          <p:nvCxnSpPr>
            <p:cNvPr id="15" name="Straight Arrow Connector 14">
              <a:extLst>
                <a:ext uri="{FF2B5EF4-FFF2-40B4-BE49-F238E27FC236}">
                  <a16:creationId xmlns:a16="http://schemas.microsoft.com/office/drawing/2014/main" id="{6859AB04-BCEE-4999-BA73-CC9075D83968}"/>
                </a:ext>
              </a:extLst>
            </p:cNvPr>
            <p:cNvCxnSpPr>
              <a:cxnSpLocks/>
            </p:cNvCxnSpPr>
            <p:nvPr/>
          </p:nvCxnSpPr>
          <p:spPr>
            <a:xfrm flipH="1">
              <a:off x="8362122" y="3021496"/>
              <a:ext cx="438178" cy="40750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1F130F0-DBC3-48A9-B61C-AC29D9ED28AF}"/>
                </a:ext>
              </a:extLst>
            </p:cNvPr>
            <p:cNvSpPr txBox="1"/>
            <p:nvPr/>
          </p:nvSpPr>
          <p:spPr>
            <a:xfrm>
              <a:off x="8800300" y="1995901"/>
              <a:ext cx="3262355" cy="1569660"/>
            </a:xfrm>
            <a:prstGeom prst="rect">
              <a:avLst/>
            </a:prstGeom>
            <a:solidFill>
              <a:schemeClr val="bg1"/>
            </a:solidFill>
            <a:ln w="28575">
              <a:solidFill>
                <a:srgbClr val="00B050"/>
              </a:solidFill>
            </a:ln>
          </p:spPr>
          <p:txBody>
            <a:bodyPr wrap="square" rtlCol="0">
              <a:spAutoFit/>
            </a:bodyPr>
            <a:lstStyle/>
            <a:p>
              <a:r>
                <a:rPr lang="en-AU" sz="2400" dirty="0">
                  <a:solidFill>
                    <a:srgbClr val="095B34"/>
                  </a:solidFill>
                </a:rPr>
                <a:t>2. </a:t>
              </a:r>
              <a:r>
                <a:rPr lang="en-AU" sz="2400" b="1" dirty="0">
                  <a:solidFill>
                    <a:srgbClr val="095B34"/>
                  </a:solidFill>
                  <a:latin typeface="Arial Narrow" panose="020B0606020202030204" pitchFamily="34" charset="0"/>
                </a:rPr>
                <a:t>Viral DNA directs cell machinery to produce viral proteins </a:t>
              </a:r>
              <a:r>
                <a:rPr lang="en-AU" sz="2400" b="1" u="sng" dirty="0">
                  <a:solidFill>
                    <a:srgbClr val="095B34"/>
                  </a:solidFill>
                  <a:latin typeface="Arial Narrow" panose="020B0606020202030204" pitchFamily="34" charset="0"/>
                </a:rPr>
                <a:t>&amp;</a:t>
              </a:r>
              <a:r>
                <a:rPr lang="en-AU" sz="2400" b="1" dirty="0">
                  <a:solidFill>
                    <a:srgbClr val="095B34"/>
                  </a:solidFill>
                  <a:latin typeface="Arial Narrow" panose="020B0606020202030204" pitchFamily="34" charset="0"/>
                </a:rPr>
                <a:t> copies of viral DNA</a:t>
              </a:r>
            </a:p>
          </p:txBody>
        </p:sp>
      </p:grpSp>
      <p:grpSp>
        <p:nvGrpSpPr>
          <p:cNvPr id="25" name="Group 24">
            <a:extLst>
              <a:ext uri="{FF2B5EF4-FFF2-40B4-BE49-F238E27FC236}">
                <a16:creationId xmlns:a16="http://schemas.microsoft.com/office/drawing/2014/main" id="{2989E72A-BAB6-438A-B1FD-426D33F27191}"/>
              </a:ext>
            </a:extLst>
          </p:cNvPr>
          <p:cNvGrpSpPr/>
          <p:nvPr/>
        </p:nvGrpSpPr>
        <p:grpSpPr>
          <a:xfrm>
            <a:off x="8242853" y="4890052"/>
            <a:ext cx="3657599" cy="1569660"/>
            <a:chOff x="8242853" y="4890052"/>
            <a:chExt cx="3657599" cy="1569660"/>
          </a:xfrm>
        </p:grpSpPr>
        <p:cxnSp>
          <p:nvCxnSpPr>
            <p:cNvPr id="20" name="Straight Arrow Connector 19">
              <a:extLst>
                <a:ext uri="{FF2B5EF4-FFF2-40B4-BE49-F238E27FC236}">
                  <a16:creationId xmlns:a16="http://schemas.microsoft.com/office/drawing/2014/main" id="{1CED179C-7658-4977-8BEE-C3093BB893A9}"/>
                </a:ext>
              </a:extLst>
            </p:cNvPr>
            <p:cNvCxnSpPr>
              <a:cxnSpLocks/>
            </p:cNvCxnSpPr>
            <p:nvPr/>
          </p:nvCxnSpPr>
          <p:spPr>
            <a:xfrm flipH="1" flipV="1">
              <a:off x="8242853" y="5102088"/>
              <a:ext cx="675860" cy="92764"/>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AE9F661-6871-4B15-9B6F-BE611CD60C24}"/>
                </a:ext>
              </a:extLst>
            </p:cNvPr>
            <p:cNvSpPr txBox="1"/>
            <p:nvPr/>
          </p:nvSpPr>
          <p:spPr>
            <a:xfrm>
              <a:off x="8918713" y="4890052"/>
              <a:ext cx="2981739" cy="1569660"/>
            </a:xfrm>
            <a:prstGeom prst="rect">
              <a:avLst/>
            </a:prstGeom>
            <a:solidFill>
              <a:schemeClr val="bg1"/>
            </a:solidFill>
            <a:ln w="28575">
              <a:solidFill>
                <a:schemeClr val="accent6">
                  <a:lumMod val="75000"/>
                </a:schemeClr>
              </a:solidFill>
            </a:ln>
          </p:spPr>
          <p:txBody>
            <a:bodyPr wrap="square" rtlCol="0">
              <a:spAutoFit/>
            </a:bodyPr>
            <a:lstStyle/>
            <a:p>
              <a:r>
                <a:rPr lang="en-AU" sz="2400" dirty="0">
                  <a:solidFill>
                    <a:schemeClr val="accent6">
                      <a:lumMod val="50000"/>
                    </a:schemeClr>
                  </a:solidFill>
                </a:rPr>
                <a:t>3. </a:t>
              </a:r>
              <a:r>
                <a:rPr lang="en-AU" sz="2400" b="1" dirty="0">
                  <a:solidFill>
                    <a:schemeClr val="accent6">
                      <a:lumMod val="50000"/>
                    </a:schemeClr>
                  </a:solidFill>
                  <a:latin typeface="Arial Narrow" panose="020B0606020202030204" pitchFamily="34" charset="0"/>
                </a:rPr>
                <a:t>Viral proteins are assembled into ‘coats’ </a:t>
              </a:r>
              <a:r>
                <a:rPr lang="en-AU" sz="2400" b="1" dirty="0">
                  <a:solidFill>
                    <a:schemeClr val="accent6">
                      <a:lumMod val="50000"/>
                    </a:schemeClr>
                  </a:solidFill>
                  <a:latin typeface="Arial Narrow" panose="020B0606020202030204" pitchFamily="34" charset="0"/>
                  <a:sym typeface="Wingdings" panose="05000000000000000000" pitchFamily="2" charset="2"/>
                </a:rPr>
                <a:t> DNA packaged inside</a:t>
              </a:r>
              <a:endParaRPr lang="en-AU" sz="2400" b="1" dirty="0">
                <a:solidFill>
                  <a:schemeClr val="accent6">
                    <a:lumMod val="50000"/>
                  </a:schemeClr>
                </a:solidFill>
                <a:latin typeface="Arial Narrow" panose="020B0606020202030204" pitchFamily="34" charset="0"/>
              </a:endParaRPr>
            </a:p>
          </p:txBody>
        </p:sp>
      </p:grpSp>
      <p:grpSp>
        <p:nvGrpSpPr>
          <p:cNvPr id="30" name="Group 29">
            <a:extLst>
              <a:ext uri="{FF2B5EF4-FFF2-40B4-BE49-F238E27FC236}">
                <a16:creationId xmlns:a16="http://schemas.microsoft.com/office/drawing/2014/main" id="{069EDEC4-E9C8-4234-96BA-C4A37DF07796}"/>
              </a:ext>
            </a:extLst>
          </p:cNvPr>
          <p:cNvGrpSpPr/>
          <p:nvPr/>
        </p:nvGrpSpPr>
        <p:grpSpPr>
          <a:xfrm>
            <a:off x="3537473" y="5340626"/>
            <a:ext cx="4307813" cy="1281571"/>
            <a:chOff x="3537473" y="5340626"/>
            <a:chExt cx="4307813" cy="1281571"/>
          </a:xfrm>
        </p:grpSpPr>
        <p:cxnSp>
          <p:nvCxnSpPr>
            <p:cNvPr id="27" name="Straight Arrow Connector 26">
              <a:extLst>
                <a:ext uri="{FF2B5EF4-FFF2-40B4-BE49-F238E27FC236}">
                  <a16:creationId xmlns:a16="http://schemas.microsoft.com/office/drawing/2014/main" id="{BE126DB2-D8CA-4ADB-A696-32ACCC8D4C63}"/>
                </a:ext>
              </a:extLst>
            </p:cNvPr>
            <p:cNvCxnSpPr>
              <a:cxnSpLocks/>
            </p:cNvCxnSpPr>
            <p:nvPr/>
          </p:nvCxnSpPr>
          <p:spPr>
            <a:xfrm flipV="1">
              <a:off x="4982817" y="5340626"/>
              <a:ext cx="0" cy="450574"/>
            </a:xfrm>
            <a:prstGeom prst="straightConnector1">
              <a:avLst/>
            </a:prstGeom>
            <a:ln w="57150">
              <a:solidFill>
                <a:srgbClr val="BB6B0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01A01EE-042C-47E4-8796-71F7E57E2DB8}"/>
                </a:ext>
              </a:extLst>
            </p:cNvPr>
            <p:cNvSpPr txBox="1"/>
            <p:nvPr/>
          </p:nvSpPr>
          <p:spPr>
            <a:xfrm>
              <a:off x="3537473" y="5791200"/>
              <a:ext cx="4307813" cy="830997"/>
            </a:xfrm>
            <a:prstGeom prst="rect">
              <a:avLst/>
            </a:prstGeom>
            <a:solidFill>
              <a:schemeClr val="bg1"/>
            </a:solidFill>
            <a:ln w="28575">
              <a:solidFill>
                <a:srgbClr val="BB6B01"/>
              </a:solidFill>
            </a:ln>
          </p:spPr>
          <p:txBody>
            <a:bodyPr wrap="square" rtlCol="0">
              <a:spAutoFit/>
            </a:bodyPr>
            <a:lstStyle/>
            <a:p>
              <a:r>
                <a:rPr lang="en-AU" sz="2400" dirty="0">
                  <a:solidFill>
                    <a:srgbClr val="BA4402"/>
                  </a:solidFill>
                </a:rPr>
                <a:t>4. </a:t>
              </a:r>
              <a:r>
                <a:rPr lang="en-AU" sz="2400" b="1" dirty="0">
                  <a:solidFill>
                    <a:srgbClr val="BA4402"/>
                  </a:solidFill>
                  <a:latin typeface="Arial Narrow" panose="020B0606020202030204" pitchFamily="34" charset="0"/>
                </a:rPr>
                <a:t>Tail fibres &amp; other components are added to coats</a:t>
              </a:r>
              <a:endParaRPr lang="en-AU" b="1" dirty="0">
                <a:solidFill>
                  <a:srgbClr val="BA4402"/>
                </a:solidFill>
                <a:latin typeface="Arial Narrow" panose="020B0606020202030204" pitchFamily="34" charset="0"/>
              </a:endParaRPr>
            </a:p>
          </p:txBody>
        </p:sp>
      </p:grpSp>
      <p:grpSp>
        <p:nvGrpSpPr>
          <p:cNvPr id="34" name="Group 33">
            <a:extLst>
              <a:ext uri="{FF2B5EF4-FFF2-40B4-BE49-F238E27FC236}">
                <a16:creationId xmlns:a16="http://schemas.microsoft.com/office/drawing/2014/main" id="{55599C91-40E4-42AF-9873-179FF9F01421}"/>
              </a:ext>
            </a:extLst>
          </p:cNvPr>
          <p:cNvGrpSpPr/>
          <p:nvPr/>
        </p:nvGrpSpPr>
        <p:grpSpPr>
          <a:xfrm>
            <a:off x="954158" y="2141676"/>
            <a:ext cx="2902225" cy="1938992"/>
            <a:chOff x="954158" y="2141676"/>
            <a:chExt cx="2902225" cy="1938992"/>
          </a:xfrm>
        </p:grpSpPr>
        <p:cxnSp>
          <p:nvCxnSpPr>
            <p:cNvPr id="32" name="Straight Arrow Connector 31">
              <a:extLst>
                <a:ext uri="{FF2B5EF4-FFF2-40B4-BE49-F238E27FC236}">
                  <a16:creationId xmlns:a16="http://schemas.microsoft.com/office/drawing/2014/main" id="{DC33798A-D04D-42F4-92B6-DE70AC0E8305}"/>
                </a:ext>
              </a:extLst>
            </p:cNvPr>
            <p:cNvCxnSpPr/>
            <p:nvPr/>
          </p:nvCxnSpPr>
          <p:spPr>
            <a:xfrm>
              <a:off x="3379304" y="3429000"/>
              <a:ext cx="477079" cy="136561"/>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7B0A72B-A248-4BA4-8851-FF9B4799F89E}"/>
                </a:ext>
              </a:extLst>
            </p:cNvPr>
            <p:cNvSpPr txBox="1"/>
            <p:nvPr/>
          </p:nvSpPr>
          <p:spPr>
            <a:xfrm>
              <a:off x="954158" y="2141676"/>
              <a:ext cx="2319130" cy="1938992"/>
            </a:xfrm>
            <a:prstGeom prst="rect">
              <a:avLst/>
            </a:prstGeom>
            <a:solidFill>
              <a:schemeClr val="bg1"/>
            </a:solidFill>
            <a:ln w="28575">
              <a:solidFill>
                <a:schemeClr val="accent2">
                  <a:lumMod val="75000"/>
                </a:schemeClr>
              </a:solidFill>
            </a:ln>
          </p:spPr>
          <p:txBody>
            <a:bodyPr wrap="square" rtlCol="0">
              <a:spAutoFit/>
            </a:bodyPr>
            <a:lstStyle/>
            <a:p>
              <a:r>
                <a:rPr lang="en-AU" sz="2400" dirty="0">
                  <a:solidFill>
                    <a:srgbClr val="002060"/>
                  </a:solidFill>
                  <a:latin typeface="Arial Narrow" panose="020B0606020202030204" pitchFamily="34" charset="0"/>
                </a:rPr>
                <a:t>5. </a:t>
              </a:r>
              <a:r>
                <a:rPr lang="en-AU" sz="2400" b="1" dirty="0">
                  <a:solidFill>
                    <a:srgbClr val="002060"/>
                  </a:solidFill>
                  <a:latin typeface="Arial Narrow" panose="020B0606020202030204" pitchFamily="34" charset="0"/>
                </a:rPr>
                <a:t>Host cell undergoes LYSIS &amp; dies. Infectious viral particles are released.</a:t>
              </a:r>
            </a:p>
          </p:txBody>
        </p:sp>
      </p:grpSp>
      <p:sp>
        <p:nvSpPr>
          <p:cNvPr id="35" name="TextBox 34">
            <a:extLst>
              <a:ext uri="{FF2B5EF4-FFF2-40B4-BE49-F238E27FC236}">
                <a16:creationId xmlns:a16="http://schemas.microsoft.com/office/drawing/2014/main" id="{67FFB8B8-F786-4C0D-BE88-4C801D57F54A}"/>
              </a:ext>
            </a:extLst>
          </p:cNvPr>
          <p:cNvSpPr txBox="1"/>
          <p:nvPr/>
        </p:nvSpPr>
        <p:spPr>
          <a:xfrm>
            <a:off x="291548" y="4890052"/>
            <a:ext cx="2714369" cy="1569660"/>
          </a:xfrm>
          <a:prstGeom prst="rect">
            <a:avLst/>
          </a:prstGeom>
          <a:solidFill>
            <a:schemeClr val="accent4">
              <a:lumMod val="20000"/>
              <a:lumOff val="80000"/>
            </a:schemeClr>
          </a:solidFill>
          <a:ln w="19050">
            <a:solidFill>
              <a:schemeClr val="accent4">
                <a:lumMod val="75000"/>
              </a:schemeClr>
            </a:solidFill>
          </a:ln>
        </p:spPr>
        <p:txBody>
          <a:bodyPr wrap="square" rtlCol="0">
            <a:spAutoFit/>
          </a:bodyPr>
          <a:lstStyle/>
          <a:p>
            <a:r>
              <a:rPr lang="en-AU" sz="2400" b="1" dirty="0">
                <a:solidFill>
                  <a:schemeClr val="accent4">
                    <a:lumMod val="50000"/>
                  </a:schemeClr>
                </a:solidFill>
                <a:latin typeface="Arial Narrow" panose="020B0606020202030204" pitchFamily="34" charset="0"/>
              </a:rPr>
              <a:t>Viruses can remain dormant, this is called the LYSOGENIC Phase</a:t>
            </a:r>
            <a:r>
              <a:rPr lang="en-AU" dirty="0"/>
              <a:t>.</a:t>
            </a:r>
          </a:p>
        </p:txBody>
      </p:sp>
    </p:spTree>
    <p:extLst>
      <p:ext uri="{BB962C8B-B14F-4D97-AF65-F5344CB8AC3E}">
        <p14:creationId xmlns:p14="http://schemas.microsoft.com/office/powerpoint/2010/main" val="411514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76CB7-CC8C-4AF6-BE8F-059EA91EB759}"/>
              </a:ext>
            </a:extLst>
          </p:cNvPr>
          <p:cNvSpPr>
            <a:spLocks noGrp="1"/>
          </p:cNvSpPr>
          <p:nvPr>
            <p:ph type="title"/>
          </p:nvPr>
        </p:nvSpPr>
        <p:spPr>
          <a:xfrm>
            <a:off x="2592925" y="624110"/>
            <a:ext cx="8911687" cy="634847"/>
          </a:xfrm>
        </p:spPr>
        <p:txBody>
          <a:bodyPr>
            <a:normAutofit/>
          </a:bodyPr>
          <a:lstStyle/>
          <a:p>
            <a:r>
              <a:rPr lang="en-AU" sz="2800" dirty="0"/>
              <a:t>WACE 2017 Extended Response Question</a:t>
            </a:r>
          </a:p>
        </p:txBody>
      </p:sp>
      <p:sp>
        <p:nvSpPr>
          <p:cNvPr id="3" name="Content Placeholder 2">
            <a:extLst>
              <a:ext uri="{FF2B5EF4-FFF2-40B4-BE49-F238E27FC236}">
                <a16:creationId xmlns:a16="http://schemas.microsoft.com/office/drawing/2014/main" id="{94214A4E-2223-4C9E-8AB2-D5838E8E037F}"/>
              </a:ext>
            </a:extLst>
          </p:cNvPr>
          <p:cNvSpPr>
            <a:spLocks noGrp="1"/>
          </p:cNvSpPr>
          <p:nvPr>
            <p:ph idx="1"/>
          </p:nvPr>
        </p:nvSpPr>
        <p:spPr>
          <a:xfrm>
            <a:off x="1921565" y="1537252"/>
            <a:ext cx="9583047" cy="4373970"/>
          </a:xfrm>
          <a:solidFill>
            <a:schemeClr val="bg1"/>
          </a:solidFill>
        </p:spPr>
        <p:txBody>
          <a:bodyPr>
            <a:normAutofit/>
          </a:bodyPr>
          <a:lstStyle/>
          <a:p>
            <a:pPr marL="0" indent="0">
              <a:buNone/>
            </a:pPr>
            <a:r>
              <a:rPr lang="en-AU" sz="2800" b="1" dirty="0"/>
              <a:t>3 parts to this question!</a:t>
            </a:r>
          </a:p>
          <a:p>
            <a:pPr marL="0" indent="0" algn="just">
              <a:buNone/>
            </a:pPr>
            <a:r>
              <a:rPr lang="en-AU" sz="3200" b="1" dirty="0"/>
              <a:t>Q 18. </a:t>
            </a:r>
            <a:r>
              <a:rPr lang="en-AU" sz="3200" b="1" dirty="0">
                <a:solidFill>
                  <a:schemeClr val="accent4">
                    <a:lumMod val="50000"/>
                  </a:schemeClr>
                </a:solidFill>
              </a:rPr>
              <a:t>Describe</a:t>
            </a:r>
            <a:r>
              <a:rPr lang="en-AU" sz="3200" dirty="0">
                <a:solidFill>
                  <a:schemeClr val="accent4">
                    <a:lumMod val="50000"/>
                  </a:schemeClr>
                </a:solidFill>
              </a:rPr>
              <a:t> the life cycle of </a:t>
            </a:r>
            <a:r>
              <a:rPr lang="en-AU" sz="3200" b="1" i="1" dirty="0">
                <a:solidFill>
                  <a:schemeClr val="accent4">
                    <a:lumMod val="50000"/>
                  </a:schemeClr>
                </a:solidFill>
              </a:rPr>
              <a:t>the pathogen that causes chytridiomycosis</a:t>
            </a:r>
            <a:r>
              <a:rPr lang="en-AU" sz="3200" dirty="0">
                <a:solidFill>
                  <a:schemeClr val="accent4">
                    <a:lumMod val="50000"/>
                  </a:schemeClr>
                </a:solidFill>
              </a:rPr>
              <a:t> (amphibian chytrid fungus disease) </a:t>
            </a:r>
            <a:r>
              <a:rPr lang="en-AU" sz="3200" u="sng" dirty="0"/>
              <a:t>and</a:t>
            </a:r>
            <a:r>
              <a:rPr lang="en-AU" sz="3200" dirty="0"/>
              <a:t> </a:t>
            </a:r>
            <a:r>
              <a:rPr lang="en-AU" sz="3200" b="1" dirty="0">
                <a:solidFill>
                  <a:schemeClr val="accent6"/>
                </a:solidFill>
              </a:rPr>
              <a:t>discuss</a:t>
            </a:r>
            <a:r>
              <a:rPr lang="en-AU" sz="3200" dirty="0">
                <a:solidFill>
                  <a:schemeClr val="accent6"/>
                </a:solidFill>
              </a:rPr>
              <a:t> the </a:t>
            </a:r>
            <a:r>
              <a:rPr lang="en-AU" sz="3200" b="1" i="1" dirty="0">
                <a:solidFill>
                  <a:schemeClr val="accent6"/>
                </a:solidFill>
              </a:rPr>
              <a:t>impact that the pathogen has on the host </a:t>
            </a:r>
            <a:r>
              <a:rPr lang="en-AU" sz="3200" u="sng" dirty="0"/>
              <a:t>and</a:t>
            </a:r>
            <a:r>
              <a:rPr lang="en-AU" sz="3200" dirty="0"/>
              <a:t> </a:t>
            </a:r>
            <a:r>
              <a:rPr lang="en-AU" sz="3200" dirty="0">
                <a:solidFill>
                  <a:srgbClr val="095B34"/>
                </a:solidFill>
              </a:rPr>
              <a:t>the </a:t>
            </a:r>
            <a:r>
              <a:rPr lang="en-AU" sz="3200" b="1" i="1" dirty="0">
                <a:solidFill>
                  <a:srgbClr val="095B34"/>
                </a:solidFill>
              </a:rPr>
              <a:t>mode of transmission </a:t>
            </a:r>
            <a:r>
              <a:rPr lang="en-AU" sz="3200" dirty="0">
                <a:solidFill>
                  <a:srgbClr val="095B34"/>
                </a:solidFill>
              </a:rPr>
              <a:t>of the pathogen.</a:t>
            </a:r>
            <a:r>
              <a:rPr lang="en-AU" sz="3200" dirty="0"/>
              <a:t> </a:t>
            </a:r>
          </a:p>
          <a:p>
            <a:pPr marL="0" indent="0">
              <a:buNone/>
            </a:pPr>
            <a:r>
              <a:rPr lang="en-AU" sz="2800" dirty="0"/>
              <a:t>(10 marks)</a:t>
            </a:r>
          </a:p>
        </p:txBody>
      </p:sp>
    </p:spTree>
    <p:extLst>
      <p:ext uri="{BB962C8B-B14F-4D97-AF65-F5344CB8AC3E}">
        <p14:creationId xmlns:p14="http://schemas.microsoft.com/office/powerpoint/2010/main" val="1986566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6684BD-7BF5-41C9-A6F2-CDAFAC57DD0D}"/>
              </a:ext>
            </a:extLst>
          </p:cNvPr>
          <p:cNvSpPr>
            <a:spLocks noGrp="1"/>
          </p:cNvSpPr>
          <p:nvPr>
            <p:ph idx="1"/>
          </p:nvPr>
        </p:nvSpPr>
        <p:spPr>
          <a:xfrm>
            <a:off x="2451652" y="636104"/>
            <a:ext cx="9052960" cy="5275118"/>
          </a:xfrm>
          <a:solidFill>
            <a:schemeClr val="bg1"/>
          </a:solidFill>
        </p:spPr>
        <p:txBody>
          <a:bodyPr>
            <a:normAutofit lnSpcReduction="10000"/>
          </a:bodyPr>
          <a:lstStyle/>
          <a:p>
            <a:pPr marL="0" indent="0">
              <a:buNone/>
            </a:pPr>
            <a:r>
              <a:rPr lang="en-AU" sz="3200" b="1" dirty="0">
                <a:solidFill>
                  <a:srgbClr val="7E40CC">
                    <a:lumMod val="50000"/>
                  </a:srgbClr>
                </a:solidFill>
              </a:rPr>
              <a:t>Describe</a:t>
            </a:r>
            <a:r>
              <a:rPr lang="en-AU" sz="3200" dirty="0">
                <a:solidFill>
                  <a:srgbClr val="7E40CC">
                    <a:lumMod val="50000"/>
                  </a:srgbClr>
                </a:solidFill>
              </a:rPr>
              <a:t> the life cycle of </a:t>
            </a:r>
            <a:r>
              <a:rPr lang="en-AU" sz="3200" b="1" i="1" dirty="0">
                <a:solidFill>
                  <a:srgbClr val="7E40CC">
                    <a:lumMod val="50000"/>
                  </a:srgbClr>
                </a:solidFill>
              </a:rPr>
              <a:t>the pathogen that causes chytridiomycosis</a:t>
            </a:r>
            <a:r>
              <a:rPr lang="en-AU" sz="3200" dirty="0">
                <a:solidFill>
                  <a:srgbClr val="7E40CC">
                    <a:lumMod val="50000"/>
                  </a:srgbClr>
                </a:solidFill>
              </a:rPr>
              <a:t> (amphibian chytrid fungus disease)    </a:t>
            </a:r>
            <a:r>
              <a:rPr lang="en-AU" sz="3200" dirty="0"/>
              <a:t>up to 5 marks</a:t>
            </a:r>
          </a:p>
          <a:p>
            <a:r>
              <a:rPr lang="en-AU" sz="2400" b="1" dirty="0">
                <a:solidFill>
                  <a:srgbClr val="C00000"/>
                </a:solidFill>
              </a:rPr>
              <a:t>Fungus/Thallus produces (zoo)spores</a:t>
            </a:r>
          </a:p>
          <a:p>
            <a:r>
              <a:rPr lang="en-AU" sz="2400" b="1" dirty="0">
                <a:solidFill>
                  <a:srgbClr val="C00000"/>
                </a:solidFill>
              </a:rPr>
              <a:t>Spores are produced by asexual reproduction</a:t>
            </a:r>
          </a:p>
          <a:p>
            <a:r>
              <a:rPr lang="en-AU" sz="2400" b="1" dirty="0">
                <a:solidFill>
                  <a:srgbClr val="C00000"/>
                </a:solidFill>
              </a:rPr>
              <a:t>(Zoo)spores are released into water (or reinfect host) </a:t>
            </a:r>
          </a:p>
          <a:p>
            <a:r>
              <a:rPr lang="en-AU" sz="2400" b="1" dirty="0">
                <a:solidFill>
                  <a:srgbClr val="C00000"/>
                </a:solidFill>
              </a:rPr>
              <a:t>(Zoo)spores swim</a:t>
            </a:r>
          </a:p>
          <a:p>
            <a:r>
              <a:rPr lang="en-AU" sz="2400" b="1" dirty="0">
                <a:solidFill>
                  <a:srgbClr val="C00000"/>
                </a:solidFill>
              </a:rPr>
              <a:t>Encounter/invade host Invade skin cell/surface layer of skin </a:t>
            </a:r>
          </a:p>
          <a:p>
            <a:r>
              <a:rPr lang="en-AU" sz="2400" b="1" dirty="0">
                <a:solidFill>
                  <a:srgbClr val="C00000"/>
                </a:solidFill>
              </a:rPr>
              <a:t>Zoospores develop into a thallus</a:t>
            </a:r>
          </a:p>
          <a:p>
            <a:r>
              <a:rPr lang="en-AU" sz="2400" b="1" dirty="0">
                <a:solidFill>
                  <a:srgbClr val="C00000"/>
                </a:solidFill>
              </a:rPr>
              <a:t>Thallus matures (into sporangium)</a:t>
            </a:r>
          </a:p>
        </p:txBody>
      </p:sp>
    </p:spTree>
    <p:extLst>
      <p:ext uri="{BB962C8B-B14F-4D97-AF65-F5344CB8AC3E}">
        <p14:creationId xmlns:p14="http://schemas.microsoft.com/office/powerpoint/2010/main" val="401390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C82DDE-3CD9-46D0-B07D-E8F9BF02628B}"/>
              </a:ext>
            </a:extLst>
          </p:cNvPr>
          <p:cNvSpPr>
            <a:spLocks noGrp="1"/>
          </p:cNvSpPr>
          <p:nvPr>
            <p:ph idx="1"/>
          </p:nvPr>
        </p:nvSpPr>
        <p:spPr>
          <a:xfrm>
            <a:off x="2112133" y="596347"/>
            <a:ext cx="8915400" cy="5976731"/>
          </a:xfrm>
          <a:solidFill>
            <a:schemeClr val="bg1"/>
          </a:solidFill>
        </p:spPr>
        <p:txBody>
          <a:bodyPr>
            <a:normAutofit fontScale="92500" lnSpcReduction="10000"/>
          </a:bodyPr>
          <a:lstStyle/>
          <a:p>
            <a:pPr marL="0" indent="0">
              <a:buNone/>
            </a:pPr>
            <a:r>
              <a:rPr lang="en-AU" sz="3200" b="1" dirty="0">
                <a:solidFill>
                  <a:srgbClr val="E833BF"/>
                </a:solidFill>
              </a:rPr>
              <a:t>Discuss</a:t>
            </a:r>
            <a:r>
              <a:rPr lang="en-AU" sz="3200" dirty="0">
                <a:solidFill>
                  <a:srgbClr val="E833BF"/>
                </a:solidFill>
              </a:rPr>
              <a:t> the </a:t>
            </a:r>
            <a:r>
              <a:rPr lang="en-AU" sz="3200" b="1" i="1" dirty="0">
                <a:solidFill>
                  <a:srgbClr val="E833BF"/>
                </a:solidFill>
              </a:rPr>
              <a:t>impact that the pathogen has on the host.  </a:t>
            </a:r>
            <a:r>
              <a:rPr lang="en-AU" sz="3200" i="1" dirty="0"/>
              <a:t>Any three for </a:t>
            </a:r>
            <a:r>
              <a:rPr lang="en-AU" sz="3200" dirty="0"/>
              <a:t> 3 marks</a:t>
            </a:r>
            <a:endParaRPr lang="en-AU" sz="3200" b="1" i="1" dirty="0">
              <a:solidFill>
                <a:srgbClr val="E833BF"/>
              </a:solidFill>
            </a:endParaRPr>
          </a:p>
          <a:p>
            <a:pPr marL="0" indent="0">
              <a:buNone/>
            </a:pPr>
            <a:r>
              <a:rPr lang="en-AU" sz="2600" b="1" dirty="0">
                <a:solidFill>
                  <a:srgbClr val="C00000"/>
                </a:solidFill>
              </a:rPr>
              <a:t>Nervous system:</a:t>
            </a:r>
          </a:p>
          <a:p>
            <a:pPr lvl="1"/>
            <a:r>
              <a:rPr lang="en-AU" sz="2600" b="1" dirty="0">
                <a:solidFill>
                  <a:srgbClr val="C00000"/>
                </a:solidFill>
              </a:rPr>
              <a:t>affects frog's behaviour/sit out in sun</a:t>
            </a:r>
          </a:p>
          <a:p>
            <a:pPr lvl="1"/>
            <a:r>
              <a:rPr lang="en-AU" sz="2600" b="1" dirty="0">
                <a:solidFill>
                  <a:srgbClr val="C00000"/>
                </a:solidFill>
              </a:rPr>
              <a:t>sluggish, no appetite</a:t>
            </a:r>
          </a:p>
          <a:p>
            <a:pPr lvl="1"/>
            <a:r>
              <a:rPr lang="en-AU" sz="2600" b="1" dirty="0">
                <a:solidFill>
                  <a:srgbClr val="C00000"/>
                </a:solidFill>
              </a:rPr>
              <a:t>has its legs spread slightly away from itself </a:t>
            </a:r>
          </a:p>
          <a:p>
            <a:pPr marL="0" indent="0">
              <a:buNone/>
            </a:pPr>
            <a:r>
              <a:rPr lang="en-AU" sz="2600" b="1" dirty="0">
                <a:solidFill>
                  <a:srgbClr val="C00000"/>
                </a:solidFill>
              </a:rPr>
              <a:t>Part of frog's skin that has keratin:</a:t>
            </a:r>
          </a:p>
          <a:p>
            <a:pPr lvl="1"/>
            <a:r>
              <a:rPr lang="en-AU" sz="2600" b="1" dirty="0">
                <a:solidFill>
                  <a:srgbClr val="C00000"/>
                </a:solidFill>
              </a:rPr>
              <a:t>Causes skin cells to shed/thicken/harden</a:t>
            </a:r>
          </a:p>
          <a:p>
            <a:pPr lvl="1"/>
            <a:r>
              <a:rPr lang="en-AU" sz="2600" b="1" dirty="0">
                <a:solidFill>
                  <a:srgbClr val="C00000"/>
                </a:solidFill>
              </a:rPr>
              <a:t>Disrupts function of skin cells</a:t>
            </a:r>
          </a:p>
          <a:p>
            <a:pPr lvl="1"/>
            <a:r>
              <a:rPr lang="en-AU" sz="2600" b="1" dirty="0">
                <a:solidFill>
                  <a:srgbClr val="C00000"/>
                </a:solidFill>
              </a:rPr>
              <a:t>Frogs use skin to exchange gases and water and salts</a:t>
            </a:r>
          </a:p>
          <a:p>
            <a:pPr lvl="1"/>
            <a:r>
              <a:rPr lang="en-AU" sz="2600" b="1" dirty="0">
                <a:solidFill>
                  <a:srgbClr val="C00000"/>
                </a:solidFill>
              </a:rPr>
              <a:t>Leads to osmotic problems</a:t>
            </a:r>
          </a:p>
          <a:p>
            <a:pPr marL="0" indent="0">
              <a:buNone/>
            </a:pPr>
            <a:endParaRPr lang="en-AU" sz="2600" dirty="0"/>
          </a:p>
          <a:p>
            <a:r>
              <a:rPr lang="en-AU" sz="2600" b="1" dirty="0">
                <a:solidFill>
                  <a:srgbClr val="C00000"/>
                </a:solidFill>
              </a:rPr>
              <a:t>Frogs die</a:t>
            </a:r>
          </a:p>
        </p:txBody>
      </p:sp>
    </p:spTree>
    <p:extLst>
      <p:ext uri="{BB962C8B-B14F-4D97-AF65-F5344CB8AC3E}">
        <p14:creationId xmlns:p14="http://schemas.microsoft.com/office/powerpoint/2010/main" val="14108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8439C5-992C-4C33-9663-704013B61E7D}"/>
              </a:ext>
            </a:extLst>
          </p:cNvPr>
          <p:cNvSpPr>
            <a:spLocks noGrp="1"/>
          </p:cNvSpPr>
          <p:nvPr>
            <p:ph idx="1"/>
          </p:nvPr>
        </p:nvSpPr>
        <p:spPr>
          <a:xfrm>
            <a:off x="2337421" y="1103243"/>
            <a:ext cx="8915400" cy="4651513"/>
          </a:xfrm>
          <a:solidFill>
            <a:schemeClr val="bg1"/>
          </a:solidFill>
        </p:spPr>
        <p:txBody>
          <a:bodyPr>
            <a:normAutofit/>
          </a:bodyPr>
          <a:lstStyle/>
          <a:p>
            <a:pPr marL="0" indent="0">
              <a:buNone/>
            </a:pPr>
            <a:r>
              <a:rPr lang="en-AU" sz="3200" b="1" dirty="0">
                <a:solidFill>
                  <a:srgbClr val="E833BF"/>
                </a:solidFill>
              </a:rPr>
              <a:t>discuss</a:t>
            </a:r>
            <a:r>
              <a:rPr lang="en-AU" sz="3200" dirty="0">
                <a:solidFill>
                  <a:srgbClr val="E833BF"/>
                </a:solidFill>
              </a:rPr>
              <a:t> …</a:t>
            </a:r>
            <a:r>
              <a:rPr lang="en-AU" sz="3200" dirty="0">
                <a:solidFill>
                  <a:srgbClr val="095B34"/>
                </a:solidFill>
              </a:rPr>
              <a:t>the </a:t>
            </a:r>
            <a:r>
              <a:rPr lang="en-AU" sz="3200" b="1" i="1" dirty="0">
                <a:solidFill>
                  <a:srgbClr val="095B34"/>
                </a:solidFill>
              </a:rPr>
              <a:t>mode of transmission </a:t>
            </a:r>
            <a:r>
              <a:rPr lang="en-AU" sz="3200" dirty="0">
                <a:solidFill>
                  <a:srgbClr val="095B34"/>
                </a:solidFill>
              </a:rPr>
              <a:t>of the pathogen. </a:t>
            </a:r>
            <a:r>
              <a:rPr lang="en-AU" sz="3200" dirty="0"/>
              <a:t>Any two for 2 marks</a:t>
            </a:r>
          </a:p>
          <a:p>
            <a:r>
              <a:rPr lang="en-AU" sz="2800" b="1" dirty="0">
                <a:solidFill>
                  <a:srgbClr val="C00000"/>
                </a:solidFill>
              </a:rPr>
              <a:t>Contact with contaminated water/water containing zoospores</a:t>
            </a:r>
          </a:p>
          <a:p>
            <a:r>
              <a:rPr lang="en-AU" sz="2800" b="1" dirty="0">
                <a:solidFill>
                  <a:srgbClr val="C00000"/>
                </a:solidFill>
              </a:rPr>
              <a:t>Direct contact between frogs</a:t>
            </a:r>
          </a:p>
          <a:p>
            <a:r>
              <a:rPr lang="en-AU" sz="2800" b="1" dirty="0">
                <a:solidFill>
                  <a:srgbClr val="C00000"/>
                </a:solidFill>
              </a:rPr>
              <a:t>Humans or other animals (e.g. ducks) (may spread over land)</a:t>
            </a:r>
          </a:p>
          <a:p>
            <a:r>
              <a:rPr lang="en-AU" sz="2800" b="1" dirty="0">
                <a:solidFill>
                  <a:srgbClr val="C00000"/>
                </a:solidFill>
              </a:rPr>
              <a:t>Transmission outside of water is not well known</a:t>
            </a:r>
          </a:p>
        </p:txBody>
      </p:sp>
    </p:spTree>
    <p:extLst>
      <p:ext uri="{BB962C8B-B14F-4D97-AF65-F5344CB8AC3E}">
        <p14:creationId xmlns:p14="http://schemas.microsoft.com/office/powerpoint/2010/main" val="257339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C82CF-1A7A-4670-B64D-2705252FFB9E}"/>
              </a:ext>
            </a:extLst>
          </p:cNvPr>
          <p:cNvSpPr>
            <a:spLocks noGrp="1"/>
          </p:cNvSpPr>
          <p:nvPr>
            <p:ph type="title"/>
          </p:nvPr>
        </p:nvSpPr>
        <p:spPr>
          <a:xfrm>
            <a:off x="1855305" y="624110"/>
            <a:ext cx="9649308" cy="793873"/>
          </a:xfrm>
        </p:spPr>
        <p:txBody>
          <a:bodyPr>
            <a:normAutofit/>
          </a:bodyPr>
          <a:lstStyle/>
          <a:p>
            <a:r>
              <a:rPr lang="en-AU" sz="3200" dirty="0"/>
              <a:t>The Spread of Disease and Management Strategies</a:t>
            </a:r>
          </a:p>
        </p:txBody>
      </p:sp>
      <p:sp>
        <p:nvSpPr>
          <p:cNvPr id="3" name="Content Placeholder 2">
            <a:extLst>
              <a:ext uri="{FF2B5EF4-FFF2-40B4-BE49-F238E27FC236}">
                <a16:creationId xmlns:a16="http://schemas.microsoft.com/office/drawing/2014/main" id="{037D4150-92AB-45EE-92C1-6DA8015BA64E}"/>
              </a:ext>
            </a:extLst>
          </p:cNvPr>
          <p:cNvSpPr>
            <a:spLocks noGrp="1"/>
          </p:cNvSpPr>
          <p:nvPr>
            <p:ph idx="1"/>
          </p:nvPr>
        </p:nvSpPr>
        <p:spPr>
          <a:xfrm>
            <a:off x="2292626" y="1417983"/>
            <a:ext cx="9211986" cy="4493239"/>
          </a:xfrm>
        </p:spPr>
        <p:txBody>
          <a:bodyPr>
            <a:normAutofit/>
          </a:bodyPr>
          <a:lstStyle/>
          <a:p>
            <a:pPr marL="0" indent="0">
              <a:buNone/>
            </a:pPr>
            <a:r>
              <a:rPr lang="en-AU" sz="2400" dirty="0"/>
              <a:t>These questions are nearly always </a:t>
            </a:r>
            <a:r>
              <a:rPr lang="en-AU" sz="2400" b="1" dirty="0"/>
              <a:t>application</a:t>
            </a:r>
            <a:r>
              <a:rPr lang="en-AU" sz="2400" dirty="0"/>
              <a:t> questions.</a:t>
            </a:r>
          </a:p>
          <a:p>
            <a:pPr marL="0" indent="0">
              <a:buNone/>
            </a:pPr>
            <a:r>
              <a:rPr lang="en-AU" sz="2400" dirty="0"/>
              <a:t>This means you will be asked to </a:t>
            </a:r>
            <a:r>
              <a:rPr lang="en-AU" sz="2400" b="1" dirty="0"/>
              <a:t>apply your knowledge </a:t>
            </a:r>
            <a:r>
              <a:rPr lang="en-AU" sz="2400" dirty="0"/>
              <a:t>of disease to a </a:t>
            </a:r>
            <a:r>
              <a:rPr lang="en-AU" sz="2400" b="1" dirty="0"/>
              <a:t>context </a:t>
            </a:r>
            <a:r>
              <a:rPr lang="en-AU" sz="2400" dirty="0"/>
              <a:t>(a particular disease outbreak situation </a:t>
            </a:r>
            <a:r>
              <a:rPr lang="en-AU" sz="2400" dirty="0" err="1"/>
              <a:t>eg</a:t>
            </a:r>
            <a:r>
              <a:rPr lang="en-AU" sz="2400" dirty="0"/>
              <a:t> a cholera outbreak).</a:t>
            </a:r>
          </a:p>
          <a:p>
            <a:pPr marL="0" indent="0">
              <a:buNone/>
            </a:pPr>
            <a:r>
              <a:rPr lang="en-AU" sz="2400" dirty="0"/>
              <a:t>Therefore you must be familiar with:</a:t>
            </a:r>
          </a:p>
          <a:p>
            <a:r>
              <a:rPr lang="en-AU" sz="2400" dirty="0"/>
              <a:t>Various diseases (see syllabus)</a:t>
            </a:r>
          </a:p>
          <a:p>
            <a:r>
              <a:rPr lang="en-AU" sz="2400" dirty="0"/>
              <a:t>How diseases spread</a:t>
            </a:r>
          </a:p>
          <a:p>
            <a:r>
              <a:rPr lang="en-AU" sz="2400" dirty="0"/>
              <a:t>Ways to prevent transmission</a:t>
            </a:r>
          </a:p>
          <a:p>
            <a:r>
              <a:rPr lang="en-AU" sz="2400" dirty="0"/>
              <a:t>Ways to minimise an outbreak</a:t>
            </a:r>
          </a:p>
        </p:txBody>
      </p:sp>
    </p:spTree>
    <p:extLst>
      <p:ext uri="{BB962C8B-B14F-4D97-AF65-F5344CB8AC3E}">
        <p14:creationId xmlns:p14="http://schemas.microsoft.com/office/powerpoint/2010/main" val="1552326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175769-12BF-4F75-8048-4036389F2F41}"/>
              </a:ext>
            </a:extLst>
          </p:cNvPr>
          <p:cNvPicPr>
            <a:picLocks noChangeAspect="1"/>
          </p:cNvPicPr>
          <p:nvPr/>
        </p:nvPicPr>
        <p:blipFill>
          <a:blip r:embed="rId2"/>
          <a:stretch>
            <a:fillRect/>
          </a:stretch>
        </p:blipFill>
        <p:spPr>
          <a:xfrm>
            <a:off x="2608088" y="411218"/>
            <a:ext cx="7797460" cy="6035563"/>
          </a:xfrm>
          <a:prstGeom prst="rect">
            <a:avLst/>
          </a:prstGeom>
        </p:spPr>
      </p:pic>
    </p:spTree>
    <p:extLst>
      <p:ext uri="{BB962C8B-B14F-4D97-AF65-F5344CB8AC3E}">
        <p14:creationId xmlns:p14="http://schemas.microsoft.com/office/powerpoint/2010/main" val="26334521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2EDA-7B9E-4584-80FF-3EA203C95979}"/>
              </a:ext>
            </a:extLst>
          </p:cNvPr>
          <p:cNvSpPr>
            <a:spLocks noGrp="1"/>
          </p:cNvSpPr>
          <p:nvPr>
            <p:ph type="title"/>
          </p:nvPr>
        </p:nvSpPr>
        <p:spPr>
          <a:xfrm>
            <a:off x="1716259" y="455298"/>
            <a:ext cx="7343335" cy="727612"/>
          </a:xfrm>
        </p:spPr>
        <p:txBody>
          <a:bodyPr>
            <a:normAutofit/>
          </a:bodyPr>
          <a:lstStyle/>
          <a:p>
            <a:r>
              <a:rPr lang="en-AU" sz="3200" dirty="0"/>
              <a:t>2020 WACE short answer question 31</a:t>
            </a:r>
          </a:p>
        </p:txBody>
      </p:sp>
      <p:sp>
        <p:nvSpPr>
          <p:cNvPr id="3" name="Content Placeholder 2">
            <a:extLst>
              <a:ext uri="{FF2B5EF4-FFF2-40B4-BE49-F238E27FC236}">
                <a16:creationId xmlns:a16="http://schemas.microsoft.com/office/drawing/2014/main" id="{B5482471-F517-4AF8-822F-86852136E5A6}"/>
              </a:ext>
            </a:extLst>
          </p:cNvPr>
          <p:cNvSpPr>
            <a:spLocks noGrp="1"/>
          </p:cNvSpPr>
          <p:nvPr>
            <p:ph idx="1"/>
          </p:nvPr>
        </p:nvSpPr>
        <p:spPr>
          <a:xfrm>
            <a:off x="562708" y="1294227"/>
            <a:ext cx="11268221" cy="5417963"/>
          </a:xfrm>
          <a:solidFill>
            <a:schemeClr val="bg1"/>
          </a:solidFill>
        </p:spPr>
        <p:txBody>
          <a:bodyPr>
            <a:noAutofit/>
          </a:bodyPr>
          <a:lstStyle/>
          <a:p>
            <a:pPr marL="0" indent="0">
              <a:buNone/>
            </a:pPr>
            <a:r>
              <a:rPr lang="en-AU" sz="2400" dirty="0"/>
              <a:t>Q20. The pathogen that causes jarrah dieback is a type of protist. </a:t>
            </a:r>
          </a:p>
          <a:p>
            <a:pPr marL="457200" indent="-457200">
              <a:buAutoNum type="alphaLcParenBoth"/>
            </a:pPr>
            <a:r>
              <a:rPr lang="en-AU" sz="2400" dirty="0"/>
              <a:t>(</a:t>
            </a:r>
            <a:r>
              <a:rPr lang="en-AU" sz="2400" dirty="0" err="1"/>
              <a:t>i</a:t>
            </a:r>
            <a:r>
              <a:rPr lang="en-AU" sz="2400" dirty="0"/>
              <a:t>) </a:t>
            </a:r>
            <a:r>
              <a:rPr lang="en-AU" sz="2400" b="1" dirty="0"/>
              <a:t>List</a:t>
            </a:r>
            <a:r>
              <a:rPr lang="en-AU" sz="2400" dirty="0"/>
              <a:t> two </a:t>
            </a:r>
            <a:r>
              <a:rPr lang="en-AU" sz="2400" u="sng" dirty="0"/>
              <a:t>structural features </a:t>
            </a:r>
            <a:r>
              <a:rPr lang="en-AU" sz="2400" dirty="0"/>
              <a:t>of protists that are not found in bacteria. </a:t>
            </a:r>
            <a:r>
              <a:rPr lang="en-AU" sz="2400" dirty="0">
                <a:latin typeface="Arial Narrow" panose="020B0606020202030204" pitchFamily="34" charset="0"/>
              </a:rPr>
              <a:t>(2 marks</a:t>
            </a:r>
            <a:r>
              <a:rPr lang="en-AU" sz="2800" dirty="0"/>
              <a:t>)</a:t>
            </a:r>
          </a:p>
          <a:p>
            <a:pPr lvl="1">
              <a:buFont typeface="Arial" panose="020B0604020202020204" pitchFamily="34" charset="0"/>
              <a:buChar char="•"/>
            </a:pPr>
            <a:r>
              <a:rPr lang="en-AU" dirty="0">
                <a:solidFill>
                  <a:srgbClr val="FF0000"/>
                </a:solidFill>
              </a:rPr>
              <a:t>protists are eukaryotes/have a nucleus</a:t>
            </a:r>
          </a:p>
          <a:p>
            <a:pPr lvl="1">
              <a:buFont typeface="Arial" panose="020B0604020202020204" pitchFamily="34" charset="0"/>
              <a:buChar char="•"/>
            </a:pPr>
            <a:r>
              <a:rPr lang="en-AU" dirty="0">
                <a:solidFill>
                  <a:srgbClr val="FF0000"/>
                </a:solidFill>
              </a:rPr>
              <a:t>protists have membrane-bound organelles/mitochondria</a:t>
            </a:r>
          </a:p>
          <a:p>
            <a:pPr lvl="1">
              <a:buFont typeface="Arial" panose="020B0604020202020204" pitchFamily="34" charset="0"/>
              <a:buChar char="•"/>
            </a:pPr>
            <a:r>
              <a:rPr lang="en-AU" dirty="0">
                <a:solidFill>
                  <a:srgbClr val="FF0000"/>
                </a:solidFill>
              </a:rPr>
              <a:t>cell walls of protists are made of cellulose (not peptidoglycan)</a:t>
            </a:r>
          </a:p>
          <a:p>
            <a:pPr marL="0" indent="0">
              <a:buNone/>
            </a:pPr>
            <a:r>
              <a:rPr lang="en-AU" sz="2400" dirty="0"/>
              <a:t>(ii) </a:t>
            </a:r>
            <a:r>
              <a:rPr lang="en-AU" sz="2400" b="1" dirty="0"/>
              <a:t>List </a:t>
            </a:r>
            <a:r>
              <a:rPr lang="en-AU" sz="2400" dirty="0"/>
              <a:t>two </a:t>
            </a:r>
            <a:r>
              <a:rPr lang="en-AU" sz="2400" u="sng" dirty="0"/>
              <a:t>structural features </a:t>
            </a:r>
            <a:r>
              <a:rPr lang="en-AU" sz="2400" dirty="0"/>
              <a:t>of protists that are not found in fungi. </a:t>
            </a:r>
            <a:r>
              <a:rPr lang="en-AU" sz="2400" dirty="0">
                <a:latin typeface="Arial Narrow" panose="020B0606020202030204" pitchFamily="34" charset="0"/>
              </a:rPr>
              <a:t>(2 marks)</a:t>
            </a:r>
          </a:p>
          <a:p>
            <a:pPr marL="400050" lvl="1" indent="0">
              <a:buNone/>
            </a:pPr>
            <a:r>
              <a:rPr lang="en-AU" dirty="0">
                <a:solidFill>
                  <a:srgbClr val="FF0000"/>
                </a:solidFill>
                <a:latin typeface="Arial Narrow" panose="020B0606020202030204" pitchFamily="34" charset="0"/>
              </a:rPr>
              <a:t>• </a:t>
            </a:r>
            <a:r>
              <a:rPr lang="en-AU" dirty="0">
                <a:solidFill>
                  <a:srgbClr val="FF0000"/>
                </a:solidFill>
                <a:latin typeface="Arial" panose="020B0604020202020204" pitchFamily="34" charset="0"/>
                <a:cs typeface="Arial" panose="020B0604020202020204" pitchFamily="34" charset="0"/>
              </a:rPr>
              <a:t>protists are (usually) unicellular</a:t>
            </a:r>
          </a:p>
          <a:p>
            <a:pPr marL="400050" lvl="1" indent="0">
              <a:buNone/>
            </a:pPr>
            <a:r>
              <a:rPr lang="en-AU" dirty="0">
                <a:solidFill>
                  <a:srgbClr val="FF0000"/>
                </a:solidFill>
                <a:latin typeface="Arial" panose="020B0604020202020204" pitchFamily="34" charset="0"/>
                <a:cs typeface="Arial" panose="020B0604020202020204" pitchFamily="34" charset="0"/>
              </a:rPr>
              <a:t>• protists (often) have flagella (except in Chytrid zoospores)/cilia</a:t>
            </a:r>
          </a:p>
          <a:p>
            <a:pPr marL="400050" lvl="1" indent="0">
              <a:buNone/>
            </a:pPr>
            <a:r>
              <a:rPr lang="en-AU" dirty="0">
                <a:solidFill>
                  <a:srgbClr val="FF0000"/>
                </a:solidFill>
                <a:latin typeface="Arial" panose="020B0604020202020204" pitchFamily="34" charset="0"/>
                <a:cs typeface="Arial" panose="020B0604020202020204" pitchFamily="34" charset="0"/>
              </a:rPr>
              <a:t>• cell walls of protists (when present) are made of cellulose (not chitin)</a:t>
            </a:r>
          </a:p>
        </p:txBody>
      </p:sp>
    </p:spTree>
    <p:extLst>
      <p:ext uri="{BB962C8B-B14F-4D97-AF65-F5344CB8AC3E}">
        <p14:creationId xmlns:p14="http://schemas.microsoft.com/office/powerpoint/2010/main" val="348193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7C350-7CD0-4750-9906-13A1EF9FBB4B}"/>
              </a:ext>
            </a:extLst>
          </p:cNvPr>
          <p:cNvSpPr>
            <a:spLocks noGrp="1"/>
          </p:cNvSpPr>
          <p:nvPr>
            <p:ph type="title"/>
          </p:nvPr>
        </p:nvSpPr>
        <p:spPr>
          <a:xfrm>
            <a:off x="2114624" y="272417"/>
            <a:ext cx="8911687" cy="473170"/>
          </a:xfrm>
        </p:spPr>
        <p:txBody>
          <a:bodyPr>
            <a:normAutofit/>
          </a:bodyPr>
          <a:lstStyle/>
          <a:p>
            <a:r>
              <a:rPr lang="en-AU" sz="2000" dirty="0"/>
              <a:t>2020 WACE short answer question 31 continued</a:t>
            </a:r>
          </a:p>
        </p:txBody>
      </p:sp>
      <p:sp>
        <p:nvSpPr>
          <p:cNvPr id="3" name="Content Placeholder 2">
            <a:extLst>
              <a:ext uri="{FF2B5EF4-FFF2-40B4-BE49-F238E27FC236}">
                <a16:creationId xmlns:a16="http://schemas.microsoft.com/office/drawing/2014/main" id="{46F257C7-4C51-4336-85E3-9FCB576C9123}"/>
              </a:ext>
            </a:extLst>
          </p:cNvPr>
          <p:cNvSpPr>
            <a:spLocks noGrp="1"/>
          </p:cNvSpPr>
          <p:nvPr>
            <p:ph idx="1"/>
          </p:nvPr>
        </p:nvSpPr>
        <p:spPr>
          <a:xfrm>
            <a:off x="1674813" y="1596460"/>
            <a:ext cx="9902898" cy="3960279"/>
          </a:xfrm>
          <a:solidFill>
            <a:schemeClr val="bg1"/>
          </a:solidFill>
        </p:spPr>
        <p:txBody>
          <a:bodyPr>
            <a:normAutofit/>
          </a:bodyPr>
          <a:lstStyle/>
          <a:p>
            <a:pPr marL="0" indent="0">
              <a:buNone/>
            </a:pPr>
            <a:r>
              <a:rPr lang="en-AU" sz="2400" dirty="0"/>
              <a:t>In order to prevent the spread of jarrah dieback, vehicles are banned from driving on some tracks when the soil is wet. </a:t>
            </a:r>
          </a:p>
          <a:p>
            <a:pPr marL="0" indent="0">
              <a:buNone/>
            </a:pPr>
            <a:r>
              <a:rPr lang="en-AU" sz="2400" dirty="0"/>
              <a:t>(b) Explain how this can prevent the spread of jarrah dieback. (4 marks)</a:t>
            </a:r>
          </a:p>
          <a:p>
            <a:pPr>
              <a:buFont typeface="Arial" panose="020B0604020202020204" pitchFamily="34" charset="0"/>
              <a:buChar char="•"/>
            </a:pPr>
            <a:r>
              <a:rPr lang="en-AU" sz="2400" dirty="0">
                <a:solidFill>
                  <a:srgbClr val="FF0000"/>
                </a:solidFill>
              </a:rPr>
              <a:t>disease is spread (from plant to plant) by spores/zoospores </a:t>
            </a:r>
          </a:p>
          <a:p>
            <a:pPr>
              <a:buFont typeface="Arial" panose="020B0604020202020204" pitchFamily="34" charset="0"/>
              <a:buChar char="•"/>
            </a:pPr>
            <a:r>
              <a:rPr lang="en-AU" sz="2400" dirty="0">
                <a:solidFill>
                  <a:srgbClr val="FF0000"/>
                </a:solidFill>
              </a:rPr>
              <a:t>spores/zoospores are more active when it is wet </a:t>
            </a:r>
          </a:p>
          <a:p>
            <a:pPr>
              <a:buFont typeface="Arial" panose="020B0604020202020204" pitchFamily="34" charset="0"/>
              <a:buChar char="•"/>
            </a:pPr>
            <a:r>
              <a:rPr lang="en-AU" sz="2400" dirty="0">
                <a:solidFill>
                  <a:srgbClr val="FF0000"/>
                </a:solidFill>
              </a:rPr>
              <a:t>vehicles pick up more (contaminated) soil when it is wet; (therefore) risk of transmission/spread is greater when the soil is wet</a:t>
            </a:r>
          </a:p>
          <a:p>
            <a:pPr>
              <a:buFont typeface="Arial" panose="020B0604020202020204" pitchFamily="34" charset="0"/>
              <a:buChar char="•"/>
            </a:pPr>
            <a:r>
              <a:rPr lang="en-AU" sz="2400" dirty="0">
                <a:solidFill>
                  <a:srgbClr val="FF0000"/>
                </a:solidFill>
              </a:rPr>
              <a:t>vehicles can spread disease/spores/zoospores over a large area</a:t>
            </a:r>
          </a:p>
          <a:p>
            <a:endParaRPr lang="en-AU" dirty="0"/>
          </a:p>
        </p:txBody>
      </p:sp>
    </p:spTree>
    <p:extLst>
      <p:ext uri="{BB962C8B-B14F-4D97-AF65-F5344CB8AC3E}">
        <p14:creationId xmlns:p14="http://schemas.microsoft.com/office/powerpoint/2010/main" val="292499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54A4A-E8BD-4071-AE94-66B688326333}"/>
              </a:ext>
            </a:extLst>
          </p:cNvPr>
          <p:cNvSpPr>
            <a:spLocks noGrp="1"/>
          </p:cNvSpPr>
          <p:nvPr>
            <p:ph type="title"/>
          </p:nvPr>
        </p:nvSpPr>
        <p:spPr>
          <a:xfrm>
            <a:off x="337626" y="117673"/>
            <a:ext cx="9535135" cy="459102"/>
          </a:xfrm>
        </p:spPr>
        <p:txBody>
          <a:bodyPr>
            <a:normAutofit/>
          </a:bodyPr>
          <a:lstStyle/>
          <a:p>
            <a:r>
              <a:rPr lang="en-AU" sz="2000" dirty="0"/>
              <a:t>2020 WACE short answer question 31 continued</a:t>
            </a:r>
          </a:p>
        </p:txBody>
      </p:sp>
      <p:sp>
        <p:nvSpPr>
          <p:cNvPr id="3" name="Content Placeholder 2">
            <a:extLst>
              <a:ext uri="{FF2B5EF4-FFF2-40B4-BE49-F238E27FC236}">
                <a16:creationId xmlns:a16="http://schemas.microsoft.com/office/drawing/2014/main" id="{75F1FBC1-65E3-42A9-9C80-92755B9CEDA8}"/>
              </a:ext>
            </a:extLst>
          </p:cNvPr>
          <p:cNvSpPr>
            <a:spLocks noGrp="1"/>
          </p:cNvSpPr>
          <p:nvPr>
            <p:ph idx="1"/>
          </p:nvPr>
        </p:nvSpPr>
        <p:spPr>
          <a:xfrm>
            <a:off x="1477106" y="590842"/>
            <a:ext cx="10592973" cy="6020973"/>
          </a:xfrm>
          <a:noFill/>
        </p:spPr>
        <p:txBody>
          <a:bodyPr>
            <a:normAutofit fontScale="85000" lnSpcReduction="10000"/>
          </a:bodyPr>
          <a:lstStyle/>
          <a:p>
            <a:pPr marL="0" indent="0">
              <a:buNone/>
            </a:pPr>
            <a:r>
              <a:rPr lang="en-AU" sz="2400" dirty="0"/>
              <a:t>(c) Describe how the tuberculosis pathogen is transmitted to a new host. (2 marks)</a:t>
            </a:r>
          </a:p>
          <a:p>
            <a:pPr>
              <a:buFont typeface="Arial" panose="020B0604020202020204" pitchFamily="34" charset="0"/>
              <a:buChar char="•"/>
            </a:pPr>
            <a:r>
              <a:rPr lang="en-AU" sz="2400" dirty="0">
                <a:solidFill>
                  <a:srgbClr val="FF0000"/>
                </a:solidFill>
              </a:rPr>
              <a:t>pathogen is in air/airborne or affected individuals breathe out pathogen/droplet</a:t>
            </a:r>
          </a:p>
          <a:p>
            <a:pPr>
              <a:buFont typeface="Arial" panose="020B0604020202020204" pitchFamily="34" charset="0"/>
              <a:buChar char="•"/>
            </a:pPr>
            <a:r>
              <a:rPr lang="en-AU" sz="2400" dirty="0">
                <a:solidFill>
                  <a:srgbClr val="FF0000"/>
                </a:solidFill>
              </a:rPr>
              <a:t>new host breathes in/inhales pathogen</a:t>
            </a:r>
          </a:p>
          <a:p>
            <a:pPr marL="0" indent="0">
              <a:buNone/>
            </a:pPr>
            <a:r>
              <a:rPr lang="en-AU" sz="2400" dirty="0"/>
              <a:t>(d) Describe the impact that the tuberculosis pathogen has on the host. (2 marks)</a:t>
            </a:r>
          </a:p>
          <a:p>
            <a:pPr>
              <a:buFont typeface="Arial" panose="020B0604020202020204" pitchFamily="34" charset="0"/>
              <a:buChar char="•"/>
            </a:pPr>
            <a:r>
              <a:rPr lang="en-AU" sz="2400" dirty="0">
                <a:solidFill>
                  <a:srgbClr val="FF0000"/>
                </a:solidFill>
              </a:rPr>
              <a:t>infects lungs/respiratory system</a:t>
            </a:r>
          </a:p>
          <a:p>
            <a:pPr>
              <a:buFont typeface="Arial" panose="020B0604020202020204" pitchFamily="34" charset="0"/>
              <a:buChar char="•"/>
            </a:pPr>
            <a:r>
              <a:rPr lang="en-AU" sz="2400" dirty="0">
                <a:solidFill>
                  <a:srgbClr val="FF0000"/>
                </a:solidFill>
              </a:rPr>
              <a:t>causes coughing/lung irritation/breathing problems/tuberculosis </a:t>
            </a:r>
          </a:p>
          <a:p>
            <a:pPr>
              <a:buFont typeface="Arial" panose="020B0604020202020204" pitchFamily="34" charset="0"/>
              <a:buChar char="•"/>
            </a:pPr>
            <a:r>
              <a:rPr lang="en-AU" sz="2400" dirty="0">
                <a:solidFill>
                  <a:srgbClr val="FF0000"/>
                </a:solidFill>
              </a:rPr>
              <a:t>sometimes does not cause symptoms or takes time for symptoms to develop or can infect brain/nervous system/tissue other than the lungs</a:t>
            </a:r>
          </a:p>
          <a:p>
            <a:pPr marL="0" indent="0">
              <a:buNone/>
            </a:pPr>
            <a:r>
              <a:rPr lang="en-AU" sz="2400" dirty="0"/>
              <a:t>(e) Explain how vaccination helps to control the spread of tuberculosis. (4 marks)</a:t>
            </a:r>
          </a:p>
          <a:p>
            <a:pPr>
              <a:buFont typeface="Arial" panose="020B0604020202020204" pitchFamily="34" charset="0"/>
              <a:buChar char="•"/>
            </a:pPr>
            <a:r>
              <a:rPr lang="en-AU" sz="2400" dirty="0">
                <a:solidFill>
                  <a:srgbClr val="FF0000"/>
                </a:solidFill>
                <a:latin typeface="Arial Narrow" panose="020B0606020202030204" pitchFamily="34" charset="0"/>
              </a:rPr>
              <a:t>vaccination introduces weakened/harmless version of a pathogen into body </a:t>
            </a:r>
          </a:p>
          <a:p>
            <a:pPr>
              <a:buFont typeface="Arial" panose="020B0604020202020204" pitchFamily="34" charset="0"/>
              <a:buChar char="•"/>
            </a:pPr>
            <a:r>
              <a:rPr lang="en-AU" sz="2400" dirty="0">
                <a:solidFill>
                  <a:srgbClr val="FF0000"/>
                </a:solidFill>
                <a:latin typeface="Arial Narrow" panose="020B0606020202030204" pitchFamily="34" charset="0"/>
              </a:rPr>
              <a:t>this stimulates production of antibodies/stimulates an immune response </a:t>
            </a:r>
          </a:p>
          <a:p>
            <a:pPr>
              <a:buFont typeface="Arial" panose="020B0604020202020204" pitchFamily="34" charset="0"/>
              <a:buChar char="•"/>
            </a:pPr>
            <a:r>
              <a:rPr lang="en-AU" sz="2400" dirty="0">
                <a:solidFill>
                  <a:srgbClr val="FF0000"/>
                </a:solidFill>
                <a:latin typeface="Arial Narrow" panose="020B0606020202030204" pitchFamily="34" charset="0"/>
              </a:rPr>
              <a:t>vaccinated individuals become immune or do not catch the disease </a:t>
            </a:r>
          </a:p>
          <a:p>
            <a:pPr>
              <a:buFont typeface="Arial" panose="020B0604020202020204" pitchFamily="34" charset="0"/>
              <a:buChar char="•"/>
            </a:pPr>
            <a:r>
              <a:rPr lang="en-AU" sz="2400" dirty="0">
                <a:solidFill>
                  <a:srgbClr val="FF0000"/>
                </a:solidFill>
                <a:latin typeface="Arial Narrow" panose="020B0606020202030204" pitchFamily="34" charset="0"/>
              </a:rPr>
              <a:t>higher the proportion of the population that is immune, the greater the protection (or the converse) </a:t>
            </a:r>
          </a:p>
          <a:p>
            <a:pPr>
              <a:buFont typeface="Arial" panose="020B0604020202020204" pitchFamily="34" charset="0"/>
              <a:buChar char="•"/>
            </a:pPr>
            <a:r>
              <a:rPr lang="en-AU" sz="2400" dirty="0">
                <a:solidFill>
                  <a:srgbClr val="FF0000"/>
                </a:solidFill>
                <a:latin typeface="Arial Narrow" panose="020B0606020202030204" pitchFamily="34" charset="0"/>
              </a:rPr>
              <a:t>because infected individuals do not/rarely come into contact with susceptible individuals (or the converse) </a:t>
            </a:r>
          </a:p>
          <a:p>
            <a:pPr>
              <a:buFont typeface="Arial" panose="020B0604020202020204" pitchFamily="34" charset="0"/>
              <a:buChar char="•"/>
            </a:pPr>
            <a:r>
              <a:rPr lang="en-AU" sz="2400" dirty="0">
                <a:solidFill>
                  <a:srgbClr val="FF0000"/>
                </a:solidFill>
                <a:latin typeface="Arial Narrow" panose="020B0606020202030204" pitchFamily="34" charset="0"/>
              </a:rPr>
              <a:t>herd immunity/high immunity protects susceptible individuals</a:t>
            </a:r>
          </a:p>
          <a:p>
            <a:endParaRPr lang="en-AU" dirty="0"/>
          </a:p>
        </p:txBody>
      </p:sp>
    </p:spTree>
    <p:extLst>
      <p:ext uri="{BB962C8B-B14F-4D97-AF65-F5344CB8AC3E}">
        <p14:creationId xmlns:p14="http://schemas.microsoft.com/office/powerpoint/2010/main" val="404282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AA394F-6823-462E-9779-625EA4550650}"/>
              </a:ext>
            </a:extLst>
          </p:cNvPr>
          <p:cNvSpPr>
            <a:spLocks noGrp="1"/>
          </p:cNvSpPr>
          <p:nvPr>
            <p:ph idx="1"/>
          </p:nvPr>
        </p:nvSpPr>
        <p:spPr>
          <a:xfrm>
            <a:off x="1656522" y="344557"/>
            <a:ext cx="10084903" cy="6241773"/>
          </a:xfrm>
          <a:solidFill>
            <a:schemeClr val="bg1"/>
          </a:solidFill>
        </p:spPr>
        <p:txBody>
          <a:bodyPr>
            <a:normAutofit lnSpcReduction="10000"/>
          </a:bodyPr>
          <a:lstStyle/>
          <a:p>
            <a:pPr marL="0" indent="0">
              <a:spcBef>
                <a:spcPts val="600"/>
              </a:spcBef>
              <a:spcAft>
                <a:spcPts val="600"/>
              </a:spcAft>
              <a:buNone/>
            </a:pPr>
            <a:r>
              <a:rPr lang="en-AU" sz="2400" dirty="0">
                <a:latin typeface="Arial" panose="020B0604020202020204" pitchFamily="34" charset="0"/>
                <a:ea typeface="MS Mincho" panose="02020609040205080304" pitchFamily="49" charset="-128"/>
                <a:cs typeface="Times New Roman" panose="02020603050405020304" pitchFamily="18" charset="0"/>
              </a:rPr>
              <a:t>Q21. The development of vaccines has enabled highly contagious diseases to be eradicated from the global population. </a:t>
            </a:r>
            <a:endParaRPr lang="en-AU" sz="2400" dirty="0">
              <a:latin typeface="Cambria" panose="02040503050406030204" pitchFamily="18" charset="0"/>
              <a:ea typeface="MS Mincho" panose="02020609040205080304" pitchFamily="49" charset="-128"/>
              <a:cs typeface="Times New Roman" panose="02020603050405020304" pitchFamily="18" charset="0"/>
            </a:endParaRPr>
          </a:p>
          <a:p>
            <a:pPr marL="457200" indent="-457200">
              <a:buAutoNum type="alphaLcParenBoth"/>
            </a:pPr>
            <a:r>
              <a:rPr lang="en-AU" sz="2400" dirty="0">
                <a:latin typeface="Arial" panose="020B0604020202020204" pitchFamily="34" charset="0"/>
                <a:ea typeface="MS Mincho" panose="02020609040205080304" pitchFamily="49" charset="-128"/>
                <a:cs typeface="Times New Roman" panose="02020603050405020304" pitchFamily="18" charset="0"/>
              </a:rPr>
              <a:t>Describe how immunisation programs have been successful in stopping the spread of virulent pathogens. (2 marks)</a:t>
            </a:r>
          </a:p>
          <a:p>
            <a:pPr>
              <a:buFont typeface="Arial" panose="020B0604020202020204" pitchFamily="34" charset="0"/>
              <a:buChar char="•"/>
            </a:pPr>
            <a:r>
              <a:rPr lang="en-AU" sz="2400" b="1" dirty="0">
                <a:solidFill>
                  <a:srgbClr val="FF0000"/>
                </a:solidFill>
                <a:latin typeface="Arial" panose="020B0604020202020204" pitchFamily="34" charset="0"/>
                <a:ea typeface="Times New Roman" panose="02020603050405020304" pitchFamily="18" charset="0"/>
              </a:rPr>
              <a:t>Reducing the rate of infection of virulent pathogens.</a:t>
            </a:r>
          </a:p>
          <a:p>
            <a:pPr>
              <a:buFont typeface="Arial" panose="020B0604020202020204" pitchFamily="34" charset="0"/>
              <a:buChar char="•"/>
            </a:pPr>
            <a:r>
              <a:rPr lang="en-AU" sz="2400" b="1" dirty="0">
                <a:solidFill>
                  <a:srgbClr val="FF0000"/>
                </a:solidFill>
                <a:latin typeface="Arial" panose="020B0604020202020204" pitchFamily="34" charset="0"/>
                <a:ea typeface="Times New Roman" panose="02020603050405020304" pitchFamily="18" charset="0"/>
              </a:rPr>
              <a:t>Eradicating some diseases by completely stopping spread through mass immunisation programs</a:t>
            </a:r>
            <a:endParaRPr lang="en-AU" sz="2400" b="1" dirty="0">
              <a:solidFill>
                <a:srgbClr val="C00000"/>
              </a:solidFill>
              <a:latin typeface="Cambria" panose="02040503050406030204" pitchFamily="18" charset="0"/>
              <a:ea typeface="MS Mincho" panose="02020609040205080304" pitchFamily="49" charset="-128"/>
              <a:cs typeface="Times New Roman" panose="02020603050405020304" pitchFamily="18" charset="0"/>
            </a:endParaRPr>
          </a:p>
          <a:p>
            <a:pPr marL="457200" indent="-457200">
              <a:spcBef>
                <a:spcPts val="600"/>
              </a:spcBef>
              <a:spcAft>
                <a:spcPts val="600"/>
              </a:spcAft>
              <a:buAutoNum type="alphaLcParenBoth" startAt="2"/>
            </a:pPr>
            <a:r>
              <a:rPr lang="en-AU" sz="2400" dirty="0">
                <a:latin typeface="Arial" panose="020B0604020202020204" pitchFamily="34" charset="0"/>
                <a:ea typeface="MS Mincho" panose="02020609040205080304" pitchFamily="49" charset="-128"/>
                <a:cs typeface="Times New Roman" panose="02020603050405020304" pitchFamily="18" charset="0"/>
              </a:rPr>
              <a:t>Explain why immunisation programs have been compromised in some communities around Australia. (2 marks)</a:t>
            </a:r>
          </a:p>
          <a:p>
            <a:pPr>
              <a:spcBef>
                <a:spcPts val="600"/>
              </a:spcBef>
              <a:spcAft>
                <a:spcPts val="600"/>
              </a:spcAft>
              <a:buFont typeface="Arial" panose="020B0604020202020204" pitchFamily="34" charset="0"/>
              <a:buChar char="•"/>
            </a:pPr>
            <a:r>
              <a:rPr lang="en-AU" sz="2400" b="1" dirty="0">
                <a:solidFill>
                  <a:srgbClr val="FF0000"/>
                </a:solidFill>
                <a:latin typeface="Arial" panose="020B0604020202020204" pitchFamily="34" charset="0"/>
                <a:ea typeface="Times New Roman" panose="02020603050405020304" pitchFamily="18" charset="0"/>
              </a:rPr>
              <a:t>More people are choosing NOT to have their infants/children immunised due to fear of serious illness from side effects and misinformation.</a:t>
            </a:r>
          </a:p>
          <a:p>
            <a:pPr>
              <a:spcBef>
                <a:spcPts val="600"/>
              </a:spcBef>
              <a:spcAft>
                <a:spcPts val="600"/>
              </a:spcAft>
              <a:buFont typeface="Arial" panose="020B0604020202020204" pitchFamily="34" charset="0"/>
              <a:buChar char="•"/>
            </a:pPr>
            <a:r>
              <a:rPr lang="en-AU" sz="2400" b="1" dirty="0">
                <a:solidFill>
                  <a:srgbClr val="FF0000"/>
                </a:solidFill>
                <a:latin typeface="Arial" panose="020B0604020202020204" pitchFamily="34" charset="0"/>
                <a:ea typeface="Times New Roman" panose="02020603050405020304" pitchFamily="18" charset="0"/>
              </a:rPr>
              <a:t>The growing number of non-immunised individuals weakens the ‘herd immunity’ and certain diseases can be reintroduced into a population.</a:t>
            </a:r>
            <a:endParaRPr lang="en-AU" sz="2400" dirty="0">
              <a:latin typeface="Cambria" panose="02040503050406030204" pitchFamily="18" charset="0"/>
              <a:ea typeface="MS Mincho" panose="02020609040205080304" pitchFamily="49" charset="-128"/>
              <a:cs typeface="Times New Roman" panose="02020603050405020304" pitchFamily="18" charset="0"/>
            </a:endParaRPr>
          </a:p>
          <a:p>
            <a:endParaRPr lang="en-AU" dirty="0"/>
          </a:p>
        </p:txBody>
      </p:sp>
    </p:spTree>
    <p:extLst>
      <p:ext uri="{BB962C8B-B14F-4D97-AF65-F5344CB8AC3E}">
        <p14:creationId xmlns:p14="http://schemas.microsoft.com/office/powerpoint/2010/main" val="304900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C46E2A-BD25-48A7-A7B3-433163AAE180}"/>
              </a:ext>
            </a:extLst>
          </p:cNvPr>
          <p:cNvSpPr>
            <a:spLocks noGrp="1"/>
          </p:cNvSpPr>
          <p:nvPr>
            <p:ph idx="1"/>
          </p:nvPr>
        </p:nvSpPr>
        <p:spPr>
          <a:xfrm>
            <a:off x="1643270" y="251791"/>
            <a:ext cx="10283686" cy="6215270"/>
          </a:xfrm>
          <a:solidFill>
            <a:schemeClr val="bg1"/>
          </a:solidFill>
        </p:spPr>
        <p:txBody>
          <a:bodyPr>
            <a:normAutofit lnSpcReduction="10000"/>
          </a:bodyPr>
          <a:lstStyle/>
          <a:p>
            <a:pPr marL="0" indent="0" algn="just">
              <a:buNone/>
            </a:pPr>
            <a:r>
              <a:rPr lang="en-AU" sz="2400" dirty="0"/>
              <a:t>Q22. </a:t>
            </a:r>
            <a:r>
              <a:rPr lang="en-AU" sz="2400" i="1" dirty="0"/>
              <a:t>White spot disease is a highly-contagious viral disease in prawns. It is found in parts of Asia, America, Africa and the Middle East, but generally not in Australia</a:t>
            </a:r>
            <a:r>
              <a:rPr lang="en-AU" sz="2400" dirty="0"/>
              <a:t>. A recent outbreak has, however, occurred in several prawn farms on a river in Queensland. </a:t>
            </a:r>
            <a:r>
              <a:rPr lang="en-AU" sz="2400" b="1" dirty="0"/>
              <a:t>Explain</a:t>
            </a:r>
            <a:r>
              <a:rPr lang="en-AU" sz="2400" dirty="0"/>
              <a:t> </a:t>
            </a:r>
            <a:r>
              <a:rPr lang="en-AU" sz="2400" u="sng" dirty="0"/>
              <a:t>two</a:t>
            </a:r>
            <a:r>
              <a:rPr lang="en-AU" sz="2400" dirty="0"/>
              <a:t> measures that could be taken to </a:t>
            </a:r>
            <a:r>
              <a:rPr lang="en-AU" sz="2400" u="sng" dirty="0"/>
              <a:t>reduce the risk </a:t>
            </a:r>
            <a:r>
              <a:rPr lang="en-AU" sz="2400" dirty="0"/>
              <a:t>of white spot </a:t>
            </a:r>
            <a:r>
              <a:rPr lang="en-AU" sz="2400" u="sng" dirty="0"/>
              <a:t>s</a:t>
            </a:r>
            <a:r>
              <a:rPr lang="en-AU" sz="2400" dirty="0"/>
              <a:t>p</a:t>
            </a:r>
            <a:r>
              <a:rPr lang="en-AU" sz="2400" u="sng" dirty="0"/>
              <a:t>readin</a:t>
            </a:r>
            <a:r>
              <a:rPr lang="en-AU" sz="2400" dirty="0"/>
              <a:t>g from </a:t>
            </a:r>
            <a:r>
              <a:rPr lang="en-AU" sz="2400" i="1" dirty="0"/>
              <a:t>the affected farms to other parts </a:t>
            </a:r>
            <a:r>
              <a:rPr lang="en-AU" sz="2400" dirty="0"/>
              <a:t>of Australia. </a:t>
            </a:r>
          </a:p>
          <a:p>
            <a:pPr marL="0" indent="0" algn="just">
              <a:buNone/>
            </a:pPr>
            <a:r>
              <a:rPr lang="en-AU" sz="2400" dirty="0"/>
              <a:t>(4 marks)</a:t>
            </a:r>
          </a:p>
          <a:p>
            <a:pPr algn="just"/>
            <a:r>
              <a:rPr lang="en-AU" sz="2400" b="1" dirty="0">
                <a:solidFill>
                  <a:srgbClr val="C00000"/>
                </a:solidFill>
              </a:rPr>
              <a:t>Kill all the prawns in affected farms</a:t>
            </a:r>
          </a:p>
          <a:p>
            <a:pPr algn="just"/>
            <a:r>
              <a:rPr lang="en-AU" sz="2400" b="1" dirty="0">
                <a:solidFill>
                  <a:srgbClr val="C00000"/>
                </a:solidFill>
              </a:rPr>
              <a:t>Chlorinate/clean water at affected farms (killing the virus)</a:t>
            </a:r>
          </a:p>
          <a:p>
            <a:pPr algn="just"/>
            <a:r>
              <a:rPr lang="en-AU" sz="2400" b="1" dirty="0">
                <a:solidFill>
                  <a:srgbClr val="C00000"/>
                </a:solidFill>
              </a:rPr>
              <a:t>Quarantine all effected prawns and equipment</a:t>
            </a:r>
          </a:p>
          <a:p>
            <a:pPr algn="just"/>
            <a:r>
              <a:rPr lang="en-AU" sz="2400" b="1" dirty="0">
                <a:solidFill>
                  <a:srgbClr val="C00000"/>
                </a:solidFill>
              </a:rPr>
              <a:t>Physical barriers to prevent virus moving into environment</a:t>
            </a:r>
          </a:p>
          <a:p>
            <a:pPr algn="just"/>
            <a:r>
              <a:rPr lang="en-AU" sz="2400" b="1" dirty="0">
                <a:solidFill>
                  <a:srgbClr val="C00000"/>
                </a:solidFill>
              </a:rPr>
              <a:t>Vaccinate prawns</a:t>
            </a:r>
          </a:p>
          <a:p>
            <a:pPr algn="just"/>
            <a:r>
              <a:rPr lang="en-AU" sz="2400" b="1" dirty="0">
                <a:solidFill>
                  <a:srgbClr val="C00000"/>
                </a:solidFill>
              </a:rPr>
              <a:t>Delay restocking affected farms- allow virus to die off</a:t>
            </a:r>
          </a:p>
          <a:p>
            <a:pPr algn="just"/>
            <a:r>
              <a:rPr lang="en-AU" sz="2400" b="1" dirty="0">
                <a:solidFill>
                  <a:srgbClr val="C00000"/>
                </a:solidFill>
              </a:rPr>
              <a:t>Kill prawns at nearby unaffected farms- no hosts for any escaped viral particles to enter.</a:t>
            </a:r>
          </a:p>
        </p:txBody>
      </p:sp>
    </p:spTree>
    <p:extLst>
      <p:ext uri="{BB962C8B-B14F-4D97-AF65-F5344CB8AC3E}">
        <p14:creationId xmlns:p14="http://schemas.microsoft.com/office/powerpoint/2010/main" val="291080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4D985-6B2F-4FA8-A57E-D23C7952680D}"/>
              </a:ext>
            </a:extLst>
          </p:cNvPr>
          <p:cNvPicPr>
            <a:picLocks noChangeAspect="1"/>
          </p:cNvPicPr>
          <p:nvPr/>
        </p:nvPicPr>
        <p:blipFill>
          <a:blip r:embed="rId2"/>
          <a:stretch>
            <a:fillRect/>
          </a:stretch>
        </p:blipFill>
        <p:spPr>
          <a:xfrm>
            <a:off x="3391729" y="325713"/>
            <a:ext cx="6108082" cy="6300374"/>
          </a:xfrm>
          <a:prstGeom prst="rect">
            <a:avLst/>
          </a:prstGeom>
        </p:spPr>
      </p:pic>
    </p:spTree>
    <p:extLst>
      <p:ext uri="{BB962C8B-B14F-4D97-AF65-F5344CB8AC3E}">
        <p14:creationId xmlns:p14="http://schemas.microsoft.com/office/powerpoint/2010/main" val="1644429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3898D-51C6-459A-A4F4-1A6744407498}"/>
              </a:ext>
            </a:extLst>
          </p:cNvPr>
          <p:cNvSpPr>
            <a:spLocks noGrp="1"/>
          </p:cNvSpPr>
          <p:nvPr>
            <p:ph type="title"/>
          </p:nvPr>
        </p:nvSpPr>
        <p:spPr>
          <a:xfrm>
            <a:off x="2592926" y="624110"/>
            <a:ext cx="3304292" cy="899890"/>
          </a:xfrm>
        </p:spPr>
        <p:txBody>
          <a:bodyPr>
            <a:normAutofit fontScale="90000"/>
          </a:bodyPr>
          <a:lstStyle/>
          <a:p>
            <a:r>
              <a:rPr lang="en-AU" b="1" dirty="0">
                <a:latin typeface="Arial" panose="020B0604020202020204" pitchFamily="34" charset="0"/>
                <a:cs typeface="Arial" panose="020B0604020202020204" pitchFamily="34" charset="0"/>
              </a:rPr>
              <a:t>Homeostasis</a:t>
            </a:r>
            <a:r>
              <a:rPr lang="en-AU" sz="2400" dirty="0">
                <a:latin typeface="Arial" panose="020B0604020202020204" pitchFamily="34" charset="0"/>
                <a:cs typeface="Arial" panose="020B0604020202020204" pitchFamily="34" charset="0"/>
              </a:rPr>
              <a:t> Q1</a:t>
            </a:r>
            <a:endParaRPr lang="en-AU" b="1" dirty="0">
              <a:latin typeface="Arial" panose="020B0604020202020204" pitchFamily="34" charset="0"/>
              <a:cs typeface="Arial" panose="020B0604020202020204" pitchFamily="34" charset="0"/>
            </a:endParaRPr>
          </a:p>
        </p:txBody>
      </p:sp>
      <p:pic>
        <p:nvPicPr>
          <p:cNvPr id="4" name="Content Placeholder 3" descr="D:\12 Biology ATAR\Assessments\feedback loop pic.jpeg">
            <a:extLst>
              <a:ext uri="{FF2B5EF4-FFF2-40B4-BE49-F238E27FC236}">
                <a16:creationId xmlns:a16="http://schemas.microsoft.com/office/drawing/2014/main" id="{CE0C9553-B82D-4ABE-857E-C97D71DA92DB}"/>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90191" y="2130287"/>
            <a:ext cx="7540487" cy="3356113"/>
          </a:xfrm>
          <a:prstGeom prst="rect">
            <a:avLst/>
          </a:prstGeom>
          <a:noFill/>
          <a:ln>
            <a:noFill/>
          </a:ln>
        </p:spPr>
      </p:pic>
      <p:grpSp>
        <p:nvGrpSpPr>
          <p:cNvPr id="8" name="Group 7">
            <a:extLst>
              <a:ext uri="{FF2B5EF4-FFF2-40B4-BE49-F238E27FC236}">
                <a16:creationId xmlns:a16="http://schemas.microsoft.com/office/drawing/2014/main" id="{0C0611AA-0527-4562-860B-743DF045E338}"/>
              </a:ext>
            </a:extLst>
          </p:cNvPr>
          <p:cNvGrpSpPr/>
          <p:nvPr/>
        </p:nvGrpSpPr>
        <p:grpSpPr>
          <a:xfrm>
            <a:off x="643131" y="2596560"/>
            <a:ext cx="2559395" cy="676292"/>
            <a:chOff x="687388" y="1854873"/>
            <a:chExt cx="2559395" cy="676292"/>
          </a:xfrm>
        </p:grpSpPr>
        <p:cxnSp>
          <p:nvCxnSpPr>
            <p:cNvPr id="6" name="Straight Arrow Connector 5">
              <a:extLst>
                <a:ext uri="{FF2B5EF4-FFF2-40B4-BE49-F238E27FC236}">
                  <a16:creationId xmlns:a16="http://schemas.microsoft.com/office/drawing/2014/main" id="{D4DC113F-FA28-4F4A-8486-D5D5FE39CD38}"/>
                </a:ext>
              </a:extLst>
            </p:cNvPr>
            <p:cNvCxnSpPr/>
            <p:nvPr/>
          </p:nvCxnSpPr>
          <p:spPr>
            <a:xfrm>
              <a:off x="2491409" y="2292626"/>
              <a:ext cx="755374" cy="238539"/>
            </a:xfrm>
            <a:prstGeom prst="straightConnector1">
              <a:avLst/>
            </a:prstGeom>
            <a:ln w="38100">
              <a:solidFill>
                <a:schemeClr val="accent5"/>
              </a:solidFill>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6201BF21-4DFD-40CC-A408-C7FDAC5EC9CF}"/>
                </a:ext>
              </a:extLst>
            </p:cNvPr>
            <p:cNvSpPr txBox="1"/>
            <p:nvPr/>
          </p:nvSpPr>
          <p:spPr>
            <a:xfrm>
              <a:off x="687388" y="1854873"/>
              <a:ext cx="1804021" cy="461665"/>
            </a:xfrm>
            <a:prstGeom prst="rect">
              <a:avLst/>
            </a:prstGeom>
            <a:solidFill>
              <a:schemeClr val="bg1"/>
            </a:solidFill>
          </p:spPr>
          <p:txBody>
            <a:bodyPr wrap="square" rtlCol="0" anchor="ctr">
              <a:spAutoFit/>
            </a:bodyPr>
            <a:lstStyle/>
            <a:p>
              <a:pPr algn="ctr"/>
              <a:r>
                <a:rPr lang="en-AU" sz="2400" b="1" dirty="0">
                  <a:solidFill>
                    <a:schemeClr val="accent5"/>
                  </a:solidFill>
                </a:rPr>
                <a:t>STIMULUS</a:t>
              </a:r>
            </a:p>
          </p:txBody>
        </p:sp>
      </p:grpSp>
      <p:grpSp>
        <p:nvGrpSpPr>
          <p:cNvPr id="12" name="Group 11">
            <a:extLst>
              <a:ext uri="{FF2B5EF4-FFF2-40B4-BE49-F238E27FC236}">
                <a16:creationId xmlns:a16="http://schemas.microsoft.com/office/drawing/2014/main" id="{EBFE7840-1F88-4458-8526-EBA41467D955}"/>
              </a:ext>
            </a:extLst>
          </p:cNvPr>
          <p:cNvGrpSpPr/>
          <p:nvPr/>
        </p:nvGrpSpPr>
        <p:grpSpPr>
          <a:xfrm>
            <a:off x="9687339" y="3763617"/>
            <a:ext cx="2345635" cy="947674"/>
            <a:chOff x="9687339" y="3763617"/>
            <a:chExt cx="2345635" cy="947674"/>
          </a:xfrm>
        </p:grpSpPr>
        <p:cxnSp>
          <p:nvCxnSpPr>
            <p:cNvPr id="10" name="Straight Arrow Connector 9">
              <a:extLst>
                <a:ext uri="{FF2B5EF4-FFF2-40B4-BE49-F238E27FC236}">
                  <a16:creationId xmlns:a16="http://schemas.microsoft.com/office/drawing/2014/main" id="{656A2CA1-AC16-46D4-9479-B6C24BDBFABC}"/>
                </a:ext>
              </a:extLst>
            </p:cNvPr>
            <p:cNvCxnSpPr/>
            <p:nvPr/>
          </p:nvCxnSpPr>
          <p:spPr>
            <a:xfrm flipH="1" flipV="1">
              <a:off x="9687339" y="3763617"/>
              <a:ext cx="927652" cy="11927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627D01D-C8F9-4710-B0FB-D7B606F2DDD4}"/>
                </a:ext>
              </a:extLst>
            </p:cNvPr>
            <p:cNvSpPr txBox="1"/>
            <p:nvPr/>
          </p:nvSpPr>
          <p:spPr>
            <a:xfrm>
              <a:off x="10151165" y="3880294"/>
              <a:ext cx="1881809" cy="830997"/>
            </a:xfrm>
            <a:prstGeom prst="rect">
              <a:avLst/>
            </a:prstGeom>
            <a:solidFill>
              <a:schemeClr val="bg1"/>
            </a:solidFill>
          </p:spPr>
          <p:txBody>
            <a:bodyPr wrap="square" rtlCol="0" anchor="ctr">
              <a:spAutoFit/>
            </a:bodyPr>
            <a:lstStyle/>
            <a:p>
              <a:pPr algn="ctr"/>
              <a:r>
                <a:rPr lang="en-AU" sz="2400" dirty="0"/>
                <a:t>Internal </a:t>
              </a:r>
              <a:r>
                <a:rPr lang="en-AU" sz="2400" b="1" dirty="0">
                  <a:solidFill>
                    <a:schemeClr val="accent4"/>
                  </a:solidFill>
                </a:rPr>
                <a:t>RESPONSE</a:t>
              </a:r>
            </a:p>
          </p:txBody>
        </p:sp>
      </p:grpSp>
      <p:grpSp>
        <p:nvGrpSpPr>
          <p:cNvPr id="16" name="Group 15">
            <a:extLst>
              <a:ext uri="{FF2B5EF4-FFF2-40B4-BE49-F238E27FC236}">
                <a16:creationId xmlns:a16="http://schemas.microsoft.com/office/drawing/2014/main" id="{5F802F29-0F82-4654-8CF1-05AF7241943F}"/>
              </a:ext>
            </a:extLst>
          </p:cNvPr>
          <p:cNvGrpSpPr/>
          <p:nvPr/>
        </p:nvGrpSpPr>
        <p:grpSpPr>
          <a:xfrm>
            <a:off x="477078" y="3849756"/>
            <a:ext cx="2650435" cy="461665"/>
            <a:chOff x="477078" y="3849756"/>
            <a:chExt cx="2650435" cy="461665"/>
          </a:xfrm>
        </p:grpSpPr>
        <p:cxnSp>
          <p:nvCxnSpPr>
            <p:cNvPr id="14" name="Straight Arrow Connector 13">
              <a:extLst>
                <a:ext uri="{FF2B5EF4-FFF2-40B4-BE49-F238E27FC236}">
                  <a16:creationId xmlns:a16="http://schemas.microsoft.com/office/drawing/2014/main" id="{D5F8C23C-4DBB-4D58-B980-9033FCE0003A}"/>
                </a:ext>
              </a:extLst>
            </p:cNvPr>
            <p:cNvCxnSpPr/>
            <p:nvPr/>
          </p:nvCxnSpPr>
          <p:spPr>
            <a:xfrm>
              <a:off x="2491409" y="4094922"/>
              <a:ext cx="636104"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FEB1B9D-4F47-41D4-8EB3-42A95063D76A}"/>
                </a:ext>
              </a:extLst>
            </p:cNvPr>
            <p:cNvSpPr txBox="1"/>
            <p:nvPr/>
          </p:nvSpPr>
          <p:spPr>
            <a:xfrm>
              <a:off x="477078" y="3849756"/>
              <a:ext cx="2014331" cy="461665"/>
            </a:xfrm>
            <a:prstGeom prst="rect">
              <a:avLst/>
            </a:prstGeom>
            <a:solidFill>
              <a:schemeClr val="bg1"/>
            </a:solidFill>
          </p:spPr>
          <p:txBody>
            <a:bodyPr wrap="square" rtlCol="0" anchor="ctr">
              <a:spAutoFit/>
            </a:bodyPr>
            <a:lstStyle/>
            <a:p>
              <a:r>
                <a:rPr lang="en-AU" sz="2400" b="1" dirty="0">
                  <a:solidFill>
                    <a:schemeClr val="accent2"/>
                  </a:solidFill>
                </a:rPr>
                <a:t>RECEPTOR</a:t>
              </a:r>
            </a:p>
          </p:txBody>
        </p:sp>
      </p:grpSp>
      <p:grpSp>
        <p:nvGrpSpPr>
          <p:cNvPr id="20" name="Group 19">
            <a:extLst>
              <a:ext uri="{FF2B5EF4-FFF2-40B4-BE49-F238E27FC236}">
                <a16:creationId xmlns:a16="http://schemas.microsoft.com/office/drawing/2014/main" id="{5C8C8E7B-B2AE-4974-B044-94909D99870F}"/>
              </a:ext>
            </a:extLst>
          </p:cNvPr>
          <p:cNvGrpSpPr/>
          <p:nvPr/>
        </p:nvGrpSpPr>
        <p:grpSpPr>
          <a:xfrm>
            <a:off x="1484243" y="4982817"/>
            <a:ext cx="2491409" cy="965248"/>
            <a:chOff x="1484243" y="4982817"/>
            <a:chExt cx="2491409" cy="965248"/>
          </a:xfrm>
        </p:grpSpPr>
        <p:cxnSp>
          <p:nvCxnSpPr>
            <p:cNvPr id="18" name="Straight Arrow Connector 17">
              <a:extLst>
                <a:ext uri="{FF2B5EF4-FFF2-40B4-BE49-F238E27FC236}">
                  <a16:creationId xmlns:a16="http://schemas.microsoft.com/office/drawing/2014/main" id="{2893809F-2F86-4C20-8168-408D4071FB56}"/>
                </a:ext>
              </a:extLst>
            </p:cNvPr>
            <p:cNvCxnSpPr/>
            <p:nvPr/>
          </p:nvCxnSpPr>
          <p:spPr>
            <a:xfrm flipV="1">
              <a:off x="2869096" y="4982817"/>
              <a:ext cx="377687" cy="503583"/>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DEA160B-177F-4C9E-AEB4-E29EAE8F92E5}"/>
                </a:ext>
              </a:extLst>
            </p:cNvPr>
            <p:cNvSpPr txBox="1"/>
            <p:nvPr/>
          </p:nvSpPr>
          <p:spPr>
            <a:xfrm>
              <a:off x="1484243" y="5486400"/>
              <a:ext cx="2491409" cy="461665"/>
            </a:xfrm>
            <a:prstGeom prst="rect">
              <a:avLst/>
            </a:prstGeom>
            <a:solidFill>
              <a:schemeClr val="bg1"/>
            </a:solidFill>
          </p:spPr>
          <p:txBody>
            <a:bodyPr wrap="square" rtlCol="0" anchor="ctr">
              <a:spAutoFit/>
            </a:bodyPr>
            <a:lstStyle/>
            <a:p>
              <a:pPr algn="ctr"/>
              <a:r>
                <a:rPr lang="en-AU" sz="2400" b="1" dirty="0">
                  <a:solidFill>
                    <a:schemeClr val="accent3"/>
                  </a:solidFill>
                </a:rPr>
                <a:t>MODULATOR</a:t>
              </a:r>
            </a:p>
          </p:txBody>
        </p:sp>
      </p:grpSp>
      <p:grpSp>
        <p:nvGrpSpPr>
          <p:cNvPr id="24" name="Group 23">
            <a:extLst>
              <a:ext uri="{FF2B5EF4-FFF2-40B4-BE49-F238E27FC236}">
                <a16:creationId xmlns:a16="http://schemas.microsoft.com/office/drawing/2014/main" id="{0F3F2AC9-138C-4C5F-8535-00D3D7E233D7}"/>
              </a:ext>
            </a:extLst>
          </p:cNvPr>
          <p:cNvGrpSpPr/>
          <p:nvPr/>
        </p:nvGrpSpPr>
        <p:grpSpPr>
          <a:xfrm>
            <a:off x="6838121" y="4982817"/>
            <a:ext cx="2358887" cy="1190535"/>
            <a:chOff x="6838121" y="4982817"/>
            <a:chExt cx="2358887" cy="1190535"/>
          </a:xfrm>
        </p:grpSpPr>
        <p:cxnSp>
          <p:nvCxnSpPr>
            <p:cNvPr id="22" name="Straight Arrow Connector 21">
              <a:extLst>
                <a:ext uri="{FF2B5EF4-FFF2-40B4-BE49-F238E27FC236}">
                  <a16:creationId xmlns:a16="http://schemas.microsoft.com/office/drawing/2014/main" id="{09DB2461-96D7-40E6-8C28-1F0BE1A74147}"/>
                </a:ext>
              </a:extLst>
            </p:cNvPr>
            <p:cNvCxnSpPr/>
            <p:nvPr/>
          </p:nvCxnSpPr>
          <p:spPr>
            <a:xfrm flipV="1">
              <a:off x="7792278" y="4982817"/>
              <a:ext cx="225287" cy="62285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612A9A3-4111-4C77-948B-15F73AC0CCE8}"/>
                </a:ext>
              </a:extLst>
            </p:cNvPr>
            <p:cNvSpPr txBox="1"/>
            <p:nvPr/>
          </p:nvSpPr>
          <p:spPr>
            <a:xfrm>
              <a:off x="6838121" y="5711687"/>
              <a:ext cx="2358887" cy="461665"/>
            </a:xfrm>
            <a:prstGeom prst="rect">
              <a:avLst/>
            </a:prstGeom>
            <a:solidFill>
              <a:schemeClr val="bg1"/>
            </a:solidFill>
          </p:spPr>
          <p:txBody>
            <a:bodyPr wrap="square" rtlCol="0" anchor="ctr">
              <a:spAutoFit/>
            </a:bodyPr>
            <a:lstStyle/>
            <a:p>
              <a:pPr algn="ctr"/>
              <a:r>
                <a:rPr lang="en-AU" sz="2400" b="1" dirty="0">
                  <a:solidFill>
                    <a:schemeClr val="tx2"/>
                  </a:solidFill>
                </a:rPr>
                <a:t>EFFECTOR</a:t>
              </a:r>
            </a:p>
          </p:txBody>
        </p:sp>
      </p:grpSp>
      <p:grpSp>
        <p:nvGrpSpPr>
          <p:cNvPr id="28" name="Group 27">
            <a:extLst>
              <a:ext uri="{FF2B5EF4-FFF2-40B4-BE49-F238E27FC236}">
                <a16:creationId xmlns:a16="http://schemas.microsoft.com/office/drawing/2014/main" id="{A6AA8B3A-FBC5-4F6D-BC0F-EE5B6B4FFEB5}"/>
              </a:ext>
            </a:extLst>
          </p:cNvPr>
          <p:cNvGrpSpPr/>
          <p:nvPr/>
        </p:nvGrpSpPr>
        <p:grpSpPr>
          <a:xfrm>
            <a:off x="6679113" y="1323945"/>
            <a:ext cx="3657566" cy="968681"/>
            <a:chOff x="6679113" y="1323945"/>
            <a:chExt cx="3657566" cy="968681"/>
          </a:xfrm>
        </p:grpSpPr>
        <p:cxnSp>
          <p:nvCxnSpPr>
            <p:cNvPr id="26" name="Straight Arrow Connector 25">
              <a:extLst>
                <a:ext uri="{FF2B5EF4-FFF2-40B4-BE49-F238E27FC236}">
                  <a16:creationId xmlns:a16="http://schemas.microsoft.com/office/drawing/2014/main" id="{93504887-DB01-49D3-B60A-A1DF47B55179}"/>
                </a:ext>
              </a:extLst>
            </p:cNvPr>
            <p:cNvCxnSpPr/>
            <p:nvPr/>
          </p:nvCxnSpPr>
          <p:spPr>
            <a:xfrm flipV="1">
              <a:off x="8507896" y="1775791"/>
              <a:ext cx="0" cy="5168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0FFDF65-390A-4E83-9854-D4EE50257864}"/>
                </a:ext>
              </a:extLst>
            </p:cNvPr>
            <p:cNvSpPr txBox="1"/>
            <p:nvPr/>
          </p:nvSpPr>
          <p:spPr>
            <a:xfrm>
              <a:off x="6679113" y="1323945"/>
              <a:ext cx="3657566" cy="400110"/>
            </a:xfrm>
            <a:prstGeom prst="rect">
              <a:avLst/>
            </a:prstGeom>
            <a:solidFill>
              <a:schemeClr val="bg1"/>
            </a:solidFill>
          </p:spPr>
          <p:txBody>
            <a:bodyPr wrap="square" rtlCol="0" anchor="ctr">
              <a:spAutoFit/>
            </a:bodyPr>
            <a:lstStyle/>
            <a:p>
              <a:pPr algn="ctr"/>
              <a:r>
                <a:rPr lang="en-AU" sz="2000" dirty="0"/>
                <a:t>Blood temperature decreases</a:t>
              </a:r>
            </a:p>
          </p:txBody>
        </p:sp>
      </p:grpSp>
      <p:grpSp>
        <p:nvGrpSpPr>
          <p:cNvPr id="32" name="Group 31">
            <a:extLst>
              <a:ext uri="{FF2B5EF4-FFF2-40B4-BE49-F238E27FC236}">
                <a16:creationId xmlns:a16="http://schemas.microsoft.com/office/drawing/2014/main" id="{E8B331A3-C4A9-4ECF-834D-DCCD949AE18F}"/>
              </a:ext>
            </a:extLst>
          </p:cNvPr>
          <p:cNvGrpSpPr/>
          <p:nvPr/>
        </p:nvGrpSpPr>
        <p:grpSpPr>
          <a:xfrm>
            <a:off x="9599074" y="276797"/>
            <a:ext cx="2433900" cy="1047148"/>
            <a:chOff x="9599074" y="276797"/>
            <a:chExt cx="2433900" cy="1047148"/>
          </a:xfrm>
        </p:grpSpPr>
        <p:cxnSp>
          <p:nvCxnSpPr>
            <p:cNvPr id="30" name="Straight Arrow Connector 29">
              <a:extLst>
                <a:ext uri="{FF2B5EF4-FFF2-40B4-BE49-F238E27FC236}">
                  <a16:creationId xmlns:a16="http://schemas.microsoft.com/office/drawing/2014/main" id="{9E411BAC-258A-4B09-AB57-915B8FB2A448}"/>
                </a:ext>
              </a:extLst>
            </p:cNvPr>
            <p:cNvCxnSpPr/>
            <p:nvPr/>
          </p:nvCxnSpPr>
          <p:spPr>
            <a:xfrm flipH="1">
              <a:off x="10230678" y="1074055"/>
              <a:ext cx="384313" cy="2498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B7F2973-3D46-4396-A5A2-CAC1C68F3D5D}"/>
                </a:ext>
              </a:extLst>
            </p:cNvPr>
            <p:cNvSpPr txBox="1"/>
            <p:nvPr/>
          </p:nvSpPr>
          <p:spPr>
            <a:xfrm>
              <a:off x="9599074" y="276797"/>
              <a:ext cx="2433900" cy="830997"/>
            </a:xfrm>
            <a:prstGeom prst="rect">
              <a:avLst/>
            </a:prstGeom>
            <a:solidFill>
              <a:schemeClr val="bg1"/>
            </a:solidFill>
          </p:spPr>
          <p:txBody>
            <a:bodyPr wrap="square" rtlCol="0" anchor="ctr">
              <a:spAutoFit/>
            </a:bodyPr>
            <a:lstStyle/>
            <a:p>
              <a:pPr algn="ctr"/>
              <a:r>
                <a:rPr lang="en-AU" sz="2400" b="1" dirty="0">
                  <a:solidFill>
                    <a:srgbClr val="FF0000"/>
                  </a:solidFill>
                </a:rPr>
                <a:t>NEGATIVE FEEDBACK</a:t>
              </a:r>
            </a:p>
          </p:txBody>
        </p:sp>
      </p:grpSp>
    </p:spTree>
    <p:extLst>
      <p:ext uri="{BB962C8B-B14F-4D97-AF65-F5344CB8AC3E}">
        <p14:creationId xmlns:p14="http://schemas.microsoft.com/office/powerpoint/2010/main" val="262373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B3BD-A196-4645-AD25-28AD878353FF}"/>
              </a:ext>
            </a:extLst>
          </p:cNvPr>
          <p:cNvSpPr>
            <a:spLocks noGrp="1"/>
          </p:cNvSpPr>
          <p:nvPr>
            <p:ph type="title"/>
          </p:nvPr>
        </p:nvSpPr>
        <p:spPr>
          <a:xfrm>
            <a:off x="2592925" y="624110"/>
            <a:ext cx="8911687" cy="923336"/>
          </a:xfrm>
        </p:spPr>
        <p:txBody>
          <a:bodyPr/>
          <a:lstStyle/>
          <a:p>
            <a:r>
              <a:rPr lang="en-AU" dirty="0"/>
              <a:t>Positive feedback v’s Negative feedback</a:t>
            </a:r>
          </a:p>
        </p:txBody>
      </p:sp>
      <p:graphicFrame>
        <p:nvGraphicFramePr>
          <p:cNvPr id="4" name="Table 4">
            <a:extLst>
              <a:ext uri="{FF2B5EF4-FFF2-40B4-BE49-F238E27FC236}">
                <a16:creationId xmlns:a16="http://schemas.microsoft.com/office/drawing/2014/main" id="{A3FE23D8-858B-450D-AE02-BA7A4661A0B4}"/>
              </a:ext>
            </a:extLst>
          </p:cNvPr>
          <p:cNvGraphicFramePr>
            <a:graphicFrameLocks noGrp="1"/>
          </p:cNvGraphicFramePr>
          <p:nvPr>
            <p:ph idx="1"/>
            <p:extLst>
              <p:ext uri="{D42A27DB-BD31-4B8C-83A1-F6EECF244321}">
                <p14:modId xmlns:p14="http://schemas.microsoft.com/office/powerpoint/2010/main" val="3508248073"/>
              </p:ext>
            </p:extLst>
          </p:nvPr>
        </p:nvGraphicFramePr>
        <p:xfrm>
          <a:off x="1378634" y="1547446"/>
          <a:ext cx="10325686" cy="4823340"/>
        </p:xfrm>
        <a:graphic>
          <a:graphicData uri="http://schemas.openxmlformats.org/drawingml/2006/table">
            <a:tbl>
              <a:tblPr firstRow="1" bandRow="1">
                <a:tableStyleId>{21E4AEA4-8DFA-4A89-87EB-49C32662AFE0}</a:tableStyleId>
              </a:tblPr>
              <a:tblGrid>
                <a:gridCol w="5162843">
                  <a:extLst>
                    <a:ext uri="{9D8B030D-6E8A-4147-A177-3AD203B41FA5}">
                      <a16:colId xmlns:a16="http://schemas.microsoft.com/office/drawing/2014/main" val="3437224954"/>
                    </a:ext>
                  </a:extLst>
                </a:gridCol>
                <a:gridCol w="5162843">
                  <a:extLst>
                    <a:ext uri="{9D8B030D-6E8A-4147-A177-3AD203B41FA5}">
                      <a16:colId xmlns:a16="http://schemas.microsoft.com/office/drawing/2014/main" val="4044155579"/>
                    </a:ext>
                  </a:extLst>
                </a:gridCol>
              </a:tblGrid>
              <a:tr h="624623">
                <a:tc>
                  <a:txBody>
                    <a:bodyPr/>
                    <a:lstStyle/>
                    <a:p>
                      <a:pPr algn="ctr"/>
                      <a:r>
                        <a:rPr lang="en-AU" sz="2400" dirty="0"/>
                        <a:t>Positive feedback</a:t>
                      </a:r>
                    </a:p>
                  </a:txBody>
                  <a:tcPr anchor="ctr"/>
                </a:tc>
                <a:tc>
                  <a:txBody>
                    <a:bodyPr/>
                    <a:lstStyle/>
                    <a:p>
                      <a:pPr algn="ctr"/>
                      <a:r>
                        <a:rPr lang="en-AU" sz="2400" dirty="0"/>
                        <a:t>Negative feedback</a:t>
                      </a:r>
                    </a:p>
                  </a:txBody>
                  <a:tcPr anchor="ctr"/>
                </a:tc>
                <a:extLst>
                  <a:ext uri="{0D108BD9-81ED-4DB2-BD59-A6C34878D82A}">
                    <a16:rowId xmlns:a16="http://schemas.microsoft.com/office/drawing/2014/main" val="2010979684"/>
                  </a:ext>
                </a:extLst>
              </a:tr>
              <a:tr h="1057695">
                <a:tc>
                  <a:txBody>
                    <a:bodyPr/>
                    <a:lstStyle/>
                    <a:p>
                      <a:r>
                        <a:rPr lang="en-AU" sz="2400" dirty="0"/>
                        <a:t>Reinforces (amplifies) the change detected</a:t>
                      </a:r>
                    </a:p>
                    <a:p>
                      <a:r>
                        <a:rPr lang="en-AU" sz="2400" dirty="0"/>
                        <a:t>It will continue until a result is achieved.</a:t>
                      </a:r>
                    </a:p>
                  </a:txBody>
                  <a:tcPr/>
                </a:tc>
                <a:tc>
                  <a:txBody>
                    <a:bodyPr/>
                    <a:lstStyle/>
                    <a:p>
                      <a:r>
                        <a:rPr lang="en-AU" sz="2400" dirty="0"/>
                        <a:t>Reduces the change- it is the reverse of the stimulus.</a:t>
                      </a:r>
                    </a:p>
                    <a:p>
                      <a:r>
                        <a:rPr lang="en-AU" sz="2400" dirty="0"/>
                        <a:t>Promotes equilibrium.</a:t>
                      </a:r>
                    </a:p>
                  </a:txBody>
                  <a:tcPr/>
                </a:tc>
                <a:extLst>
                  <a:ext uri="{0D108BD9-81ED-4DB2-BD59-A6C34878D82A}">
                    <a16:rowId xmlns:a16="http://schemas.microsoft.com/office/drawing/2014/main" val="1406218911"/>
                  </a:ext>
                </a:extLst>
              </a:tr>
              <a:tr h="2644237">
                <a:tc>
                  <a:txBody>
                    <a:bodyPr/>
                    <a:lstStyle/>
                    <a:p>
                      <a:r>
                        <a:rPr lang="en-AU" sz="2000" b="1" dirty="0"/>
                        <a:t>Example 1</a:t>
                      </a:r>
                      <a:r>
                        <a:rPr lang="en-AU" sz="2000" dirty="0"/>
                        <a:t>: Labour (child birth): </a:t>
                      </a:r>
                      <a:r>
                        <a:rPr lang="en-AU" sz="2000" dirty="0" err="1"/>
                        <a:t>oxytoxin</a:t>
                      </a:r>
                      <a:r>
                        <a:rPr lang="en-AU" sz="2000" dirty="0"/>
                        <a:t> hormone is released when the babies head pushes against the cervix. </a:t>
                      </a:r>
                      <a:r>
                        <a:rPr lang="en-AU" sz="2000" dirty="0" err="1"/>
                        <a:t>Oxytoxin</a:t>
                      </a:r>
                      <a:r>
                        <a:rPr lang="en-AU" sz="2000" dirty="0"/>
                        <a:t> causes contraction of the uterus- pushing the babies head against the cervix. This continues until the baby is born. </a:t>
                      </a:r>
                    </a:p>
                    <a:p>
                      <a:r>
                        <a:rPr lang="en-AU" sz="2000" b="1" dirty="0"/>
                        <a:t>Example 2</a:t>
                      </a:r>
                      <a:r>
                        <a:rPr lang="en-AU" sz="2000" dirty="0"/>
                        <a:t>: Blood clotting</a:t>
                      </a:r>
                    </a:p>
                    <a:p>
                      <a:r>
                        <a:rPr lang="en-AU" sz="2000" b="1" dirty="0"/>
                        <a:t>Example 3</a:t>
                      </a:r>
                      <a:r>
                        <a:rPr lang="en-AU" sz="2000" dirty="0"/>
                        <a:t>: Fruit ripening</a:t>
                      </a:r>
                    </a:p>
                  </a:txBody>
                  <a:tcPr/>
                </a:tc>
                <a:tc>
                  <a:txBody>
                    <a:bodyPr/>
                    <a:lstStyle/>
                    <a:p>
                      <a:r>
                        <a:rPr lang="en-AU" sz="2000" b="1" dirty="0"/>
                        <a:t>Example 1</a:t>
                      </a:r>
                      <a:r>
                        <a:rPr lang="en-AU" sz="2000" dirty="0"/>
                        <a:t>: temperature regulation- sweating to reduce a rise in body temperature.</a:t>
                      </a:r>
                    </a:p>
                    <a:p>
                      <a:r>
                        <a:rPr lang="en-AU" sz="2000" b="1" dirty="0"/>
                        <a:t>Example 2</a:t>
                      </a:r>
                      <a:r>
                        <a:rPr lang="en-AU" sz="2000" dirty="0"/>
                        <a:t>: osmoregulation</a:t>
                      </a:r>
                    </a:p>
                    <a:p>
                      <a:r>
                        <a:rPr lang="en-AU" sz="2000" b="1" dirty="0"/>
                        <a:t>Example 3</a:t>
                      </a:r>
                      <a:r>
                        <a:rPr lang="en-AU" sz="2000" dirty="0"/>
                        <a:t>: blood sugar regulation</a:t>
                      </a:r>
                    </a:p>
                  </a:txBody>
                  <a:tcPr/>
                </a:tc>
                <a:extLst>
                  <a:ext uri="{0D108BD9-81ED-4DB2-BD59-A6C34878D82A}">
                    <a16:rowId xmlns:a16="http://schemas.microsoft.com/office/drawing/2014/main" val="214313144"/>
                  </a:ext>
                </a:extLst>
              </a:tr>
            </a:tbl>
          </a:graphicData>
        </a:graphic>
      </p:graphicFrame>
    </p:spTree>
    <p:extLst>
      <p:ext uri="{BB962C8B-B14F-4D97-AF65-F5344CB8AC3E}">
        <p14:creationId xmlns:p14="http://schemas.microsoft.com/office/powerpoint/2010/main" val="4035359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BF907-3869-4147-977F-A80D59D686A1}"/>
              </a:ext>
            </a:extLst>
          </p:cNvPr>
          <p:cNvSpPr>
            <a:spLocks noGrp="1"/>
          </p:cNvSpPr>
          <p:nvPr>
            <p:ph type="title"/>
          </p:nvPr>
        </p:nvSpPr>
        <p:spPr>
          <a:xfrm>
            <a:off x="1881809" y="624110"/>
            <a:ext cx="9622803" cy="1280890"/>
          </a:xfrm>
          <a:ln>
            <a:solidFill>
              <a:schemeClr val="tx1"/>
            </a:solidFill>
          </a:ln>
        </p:spPr>
        <p:txBody>
          <a:bodyPr>
            <a:normAutofit fontScale="90000"/>
          </a:bodyPr>
          <a:lstStyle/>
          <a:p>
            <a:pPr marL="457200">
              <a:lnSpc>
                <a:spcPct val="107000"/>
              </a:lnSpc>
              <a:spcAft>
                <a:spcPts val="800"/>
              </a:spcAft>
            </a:pPr>
            <a:r>
              <a:rPr lang="en-AU" sz="2700" dirty="0"/>
              <a:t>Question 2: Many Australian mammals do not sweat. In order to cool themselves they will pant. Describe, in detail, the homeostatic mechanism of panting. </a:t>
            </a:r>
            <a:br>
              <a:rPr lang="en-AU" dirty="0">
                <a:latin typeface="Calibri" panose="020F0502020204030204" pitchFamily="34" charset="0"/>
                <a:ea typeface="Calibri" panose="020F0502020204030204" pitchFamily="34" charset="0"/>
                <a:cs typeface="Times New Roman" panose="02020603050405020304" pitchFamily="18" charset="0"/>
              </a:rPr>
            </a:br>
            <a:endParaRPr lang="en-AU" dirty="0"/>
          </a:p>
        </p:txBody>
      </p:sp>
      <p:sp>
        <p:nvSpPr>
          <p:cNvPr id="3" name="Content Placeholder 2">
            <a:extLst>
              <a:ext uri="{FF2B5EF4-FFF2-40B4-BE49-F238E27FC236}">
                <a16:creationId xmlns:a16="http://schemas.microsoft.com/office/drawing/2014/main" id="{71A90F6E-022F-449D-B57E-EACE27442A14}"/>
              </a:ext>
            </a:extLst>
          </p:cNvPr>
          <p:cNvSpPr>
            <a:spLocks noGrp="1"/>
          </p:cNvSpPr>
          <p:nvPr>
            <p:ph idx="1"/>
          </p:nvPr>
        </p:nvSpPr>
        <p:spPr>
          <a:xfrm>
            <a:off x="1484243" y="2133600"/>
            <a:ext cx="10020369" cy="3777622"/>
          </a:xfrm>
        </p:spPr>
        <p:txBody>
          <a:bodyPr>
            <a:noAutofit/>
          </a:bodyPr>
          <a:lstStyle/>
          <a:p>
            <a:pPr marL="0" indent="0">
              <a:buNone/>
            </a:pPr>
            <a:r>
              <a:rPr lang="en-AU" sz="2400" b="1" dirty="0">
                <a:solidFill>
                  <a:srgbClr val="FF0000"/>
                </a:solidFill>
              </a:rPr>
              <a:t>STIMULUS: increase in core body temperature.</a:t>
            </a:r>
          </a:p>
          <a:p>
            <a:pPr marL="0" indent="0">
              <a:buNone/>
            </a:pPr>
            <a:r>
              <a:rPr lang="en-AU" sz="2400" b="1" dirty="0">
                <a:solidFill>
                  <a:srgbClr val="FF0000"/>
                </a:solidFill>
              </a:rPr>
              <a:t>RECEPTOR: thermoreceptors. [electrical/nerve message sent to modulator]</a:t>
            </a:r>
          </a:p>
          <a:p>
            <a:pPr marL="0" indent="0">
              <a:buNone/>
            </a:pPr>
            <a:r>
              <a:rPr lang="en-AU" sz="2400" b="1" dirty="0">
                <a:solidFill>
                  <a:srgbClr val="FF0000"/>
                </a:solidFill>
              </a:rPr>
              <a:t>MODULATOR: hypothalamus [electrical/nerve messages sent].</a:t>
            </a:r>
          </a:p>
          <a:p>
            <a:pPr marL="0" indent="0">
              <a:buNone/>
            </a:pPr>
            <a:r>
              <a:rPr lang="en-AU" sz="2400" b="1" dirty="0">
                <a:solidFill>
                  <a:srgbClr val="FF0000"/>
                </a:solidFill>
              </a:rPr>
              <a:t>EFFECTORS: </a:t>
            </a:r>
          </a:p>
          <a:p>
            <a:pPr lvl="1">
              <a:buFont typeface="Wingdings" panose="05000000000000000000" pitchFamily="2" charset="2"/>
              <a:buChar char="§"/>
            </a:pPr>
            <a:r>
              <a:rPr lang="en-AU" b="1" dirty="0">
                <a:solidFill>
                  <a:srgbClr val="FF0000"/>
                </a:solidFill>
              </a:rPr>
              <a:t>Respiratory muscles (diaphragm, intercostal muscles)- increase breathing rate.</a:t>
            </a:r>
          </a:p>
          <a:p>
            <a:pPr lvl="1">
              <a:buFont typeface="Wingdings" panose="05000000000000000000" pitchFamily="2" charset="2"/>
              <a:buChar char="§"/>
            </a:pPr>
            <a:r>
              <a:rPr lang="en-AU" b="1" dirty="0">
                <a:solidFill>
                  <a:srgbClr val="FF0000"/>
                </a:solidFill>
              </a:rPr>
              <a:t>Blood vessels/arterioles in tongue &amp; mouth- vasodilation.</a:t>
            </a:r>
          </a:p>
          <a:p>
            <a:pPr lvl="1">
              <a:buFont typeface="Wingdings" panose="05000000000000000000" pitchFamily="2" charset="2"/>
              <a:buChar char="§"/>
            </a:pPr>
            <a:r>
              <a:rPr lang="en-AU" b="1" dirty="0">
                <a:solidFill>
                  <a:srgbClr val="FF0000"/>
                </a:solidFill>
              </a:rPr>
              <a:t>Salivary glands- increase saliva production.</a:t>
            </a:r>
          </a:p>
          <a:p>
            <a:pPr lvl="1">
              <a:buFont typeface="Wingdings" panose="05000000000000000000" pitchFamily="2" charset="2"/>
              <a:buChar char="§"/>
            </a:pPr>
            <a:endParaRPr lang="en-AU" b="1" dirty="0">
              <a:solidFill>
                <a:srgbClr val="FF0000"/>
              </a:solidFill>
            </a:endParaRPr>
          </a:p>
        </p:txBody>
      </p:sp>
    </p:spTree>
    <p:extLst>
      <p:ext uri="{BB962C8B-B14F-4D97-AF65-F5344CB8AC3E}">
        <p14:creationId xmlns:p14="http://schemas.microsoft.com/office/powerpoint/2010/main" val="136772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1854</TotalTime>
  <Words>4868</Words>
  <Application>Microsoft Office PowerPoint</Application>
  <PresentationFormat>Widescreen</PresentationFormat>
  <Paragraphs>492</Paragraphs>
  <Slides>65</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Arial</vt:lpstr>
      <vt:lpstr>Arial Narrow</vt:lpstr>
      <vt:lpstr>Calibri</vt:lpstr>
      <vt:lpstr>Cambria</vt:lpstr>
      <vt:lpstr>Symbol</vt:lpstr>
      <vt:lpstr>Wingdings</vt:lpstr>
      <vt:lpstr>Wingdings 3</vt:lpstr>
      <vt:lpstr>Wisp</vt:lpstr>
      <vt:lpstr>12 ATAR Biology Revision Seminar Unit 4</vt:lpstr>
      <vt:lpstr>PowerPoint Presentation</vt:lpstr>
      <vt:lpstr>Unit 4: Surviving in a Changing Environment </vt:lpstr>
      <vt:lpstr>PowerPoint Presentation</vt:lpstr>
      <vt:lpstr>Homeostasis</vt:lpstr>
      <vt:lpstr>PowerPoint Presentation</vt:lpstr>
      <vt:lpstr>Homeostasis Q1</vt:lpstr>
      <vt:lpstr>Positive feedback v’s Negative feedback</vt:lpstr>
      <vt:lpstr>Question 2: Many Australian mammals do not sweat. In order to cool themselves they will pant. Describe, in detail, the homeostatic mechanism of panting.  </vt:lpstr>
      <vt:lpstr>Question 2 continued…</vt:lpstr>
      <vt:lpstr>PowerPoint Presentation</vt:lpstr>
      <vt:lpstr>PowerPoint Presentation</vt:lpstr>
      <vt:lpstr>PowerPoint Presentation</vt:lpstr>
      <vt:lpstr>PowerPoint Presentation</vt:lpstr>
      <vt:lpstr>Often WACE questions will ask you to apply biology concepts to a context. An example below:</vt:lpstr>
      <vt:lpstr>PowerPoint Presentation</vt:lpstr>
      <vt:lpstr>Osmoregulation</vt:lpstr>
      <vt:lpstr>Question 5 </vt:lpstr>
      <vt:lpstr>Question 5 continued</vt:lpstr>
      <vt:lpstr>Question 5 continued</vt:lpstr>
      <vt:lpstr>Osmoregulation in aquatic animals</vt:lpstr>
      <vt:lpstr>PowerPoint Presentation</vt:lpstr>
      <vt:lpstr>PowerPoint Presentation</vt:lpstr>
      <vt:lpstr>PowerPoint Presentation</vt:lpstr>
      <vt:lpstr>PowerPoint Presentation</vt:lpstr>
      <vt:lpstr>PowerPoint Presentation</vt:lpstr>
      <vt:lpstr>Nitrogenous Waste Question 7:  Q39 a 2016 WACE Extended Response </vt:lpstr>
      <vt:lpstr>PowerPoint Presentation</vt:lpstr>
      <vt:lpstr>Homeostasis and Plants</vt:lpstr>
      <vt:lpstr>Firstly- lets review stomatal function.</vt:lpstr>
      <vt:lpstr>Arid Environments</vt:lpstr>
      <vt:lpstr>PowerPoint Presentation</vt:lpstr>
      <vt:lpstr>Question 10: WACE 2018 Extended Response</vt:lpstr>
      <vt:lpstr>PowerPoint Presentation</vt:lpstr>
      <vt:lpstr>Continued from previous slide</vt:lpstr>
      <vt:lpstr>Previous slide continued</vt:lpstr>
      <vt:lpstr>PowerPoint Presentation</vt:lpstr>
      <vt:lpstr>Infectious Disease</vt:lpstr>
      <vt:lpstr>What do you know?</vt:lpstr>
      <vt:lpstr>PowerPoint Presentation</vt:lpstr>
      <vt:lpstr>Q 13. Malaria is common among people living at low altitudes in tropical regions but is much rarer at higher altitudes, where the temperature is cooler. Global climate change is predicted to increase the risk of malaria transmission at higher altitudes in tropical regions. Explain why.  (4 marks)</vt:lpstr>
      <vt:lpstr>PowerPoint Presentation</vt:lpstr>
      <vt:lpstr>Q14. Exam Extended Response </vt:lpstr>
      <vt:lpstr>PowerPoint Presentation</vt:lpstr>
      <vt:lpstr>PowerPoint Presentation</vt:lpstr>
      <vt:lpstr>PowerPoint Presentation</vt:lpstr>
      <vt:lpstr>WACE 2018 Short answer question</vt:lpstr>
      <vt:lpstr>Question 15 continued</vt:lpstr>
      <vt:lpstr>Q15 continued</vt:lpstr>
      <vt:lpstr>Q16. Influenza</vt:lpstr>
      <vt:lpstr>Previous slide continued</vt:lpstr>
      <vt:lpstr>Previous slide continued</vt:lpstr>
      <vt:lpstr>Previous slide continued</vt:lpstr>
      <vt:lpstr>Q17.Viral Reproduction: LYTIC Phase</vt:lpstr>
      <vt:lpstr>WACE 2017 Extended Response Question</vt:lpstr>
      <vt:lpstr>PowerPoint Presentation</vt:lpstr>
      <vt:lpstr>PowerPoint Presentation</vt:lpstr>
      <vt:lpstr>PowerPoint Presentation</vt:lpstr>
      <vt:lpstr>The Spread of Disease and Management Strategies</vt:lpstr>
      <vt:lpstr>2020 WACE short answer question 31</vt:lpstr>
      <vt:lpstr>2020 WACE short answer question 31 continued</vt:lpstr>
      <vt:lpstr>2020 WACE short answer question 31 continued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ATAR Biology Revision Seminar Unit 4</dc:title>
  <dc:creator>John</dc:creator>
  <cp:lastModifiedBy>DONNELLY Rachel [Carine Senior High School]</cp:lastModifiedBy>
  <cp:revision>132</cp:revision>
  <cp:lastPrinted>2019-08-29T00:37:55Z</cp:lastPrinted>
  <dcterms:created xsi:type="dcterms:W3CDTF">2019-08-06T03:25:25Z</dcterms:created>
  <dcterms:modified xsi:type="dcterms:W3CDTF">2024-08-16T08:16:57Z</dcterms:modified>
</cp:coreProperties>
</file>