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7" r:id="rId7"/>
    <p:sldId id="278" r:id="rId8"/>
    <p:sldId id="267" r:id="rId9"/>
    <p:sldId id="273" r:id="rId10"/>
    <p:sldId id="285" r:id="rId11"/>
    <p:sldId id="279" r:id="rId12"/>
    <p:sldId id="274" r:id="rId13"/>
    <p:sldId id="286" r:id="rId14"/>
    <p:sldId id="287" r:id="rId15"/>
    <p:sldId id="288" r:id="rId16"/>
    <p:sldId id="289" r:id="rId17"/>
    <p:sldId id="290" r:id="rId18"/>
    <p:sldId id="276" r:id="rId19"/>
  </p:sldIdLst>
  <p:sldSz cx="12192000" cy="6858000"/>
  <p:notesSz cx="6858000" cy="9144000"/>
  <p:embeddedFontLst>
    <p:embeddedFont>
      <p:font typeface="Avenir Next LT Pro" panose="020B05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ublic Sans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58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45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LUNDY" userId="cbe3e3a5-4f3f-452d-abbf-182ab0525174" providerId="ADAL" clId="{5CC57632-2225-4764-AF83-6DCA3DB3978F}"/>
    <pc:docChg chg="modSld">
      <pc:chgData name="Judy LUNDY" userId="cbe3e3a5-4f3f-452d-abbf-182ab0525174" providerId="ADAL" clId="{5CC57632-2225-4764-AF83-6DCA3DB3978F}" dt="2023-12-09T05:11:02.369" v="3" actId="14100"/>
      <pc:docMkLst>
        <pc:docMk/>
      </pc:docMkLst>
      <pc:sldChg chg="modSp mod">
        <pc:chgData name="Judy LUNDY" userId="cbe3e3a5-4f3f-452d-abbf-182ab0525174" providerId="ADAL" clId="{5CC57632-2225-4764-AF83-6DCA3DB3978F}" dt="2023-12-09T05:11:02.369" v="3" actId="14100"/>
        <pc:sldMkLst>
          <pc:docMk/>
          <pc:sldMk cId="498362979" sldId="290"/>
        </pc:sldMkLst>
        <pc:spChg chg="mod">
          <ac:chgData name="Judy LUNDY" userId="cbe3e3a5-4f3f-452d-abbf-182ab0525174" providerId="ADAL" clId="{5CC57632-2225-4764-AF83-6DCA3DB3978F}" dt="2023-12-09T05:11:02.369" v="3" actId="14100"/>
          <ac:spMkLst>
            <pc:docMk/>
            <pc:sldMk cId="498362979" sldId="290"/>
            <ac:spMk id="15" creationId="{8DED76B9-5273-4139-ACC9-B6E36ADE23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12/9/2023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5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20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2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61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9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4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8115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 descr="A purple and black background&#10;&#10;Description automatically generated">
            <a:extLst>
              <a:ext uri="{FF2B5EF4-FFF2-40B4-BE49-F238E27FC236}">
                <a16:creationId xmlns:a16="http://schemas.microsoft.com/office/drawing/2014/main" id="{9B6CE96D-3F7A-B60F-CE19-6004806C2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16" y="5128591"/>
            <a:ext cx="8113533" cy="17294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2100486"/>
            <a:ext cx="6815446" cy="2095985"/>
          </a:xfrm>
        </p:spPr>
        <p:txBody>
          <a:bodyPr anchor="t">
            <a:normAutofit/>
          </a:bodyPr>
          <a:lstStyle>
            <a:lvl1pPr>
              <a:defRPr sz="5000" spc="-2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70033"/>
            <a:ext cx="6437555" cy="1303176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FAF761-956E-6B4F-D103-6E56440859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689" y="313833"/>
            <a:ext cx="1089921" cy="80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818D35-4D89-E811-E9B4-9A821D247C31}"/>
              </a:ext>
            </a:extLst>
          </p:cNvPr>
          <p:cNvSpPr txBox="1"/>
          <p:nvPr userDrawn="1"/>
        </p:nvSpPr>
        <p:spPr>
          <a:xfrm>
            <a:off x="1959434" y="487718"/>
            <a:ext cx="220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ublic Sans" pitchFamily="2" charset="77"/>
              </a:rPr>
              <a:t>Edith Cowan University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72F249D-0771-A306-A855-083D548BA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9435" y="702185"/>
            <a:ext cx="2786230" cy="30777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school or centre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43D59024-D21F-46A9-B65B-C9166E4E30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083" y="2339390"/>
            <a:ext cx="2075688" cy="20756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C929A99D-6C0C-468B-854A-FF1CC91260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0384" y="2339390"/>
            <a:ext cx="2075688" cy="20756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60F12D74-CCEB-4CE6-A979-072265047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685" y="2339390"/>
            <a:ext cx="2075688" cy="20756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A481ED4-1444-4E48-A31E-B2624CF536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228" y="2339390"/>
            <a:ext cx="2075688" cy="20756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1FCF4CD5-BF81-4AEB-BE4A-D07274F666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6083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8146790-CD56-4671-AD13-89B30FAF5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083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05877BA-4DF5-499D-9288-3956FC9B1B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0384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22E6E064-1B6D-455F-98A9-1A851E3F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0384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76F0A93D-9B44-4CF6-87AF-4B5200AF2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685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50B9205-0F01-47B9-9C79-42EB1E22C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685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8FC1F3E1-C69F-4835-A5CD-929BD175A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0228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Public Sans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457972FF-3484-4C00-A636-0F208F816C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0228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A1D6C573-5658-A891-478B-E9A70FB29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23" name="Graphic 5">
            <a:extLst>
              <a:ext uri="{FF2B5EF4-FFF2-40B4-BE49-F238E27FC236}">
                <a16:creationId xmlns:a16="http://schemas.microsoft.com/office/drawing/2014/main" id="{4404576C-DCE2-A9C1-3E95-8734B5117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A0B6259-1E42-F729-B0B0-D3B89B21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AE9A300-1CE0-1A2F-943E-66380265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F7E1C9E0-813C-A444-E43D-55541BF98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73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061B1357-DB1D-15B7-B6F6-486BE47B5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2933" y="1560513"/>
            <a:ext cx="10022842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CB74250B-9555-D67F-AF19-D034D3BDA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98BA17B-2166-E6F9-6ED4-E408C68B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279B1A2-C54F-3AB8-3731-4C23189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4FBB69B1-FC19-D66F-9703-B573DBAAB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00B132FB-DBF0-910D-0B59-FCD7C8CAD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076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2374900"/>
            <a:ext cx="4756714" cy="3365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9363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9363" y="2374900"/>
            <a:ext cx="4756714" cy="3365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EBC63A-2A43-B606-5E4F-58DB0155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ECU D&amp;I CMM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143AEB-DC90-2C81-A218-1DE0BF0A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EE93A12C-593B-1145-E6ED-4E8028A29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8F26A942-2E78-2B6C-3145-3C74A87E3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596" y="6210300"/>
            <a:ext cx="777988" cy="5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C693B03E-B828-7253-D9F3-845A06D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04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933" y="2374899"/>
            <a:ext cx="3327366" cy="348557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408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083" y="2374899"/>
            <a:ext cx="3327366" cy="348557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7A59EC1-81F4-1E6B-0B82-5388D240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6792270-C9CE-2CBB-2B65-C9A7D491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9ED0C4C3-531E-F69E-EC33-6B41062EE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3C8E6F38-2CB3-61C8-8975-685A23AAA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596" y="6210300"/>
            <a:ext cx="777988" cy="5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63" y="5004463"/>
            <a:ext cx="7700617" cy="14090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1295399"/>
            <a:ext cx="2443495" cy="284992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44456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53451" y="4532313"/>
            <a:ext cx="2938549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849160D3-4656-5133-C8CB-9B89482CA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0097" y="262024"/>
            <a:ext cx="850139" cy="6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297D-1A52-FEB9-7040-7F467E6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BAB7-4C7F-03FD-6BE1-9AB7801BB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57A97-1119-F51B-F0CC-922AD2A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C651-EEFE-4DCC-BFD0-F3980AC1154A}" type="datetimeFigureOut">
              <a:rPr lang="en-AU" smtClean="0"/>
              <a:t>9/12/2023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0BE49-2F1C-2029-BFCD-32D58A9B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0A86-8128-4A3F-91C4-2E5C1FAE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A187-2BA5-4FA5-AD90-665961452A8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837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0B8D93-90E8-A3F9-8B7D-36DABE96BFB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1BCF93A-E6C4-0568-269F-F89FA04F8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21"/>
          <a:stretch/>
        </p:blipFill>
        <p:spPr>
          <a:xfrm>
            <a:off x="-1" y="3106612"/>
            <a:ext cx="12192001" cy="375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0E55B-F1A0-CDA3-005A-364A4B24A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1893687"/>
            <a:ext cx="10552176" cy="1499616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5B2585-27A4-12FE-F411-D725746F6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67866" y="313833"/>
            <a:ext cx="1089921" cy="803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1F422-D83C-31BD-BDF5-F89D03B1CDEF}"/>
              </a:ext>
            </a:extLst>
          </p:cNvPr>
          <p:cNvSpPr txBox="1"/>
          <p:nvPr userDrawn="1"/>
        </p:nvSpPr>
        <p:spPr>
          <a:xfrm>
            <a:off x="8311107" y="448915"/>
            <a:ext cx="220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Public Sans" pitchFamily="2" charset="77"/>
              </a:rPr>
              <a:t>Edith Cowan University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6F68C97-C707-1FA0-F683-FF823F3D2C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2911" y="663382"/>
            <a:ext cx="2786230" cy="30777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school or centre name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608CBA-4F18-6AA5-1958-910E409A6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571956"/>
            <a:ext cx="6437555" cy="1303176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9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5732DC3C-E6A6-7953-72F1-8BFC60FA4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rgbClr val="00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t"/>
          <a:lstStyle>
            <a:lvl1pPr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72397" y="0"/>
            <a:ext cx="3961514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2000" y="0"/>
            <a:ext cx="39600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9300" y="3841750"/>
            <a:ext cx="6806692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37F1DCB6-FDA5-DF03-0118-E4DBF419F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596" y="6210300"/>
            <a:ext cx="777988" cy="5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E33D93A4-273E-8038-A8D7-63C6275C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71060"/>
            <a:ext cx="5067300" cy="44869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984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27E3495-F674-772D-4AA5-45E84951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1C681A-BE75-B9B0-0C98-54FF004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F978425-C658-A097-28C6-18E2914E0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185355"/>
            <a:ext cx="768810" cy="5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7" cy="4533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646428"/>
            <a:ext cx="7086598" cy="2211572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8000" y="0"/>
            <a:ext cx="50040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88000" y="4646428"/>
            <a:ext cx="5004000" cy="21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2FAFC6C5-0C3F-F82A-872D-16DFCA1D8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0097" y="165521"/>
            <a:ext cx="850139" cy="6293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F99EFD-9511-8031-0949-35DD9A667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168427"/>
            <a:ext cx="850139" cy="6264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2779E9-E2B5-8579-B060-E8E609A7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059F36-F787-015B-3AA3-5577C7EA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 anchor="t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3D515A6A-7778-7C06-4D92-5CD00684D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340DC453-DD3A-4FE9-A00F-E6C8E3DB0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85730E-7CF3-17D6-BBA1-4E951BA8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4F00366-6E4B-3F54-80A3-0F93F3C2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58015FB-742D-FCCD-0657-F2451440A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 anchor="t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89D550-F3D0-6439-DFA3-76123A87ED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9AC52D5E-F988-AF9F-E02E-A591897F1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id="{1226C0AD-3C54-4C91-E3EF-D39F651ED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C02968-DD18-3E2B-24F5-4E93BEF2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466D1B-62C0-4949-B87F-88D5B399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8622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6AB4FB-5A30-4F68-D5FD-12BC17DE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96BBEB-1D8F-A6CB-7A8F-FC1DBC04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0F4BEDF-9827-30E8-9C25-986ABB25D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0097" y="168427"/>
            <a:ext cx="850139" cy="6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93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2933" y="1695450"/>
            <a:ext cx="10257155" cy="43148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5" name="Picture 4" descr="A black background with purple and blue shapes&#10;&#10;Description automatically generated">
            <a:extLst>
              <a:ext uri="{FF2B5EF4-FFF2-40B4-BE49-F238E27FC236}">
                <a16:creationId xmlns:a16="http://schemas.microsoft.com/office/drawing/2014/main" id="{70A96CB4-43C7-1920-DB44-CAC3EA08F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8690" y="4976720"/>
            <a:ext cx="5997387" cy="1891553"/>
          </a:xfrm>
          <a:prstGeom prst="rect">
            <a:avLst/>
          </a:prstGeom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id="{2C36FDA1-7A27-A64E-E81D-06E2BE1D5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0097" y="6095057"/>
            <a:ext cx="850139" cy="6264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DA1EFE-9A4B-185B-80A6-46B940A9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B58340C-5EB7-ECDC-A848-9066D5D4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44D815C-8BF3-4ECF-A945-A2A7C2983AF9}" type="slidenum">
              <a:rPr lang="en-US" smtClean="0">
                <a:latin typeface="Avenir Next LT Pro"/>
              </a:rPr>
              <a:pPr>
                <a:defRPr/>
              </a:pPr>
              <a:t>‹#›</a:t>
            </a:fld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86" r:id="rId10"/>
    <p:sldLayoutId id="2147483657" r:id="rId11"/>
    <p:sldLayoutId id="2147483658" r:id="rId12"/>
    <p:sldLayoutId id="2147483659" r:id="rId13"/>
    <p:sldLayoutId id="2147483685" r:id="rId14"/>
    <p:sldLayoutId id="214748368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Public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Public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svg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.lundy@ecu.edu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i.org/10.1111/1467-8500.12521" TargetMode="Externa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ndarin.com.au/178943-optimising-inclusion-and-diversity-in-the-public-sector-an-evidence-based-approa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40" y="2176516"/>
            <a:ext cx="7730024" cy="830001"/>
          </a:xfrm>
        </p:spPr>
        <p:txBody>
          <a:bodyPr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-20" normalizeH="0" baseline="0" noProof="0" dirty="0">
                <a:ln>
                  <a:noFill/>
                </a:ln>
                <a:solidFill>
                  <a:srgbClr val="8885E7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Implementing the ECU </a:t>
            </a:r>
            <a:br>
              <a:rPr kumimoji="0" lang="en-US" sz="2800" i="0" u="none" strike="noStrike" kern="1200" cap="none" spc="-20" normalizeH="0" baseline="0" noProof="0" dirty="0">
                <a:ln>
                  <a:noFill/>
                </a:ln>
                <a:solidFill>
                  <a:srgbClr val="8885E7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</a:br>
            <a:r>
              <a:rPr kumimoji="0" lang="en-US" sz="2800" i="0" u="none" strike="noStrike" kern="1200" cap="none" spc="-20" normalizeH="0" baseline="0" noProof="0" dirty="0">
                <a:ln>
                  <a:noFill/>
                </a:ln>
                <a:solidFill>
                  <a:srgbClr val="8885E7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Diversity &amp; Inclusion </a:t>
            </a:r>
            <a:br>
              <a:rPr kumimoji="0" lang="en-US" sz="2800" i="0" u="none" strike="noStrike" kern="1200" cap="none" spc="-20" normalizeH="0" baseline="0" noProof="0" dirty="0">
                <a:ln>
                  <a:noFill/>
                </a:ln>
                <a:solidFill>
                  <a:srgbClr val="8885E7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</a:br>
            <a:r>
              <a:rPr kumimoji="0" lang="en-US" sz="2800" i="0" u="none" strike="noStrike" kern="1200" cap="none" spc="-20" normalizeH="0" baseline="0" noProof="0" dirty="0">
                <a:ln>
                  <a:noFill/>
                </a:ln>
                <a:solidFill>
                  <a:srgbClr val="8885E7"/>
                </a:solidFill>
                <a:effectLst/>
                <a:uLnTx/>
                <a:uFillTx/>
                <a:latin typeface="Public Sans" pitchFamily="2" charset="0"/>
                <a:ea typeface="+mn-ea"/>
                <a:cs typeface="Arial" panose="020B0604020202020204" pitchFamily="34" charset="0"/>
              </a:rPr>
              <a:t>Capability Maturity Model </a:t>
            </a:r>
            <a:endParaRPr lang="en-US" sz="2400" b="0" dirty="0">
              <a:solidFill>
                <a:schemeClr val="bg1"/>
              </a:solidFill>
              <a:latin typeface="Public San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084C37-CC69-BB36-1CC0-509DE9962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School of Business &amp; Law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65E7C263-470A-E071-9450-7B1A5FE4543D}"/>
              </a:ext>
            </a:extLst>
          </p:cNvPr>
          <p:cNvSpPr txBox="1">
            <a:spLocks/>
          </p:cNvSpPr>
          <p:nvPr/>
        </p:nvSpPr>
        <p:spPr>
          <a:xfrm>
            <a:off x="612040" y="3687257"/>
            <a:ext cx="7730024" cy="830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20" baseline="0">
                <a:solidFill>
                  <a:schemeClr val="accent1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pPr defTabSz="685800">
              <a:lnSpc>
                <a:spcPct val="113000"/>
              </a:lnSpc>
              <a:spcBef>
                <a:spcPts val="0"/>
              </a:spcBef>
              <a:defRPr/>
            </a:pPr>
            <a:r>
              <a:rPr lang="en-US" sz="2000" b="0" dirty="0">
                <a:solidFill>
                  <a:schemeClr val="bg1"/>
                </a:solidFill>
                <a:latin typeface="Public Sans" pitchFamily="2" charset="0"/>
                <a:ea typeface="+mn-ea"/>
                <a:cs typeface="Arial" panose="020B0604020202020204" pitchFamily="34" charset="0"/>
              </a:rPr>
              <a:t>(ECU D&amp;I CMM)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40D493-F03F-4E94-C900-B174AE57B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0"/>
            <a:ext cx="407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3" y="194783"/>
            <a:ext cx="9421177" cy="769493"/>
          </a:xfrm>
        </p:spPr>
        <p:txBody>
          <a:bodyPr>
            <a:normAutofit/>
          </a:bodyPr>
          <a:lstStyle/>
          <a:p>
            <a:r>
              <a:rPr lang="en-AU" sz="3200" dirty="0"/>
              <a:t>Analysing &amp; Reporting the Results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3B118-C12C-77AC-EE57-8A447743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2" t="58" r="11346"/>
          <a:stretch/>
        </p:blipFill>
        <p:spPr>
          <a:xfrm>
            <a:off x="602933" y="1325880"/>
            <a:ext cx="5851208" cy="3913229"/>
          </a:xfrm>
          <a:prstGeom prst="rect">
            <a:avLst/>
          </a:prstGeom>
        </p:spPr>
      </p:pic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E3D0F74-695D-E504-0F6E-1F33428100ED}"/>
              </a:ext>
            </a:extLst>
          </p:cNvPr>
          <p:cNvSpPr txBox="1">
            <a:spLocks/>
          </p:cNvSpPr>
          <p:nvPr/>
        </p:nvSpPr>
        <p:spPr>
          <a:xfrm>
            <a:off x="6952239" y="1590593"/>
            <a:ext cx="4636828" cy="2152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>
                <a:latin typeface="+mj-lt"/>
              </a:rPr>
              <a:t>Decide on a target rating for each dimension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>
                <a:latin typeface="+mj-lt"/>
              </a:rPr>
              <a:t>Use the summary report radar chart to analyse the results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dirty="0">
                <a:latin typeface="+mj-lt"/>
              </a:rPr>
              <a:t>Identify any gaps or alignments between where the organisation is and where it wants to be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+mj-lt"/>
              </a:rPr>
              <a:t>Review the evidence tables to identify the strengths and weaknesses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12C99A6-161B-4F16-702B-DBE67821C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2933" y="1461053"/>
            <a:ext cx="3327366" cy="436327"/>
          </a:xfrm>
          <a:solidFill>
            <a:srgbClr val="F2F2F2"/>
          </a:solidFill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Summary Report</a:t>
            </a:r>
          </a:p>
        </p:txBody>
      </p:sp>
    </p:spTree>
    <p:extLst>
      <p:ext uri="{BB962C8B-B14F-4D97-AF65-F5344CB8AC3E}">
        <p14:creationId xmlns:p14="http://schemas.microsoft.com/office/powerpoint/2010/main" val="282868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711282-03AE-5064-3840-2F12C2BCE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D121-D927-628B-E164-6BB27EFACB66}"/>
              </a:ext>
            </a:extLst>
          </p:cNvPr>
          <p:cNvSpPr txBox="1"/>
          <p:nvPr/>
        </p:nvSpPr>
        <p:spPr>
          <a:xfrm>
            <a:off x="1437698" y="1397674"/>
            <a:ext cx="9484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200" spc="6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If the self-assessment was completed by multiple business units, are there any significant differences </a:t>
            </a:r>
            <a:r>
              <a:rPr lang="en-AU" sz="2200" spc="60" dirty="0">
                <a:solidFill>
                  <a:schemeClr val="bg1"/>
                </a:solidFill>
                <a:latin typeface="+mj-lt"/>
              </a:rPr>
              <a:t>in current ratings across the organisation?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200" spc="60" dirty="0">
                <a:solidFill>
                  <a:schemeClr val="bg1"/>
                </a:solidFill>
                <a:latin typeface="+mj-lt"/>
              </a:rPr>
              <a:t>If there are differences, why might this be?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200" spc="60" dirty="0">
                <a:solidFill>
                  <a:schemeClr val="bg1"/>
                </a:solidFill>
                <a:latin typeface="+mj-lt"/>
              </a:rPr>
              <a:t>Do the current ratings reflect the feedback from employees who have direct experience of diversity and inclusion in our organisation?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200" spc="60" dirty="0">
                <a:solidFill>
                  <a:schemeClr val="bg1"/>
                </a:solidFill>
                <a:latin typeface="+mj-lt"/>
              </a:rPr>
              <a:t>Do we need to seek more staff feedback to better understand the results? </a:t>
            </a:r>
            <a:endParaRPr lang="en-A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627162-81E9-A807-CAB9-B47C74A9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6126995"/>
            <a:ext cx="768810" cy="569088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E1409A36-2A69-C272-7812-499695F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D0A2F13-2721-BFA1-608B-FEE4B4F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bg1"/>
                </a:solidFill>
              </a:rPr>
              <a:pPr lvl="0"/>
              <a:t>11</a:t>
            </a:fld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94B4B50-609A-C2BE-DC17-298EDD3D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5" y="285738"/>
            <a:ext cx="9523655" cy="560937"/>
          </a:xfrm>
        </p:spPr>
        <p:txBody>
          <a:bodyPr anchor="t">
            <a:normAutofit/>
          </a:bodyPr>
          <a:lstStyle/>
          <a:p>
            <a:r>
              <a:rPr lang="en-AU" sz="2200" dirty="0"/>
              <a:t>ECU D&amp;I </a:t>
            </a:r>
            <a:r>
              <a:rPr lang="en-AU" sz="2200" dirty="0">
                <a:solidFill>
                  <a:schemeClr val="bg1"/>
                </a:solidFill>
              </a:rPr>
              <a:t>Critical Reporting Questions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12776DA-EFAA-6642-1812-2A64FAD29B47}"/>
              </a:ext>
            </a:extLst>
          </p:cNvPr>
          <p:cNvSpPr/>
          <p:nvPr/>
        </p:nvSpPr>
        <p:spPr>
          <a:xfrm>
            <a:off x="3299460" y="4657841"/>
            <a:ext cx="7368540" cy="2200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3" y="194783"/>
            <a:ext cx="9421177" cy="769493"/>
          </a:xfrm>
        </p:spPr>
        <p:txBody>
          <a:bodyPr>
            <a:normAutofit/>
          </a:bodyPr>
          <a:lstStyle/>
          <a:p>
            <a:r>
              <a:rPr lang="en-AU" sz="3200" dirty="0"/>
              <a:t>Planning for Improvement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12</a:t>
            </a:fld>
            <a:endParaRPr lang="en-US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7613EA-9715-3A50-31E8-67636E34ABEE}"/>
              </a:ext>
            </a:extLst>
          </p:cNvPr>
          <p:cNvGrpSpPr/>
          <p:nvPr/>
        </p:nvGrpSpPr>
        <p:grpSpPr>
          <a:xfrm>
            <a:off x="669273" y="1384406"/>
            <a:ext cx="10626403" cy="4338214"/>
            <a:chOff x="7548844" y="1804537"/>
            <a:chExt cx="10764893" cy="45758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B2915E-42BC-9CBE-31A5-3F595921C428}"/>
                </a:ext>
              </a:extLst>
            </p:cNvPr>
            <p:cNvGrpSpPr/>
            <p:nvPr/>
          </p:nvGrpSpPr>
          <p:grpSpPr>
            <a:xfrm>
              <a:off x="7548844" y="3018151"/>
              <a:ext cx="10764893" cy="973244"/>
              <a:chOff x="683224" y="1432011"/>
              <a:chExt cx="10764893" cy="97324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41F0FEB-6D43-E90F-8250-1A0F4DEFCF07}"/>
                  </a:ext>
                </a:extLst>
              </p:cNvPr>
              <p:cNvSpPr/>
              <p:nvPr/>
            </p:nvSpPr>
            <p:spPr>
              <a:xfrm>
                <a:off x="683224" y="1432011"/>
                <a:ext cx="10764893" cy="97324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4409A81-B461-0ABD-DE5B-0F1EAE718B11}"/>
                  </a:ext>
                </a:extLst>
              </p:cNvPr>
              <p:cNvSpPr/>
              <p:nvPr/>
            </p:nvSpPr>
            <p:spPr>
              <a:xfrm>
                <a:off x="822853" y="1611789"/>
                <a:ext cx="594467" cy="5900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16" dirty="0"/>
              </a:p>
            </p:txBody>
          </p:sp>
          <p:pic>
            <p:nvPicPr>
              <p:cNvPr id="21" name="Graphic 20" descr="Presentation with bar chart with solid fill">
                <a:extLst>
                  <a:ext uri="{FF2B5EF4-FFF2-40B4-BE49-F238E27FC236}">
                    <a16:creationId xmlns:a16="http://schemas.microsoft.com/office/drawing/2014/main" id="{DAD72675-86BA-A7E9-D2DC-40E27F73E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913234" y="1691247"/>
                <a:ext cx="413704" cy="413704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58147E-76DF-26AB-5D32-76A25C5F53D2}"/>
                </a:ext>
              </a:extLst>
            </p:cNvPr>
            <p:cNvGrpSpPr/>
            <p:nvPr/>
          </p:nvGrpSpPr>
          <p:grpSpPr>
            <a:xfrm>
              <a:off x="7548844" y="4230084"/>
              <a:ext cx="10764893" cy="973244"/>
              <a:chOff x="683224" y="1432011"/>
              <a:chExt cx="10764893" cy="9732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E513E9-F687-D2CF-6ED6-DF978AC4501E}"/>
                  </a:ext>
                </a:extLst>
              </p:cNvPr>
              <p:cNvSpPr/>
              <p:nvPr/>
            </p:nvSpPr>
            <p:spPr>
              <a:xfrm>
                <a:off x="683224" y="1432011"/>
                <a:ext cx="10764893" cy="97324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09ACBB-6C61-1F68-F117-71DBA2EB83A3}"/>
                  </a:ext>
                </a:extLst>
              </p:cNvPr>
              <p:cNvSpPr/>
              <p:nvPr/>
            </p:nvSpPr>
            <p:spPr>
              <a:xfrm>
                <a:off x="822853" y="1611789"/>
                <a:ext cx="594467" cy="5900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16" dirty="0"/>
              </a:p>
            </p:txBody>
          </p:sp>
          <p:pic>
            <p:nvPicPr>
              <p:cNvPr id="25" name="Graphic 24" descr="Tools with solid fill">
                <a:extLst>
                  <a:ext uri="{FF2B5EF4-FFF2-40B4-BE49-F238E27FC236}">
                    <a16:creationId xmlns:a16="http://schemas.microsoft.com/office/drawing/2014/main" id="{70020387-7C1E-9D4A-9DCE-E32000B4F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49205" y="1728841"/>
                <a:ext cx="341760" cy="34176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54E69D-0740-48AA-E718-CE4D96B02A29}"/>
                </a:ext>
              </a:extLst>
            </p:cNvPr>
            <p:cNvGrpSpPr/>
            <p:nvPr/>
          </p:nvGrpSpPr>
          <p:grpSpPr>
            <a:xfrm>
              <a:off x="7548844" y="1804537"/>
              <a:ext cx="10764893" cy="973244"/>
              <a:chOff x="683224" y="1432011"/>
              <a:chExt cx="10764893" cy="97324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DF8D04-2603-3384-6066-4A71A846EF3A}"/>
                  </a:ext>
                </a:extLst>
              </p:cNvPr>
              <p:cNvSpPr/>
              <p:nvPr/>
            </p:nvSpPr>
            <p:spPr>
              <a:xfrm>
                <a:off x="683224" y="1432011"/>
                <a:ext cx="10764893" cy="97324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0E44858-E116-BB96-6642-5BD2B6A25A3D}"/>
                  </a:ext>
                </a:extLst>
              </p:cNvPr>
              <p:cNvSpPr/>
              <p:nvPr/>
            </p:nvSpPr>
            <p:spPr>
              <a:xfrm>
                <a:off x="822853" y="1611789"/>
                <a:ext cx="594467" cy="5900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16" dirty="0"/>
              </a:p>
            </p:txBody>
          </p:sp>
          <p:pic>
            <p:nvPicPr>
              <p:cNvPr id="15" name="Graphic 14" descr="Magnifying glass with solid fill">
                <a:extLst>
                  <a:ext uri="{FF2B5EF4-FFF2-40B4-BE49-F238E27FC236}">
                    <a16:creationId xmlns:a16="http://schemas.microsoft.com/office/drawing/2014/main" id="{023C5736-0D2E-DF5A-ABB4-2BF914953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3234" y="1691247"/>
                <a:ext cx="406138" cy="406138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99CC00-9469-ED91-D2E9-9A65CCABAD00}"/>
                </a:ext>
              </a:extLst>
            </p:cNvPr>
            <p:cNvGrpSpPr/>
            <p:nvPr/>
          </p:nvGrpSpPr>
          <p:grpSpPr>
            <a:xfrm>
              <a:off x="7548844" y="5407103"/>
              <a:ext cx="10764893" cy="973244"/>
              <a:chOff x="683224" y="1456008"/>
              <a:chExt cx="10764893" cy="9732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6445DA7-24A6-5CBB-E8D2-2362B430B652}"/>
                  </a:ext>
                </a:extLst>
              </p:cNvPr>
              <p:cNvSpPr/>
              <p:nvPr/>
            </p:nvSpPr>
            <p:spPr>
              <a:xfrm>
                <a:off x="683224" y="1456008"/>
                <a:ext cx="10764893" cy="973244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15473E3-17C1-8D78-8F6E-2CF5AAAB6EA8}"/>
                  </a:ext>
                </a:extLst>
              </p:cNvPr>
              <p:cNvSpPr/>
              <p:nvPr/>
            </p:nvSpPr>
            <p:spPr>
              <a:xfrm>
                <a:off x="822853" y="1611789"/>
                <a:ext cx="594467" cy="5900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16" dirty="0"/>
              </a:p>
            </p:txBody>
          </p:sp>
          <p:pic>
            <p:nvPicPr>
              <p:cNvPr id="29" name="Graphic 28" descr="Stopwatch with solid fill">
                <a:extLst>
                  <a:ext uri="{FF2B5EF4-FFF2-40B4-BE49-F238E27FC236}">
                    <a16:creationId xmlns:a16="http://schemas.microsoft.com/office/drawing/2014/main" id="{CDE17AFA-001F-13DB-069E-82C181E0B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907494" y="1684590"/>
                <a:ext cx="425183" cy="42518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B84977-8191-0F71-B4D0-27AF1F05ADD6}"/>
              </a:ext>
            </a:extLst>
          </p:cNvPr>
          <p:cNvGrpSpPr/>
          <p:nvPr/>
        </p:nvGrpSpPr>
        <p:grpSpPr>
          <a:xfrm>
            <a:off x="1625299" y="1631418"/>
            <a:ext cx="9545621" cy="3043562"/>
            <a:chOff x="8504871" y="1994123"/>
            <a:chExt cx="9545621" cy="3043562"/>
          </a:xfrm>
        </p:grpSpPr>
        <p:sp>
          <p:nvSpPr>
            <p:cNvPr id="8" name="Content Placeholder 14">
              <a:extLst>
                <a:ext uri="{FF2B5EF4-FFF2-40B4-BE49-F238E27FC236}">
                  <a16:creationId xmlns:a16="http://schemas.microsoft.com/office/drawing/2014/main" id="{DE3D0F74-695D-E504-0F6E-1F33428100ED}"/>
                </a:ext>
              </a:extLst>
            </p:cNvPr>
            <p:cNvSpPr txBox="1">
              <a:spLocks/>
            </p:cNvSpPr>
            <p:nvPr/>
          </p:nvSpPr>
          <p:spPr>
            <a:xfrm>
              <a:off x="8504871" y="1994123"/>
              <a:ext cx="8855281" cy="5900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AU" sz="1600" dirty="0">
                  <a:latin typeface="+mj-lt"/>
                </a:rPr>
                <a:t>Using the analysis from the self-assessment, identify the areas that need attention</a:t>
              </a:r>
            </a:p>
          </p:txBody>
        </p:sp>
        <p:sp>
          <p:nvSpPr>
            <p:cNvPr id="7" name="Content Placeholder 14">
              <a:extLst>
                <a:ext uri="{FF2B5EF4-FFF2-40B4-BE49-F238E27FC236}">
                  <a16:creationId xmlns:a16="http://schemas.microsoft.com/office/drawing/2014/main" id="{3AF92BA1-B57A-6FFD-A359-2B54449BBBE6}"/>
                </a:ext>
              </a:extLst>
            </p:cNvPr>
            <p:cNvSpPr txBox="1">
              <a:spLocks/>
            </p:cNvSpPr>
            <p:nvPr/>
          </p:nvSpPr>
          <p:spPr>
            <a:xfrm>
              <a:off x="8504871" y="3076922"/>
              <a:ext cx="9545621" cy="9305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AU" sz="1500" dirty="0">
                  <a:latin typeface="+mj-lt"/>
                </a:rPr>
                <a:t>Refer back to the evidence tables to identify potential action items that could help shift from one level to the next to meet the target rating</a:t>
              </a:r>
            </a:p>
          </p:txBody>
        </p:sp>
        <p:sp>
          <p:nvSpPr>
            <p:cNvPr id="10" name="Content Placeholder 14">
              <a:extLst>
                <a:ext uri="{FF2B5EF4-FFF2-40B4-BE49-F238E27FC236}">
                  <a16:creationId xmlns:a16="http://schemas.microsoft.com/office/drawing/2014/main" id="{88AB3F18-50F6-7C47-69C5-72013A007F4F}"/>
                </a:ext>
              </a:extLst>
            </p:cNvPr>
            <p:cNvSpPr txBox="1">
              <a:spLocks/>
            </p:cNvSpPr>
            <p:nvPr/>
          </p:nvSpPr>
          <p:spPr>
            <a:xfrm>
              <a:off x="8504871" y="4245969"/>
              <a:ext cx="9545621" cy="7917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spc="-20" baseline="0">
                  <a:solidFill>
                    <a:schemeClr val="tx1"/>
                  </a:solidFill>
                  <a:latin typeface="Public Sans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AU" sz="1500" dirty="0">
                  <a:latin typeface="+mj-lt"/>
                </a:rPr>
                <a:t>Consider using a planning tool to identify where best to invest time and resources – not all gaps might need to be filled immediately</a:t>
              </a:r>
            </a:p>
          </p:txBody>
        </p:sp>
      </p:grp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15B7B2BC-3E0B-10D8-1934-4B47CF9107BF}"/>
              </a:ext>
            </a:extLst>
          </p:cNvPr>
          <p:cNvSpPr txBox="1">
            <a:spLocks/>
          </p:cNvSpPr>
          <p:nvPr/>
        </p:nvSpPr>
        <p:spPr>
          <a:xfrm>
            <a:off x="1625299" y="5039778"/>
            <a:ext cx="9325928" cy="876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1500" dirty="0">
                <a:latin typeface="+mj-lt"/>
              </a:rPr>
              <a:t>Decide on a timeframe for the next self-assessment (allowing time for any strategies to be implemented)</a:t>
            </a:r>
          </a:p>
        </p:txBody>
      </p:sp>
    </p:spTree>
    <p:extLst>
      <p:ext uri="{BB962C8B-B14F-4D97-AF65-F5344CB8AC3E}">
        <p14:creationId xmlns:p14="http://schemas.microsoft.com/office/powerpoint/2010/main" val="351180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711282-03AE-5064-3840-2F12C2BCE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D121-D927-628B-E164-6BB27EFACB66}"/>
              </a:ext>
            </a:extLst>
          </p:cNvPr>
          <p:cNvSpPr txBox="1"/>
          <p:nvPr/>
        </p:nvSpPr>
        <p:spPr>
          <a:xfrm>
            <a:off x="1437698" y="1527214"/>
            <a:ext cx="948424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What’s our strategy?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latin typeface="+mj-lt"/>
              </a:rPr>
              <a:t>Where do we need to standardise?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latin typeface="+mj-lt"/>
              </a:rPr>
              <a:t>How can we connect D&amp;I work up and down the organisation?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latin typeface="+mj-lt"/>
              </a:rPr>
              <a:t>What is our full sphere of influence?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627162-81E9-A807-CAB9-B47C74A9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6126995"/>
            <a:ext cx="768810" cy="569088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E1409A36-2A69-C272-7812-499695F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D0A2F13-2721-BFA1-608B-FEE4B4F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bg1"/>
                </a:solidFill>
              </a:rPr>
              <a:pPr lvl="0"/>
              <a:t>13</a:t>
            </a:fld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94B4B50-609A-C2BE-DC17-298EDD3D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5" y="285738"/>
            <a:ext cx="9523655" cy="560937"/>
          </a:xfrm>
        </p:spPr>
        <p:txBody>
          <a:bodyPr anchor="t">
            <a:normAutofit/>
          </a:bodyPr>
          <a:lstStyle/>
          <a:p>
            <a:r>
              <a:rPr lang="en-AU" sz="2200" dirty="0"/>
              <a:t>ECU D&amp;I </a:t>
            </a:r>
            <a:r>
              <a:rPr lang="en-AU" sz="2200" dirty="0">
                <a:solidFill>
                  <a:schemeClr val="bg1"/>
                </a:solidFill>
              </a:rPr>
              <a:t>Critical</a:t>
            </a:r>
            <a:r>
              <a:rPr lang="en-AU" sz="2200" dirty="0"/>
              <a:t> </a:t>
            </a:r>
            <a:r>
              <a:rPr lang="en-AU" sz="2200" dirty="0">
                <a:solidFill>
                  <a:schemeClr val="bg1"/>
                </a:solidFill>
              </a:rPr>
              <a:t>Planning for Improvement Questions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0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0B3821-4EB6-3393-8469-D7B8EC656587}"/>
              </a:ext>
            </a:extLst>
          </p:cNvPr>
          <p:cNvSpPr/>
          <p:nvPr/>
        </p:nvSpPr>
        <p:spPr>
          <a:xfrm>
            <a:off x="0" y="5962447"/>
            <a:ext cx="3557904" cy="89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BDC44-1C66-53A9-BCDC-925D1AFAC079}"/>
              </a:ext>
            </a:extLst>
          </p:cNvPr>
          <p:cNvSpPr/>
          <p:nvPr/>
        </p:nvSpPr>
        <p:spPr>
          <a:xfrm>
            <a:off x="3299460" y="4657841"/>
            <a:ext cx="7368540" cy="2200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ECU D&amp;I CMM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tx1"/>
                </a:solidFill>
              </a:rPr>
              <a:pPr lvl="0"/>
              <a:t>14</a:t>
            </a:fld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9F162-067E-8302-E627-125C74B4B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1" t="1737"/>
          <a:stretch/>
        </p:blipFill>
        <p:spPr>
          <a:xfrm rot="5400000">
            <a:off x="7040752" y="921895"/>
            <a:ext cx="6073141" cy="422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1797FB-160D-0328-07B6-CC4BEED3F8EE}"/>
              </a:ext>
            </a:extLst>
          </p:cNvPr>
          <p:cNvSpPr/>
          <p:nvPr/>
        </p:nvSpPr>
        <p:spPr>
          <a:xfrm>
            <a:off x="0" y="0"/>
            <a:ext cx="8016239" cy="6073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992" y="2637434"/>
            <a:ext cx="3209008" cy="139767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BF8C042-9F5A-4A43-1838-0637C054A72D}"/>
              </a:ext>
            </a:extLst>
          </p:cNvPr>
          <p:cNvSpPr txBox="1"/>
          <p:nvPr/>
        </p:nvSpPr>
        <p:spPr>
          <a:xfrm>
            <a:off x="9367086" y="6317183"/>
            <a:ext cx="1967202" cy="540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72A"/>
                </a:solidFill>
                <a:effectLst/>
                <a:uLnTx/>
                <a:uFillTx/>
                <a:latin typeface="Public Sans"/>
                <a:ea typeface="Arial" panose="020B0604020202020204" pitchFamily="34" charset="0"/>
                <a:cs typeface="Times New Roman" panose="02020603050405020304" pitchFamily="18" charset="0"/>
              </a:rPr>
              <a:t>School of </a:t>
            </a:r>
          </a:p>
          <a:p>
            <a:pPr algn="r">
              <a:spcAft>
                <a:spcPts val="600"/>
              </a:spcAft>
            </a:pPr>
            <a:r>
              <a:rPr lang="en-GB" sz="14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Business &amp; Law</a:t>
            </a:r>
            <a:br>
              <a:rPr lang="en-GB" sz="14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GB" sz="10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blue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2301D090-4A52-E979-DDD8-8DAAF26E4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288" y="6193295"/>
            <a:ext cx="810370" cy="5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7" y="4719678"/>
            <a:ext cx="4285651" cy="19472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360000" algn="l"/>
                <a:tab pos="5040000" algn="r"/>
              </a:tabLst>
            </a:pPr>
            <a:r>
              <a:rPr lang="en-AU" sz="2400" b="1" dirty="0">
                <a:cs typeface="Arial" panose="020B0604020202020204" pitchFamily="34" charset="0"/>
              </a:rPr>
              <a:t>ECU </a:t>
            </a:r>
            <a:br>
              <a:rPr lang="en-AU" sz="2400" b="1" dirty="0">
                <a:cs typeface="Arial" panose="020B0604020202020204" pitchFamily="34" charset="0"/>
              </a:rPr>
            </a:br>
            <a:r>
              <a:rPr lang="en-AU" sz="2400" b="1" dirty="0">
                <a:cs typeface="Arial" panose="020B0604020202020204" pitchFamily="34" charset="0"/>
              </a:rPr>
              <a:t>Diversity &amp; Inclusion Capability Maturity </a:t>
            </a:r>
            <a:br>
              <a:rPr lang="en-AU" sz="2400" b="1" dirty="0">
                <a:cs typeface="Arial" panose="020B0604020202020204" pitchFamily="34" charset="0"/>
              </a:rPr>
            </a:br>
            <a:r>
              <a:rPr lang="en-AU" sz="2400" b="1" dirty="0">
                <a:cs typeface="Arial" panose="020B0604020202020204" pitchFamily="34" charset="0"/>
              </a:rPr>
              <a:t>Model</a:t>
            </a:r>
            <a:br>
              <a:rPr lang="en-AU" sz="2400" dirty="0">
                <a:cs typeface="Arial" panose="020B0604020202020204" pitchFamily="34" charset="0"/>
              </a:rPr>
            </a:br>
            <a:endParaRPr lang="en-AU" sz="2400" b="1" dirty="0">
              <a:cs typeface="Arial" panose="020B0604020202020204" pitchFamily="34" charset="0"/>
            </a:endParaRP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839" y="4782848"/>
            <a:ext cx="2251381" cy="19472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For more information contact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</a:rPr>
              <a:t>Dr Judy Lundy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School of Business and Law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Edith Cowan University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j.lundy@ecu.edu.au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+61 8 6304 5140</a:t>
            </a:r>
          </a:p>
        </p:txBody>
      </p:sp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29A01-2001-C5E4-042C-6CF133940239}"/>
              </a:ext>
            </a:extLst>
          </p:cNvPr>
          <p:cNvSpPr txBox="1"/>
          <p:nvPr/>
        </p:nvSpPr>
        <p:spPr>
          <a:xfrm>
            <a:off x="9207646" y="4488876"/>
            <a:ext cx="2984354" cy="218025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sz="1000" dirty="0">
                <a:latin typeface="+mj-lt"/>
              </a:rPr>
              <a:t>This resource is based on the ECU Diversity &amp; Inclusion Capability Maturity Model (ECU D&amp;I CMM) first introduced as Figure 1 in Lundy, J., Keast, R., Farr-Wharton, B., Omari, M., Teo, S., &amp; Bentley, T. (2021). </a:t>
            </a:r>
            <a:r>
              <a:rPr lang="en-AU" sz="1000" dirty="0">
                <a:latin typeface="+mj-lt"/>
              </a:rPr>
              <a:t>Utilising</a:t>
            </a:r>
            <a:r>
              <a:rPr lang="en-US" sz="1000" dirty="0">
                <a:latin typeface="+mj-lt"/>
              </a:rPr>
              <a:t> a capability maturity model to leverage inclusion and diversity in public sector organisations. </a:t>
            </a:r>
            <a:r>
              <a:rPr lang="en-US" sz="1000" i="1" dirty="0">
                <a:latin typeface="+mj-lt"/>
              </a:rPr>
              <a:t>Australian Journal of Public Administration, 80</a:t>
            </a:r>
            <a:r>
              <a:rPr lang="en-US" sz="1000" dirty="0">
                <a:latin typeface="+mj-lt"/>
              </a:rPr>
              <a:t>(4), 1032–1045 </a:t>
            </a:r>
            <a:r>
              <a:rPr lang="en-US" sz="10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https://doi.org/10.1111/1467-8500.12521</a:t>
            </a:r>
            <a:r>
              <a:rPr lang="en-US" sz="1000" dirty="0">
                <a:latin typeface="+mj-lt"/>
              </a:rPr>
              <a:t>. © 2021 Institute of Public Administration Australia. </a:t>
            </a:r>
            <a:endParaRPr lang="en-AU" sz="1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2A110-DD24-CE0C-83F0-4CA0CD1AF98E}"/>
              </a:ext>
            </a:extLst>
          </p:cNvPr>
          <p:cNvSpPr txBox="1"/>
          <p:nvPr/>
        </p:nvSpPr>
        <p:spPr>
          <a:xfrm>
            <a:off x="9207646" y="6438294"/>
            <a:ext cx="3353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effectLst/>
                <a:latin typeface="+mj-lt"/>
                <a:ea typeface="Calibri" panose="020F0502020204030204" pitchFamily="34" charset="0"/>
              </a:rPr>
              <a:t>*© 2021 Institute of Public Administration</a:t>
            </a:r>
            <a:endParaRPr lang="en-AU" sz="900" dirty="0">
              <a:latin typeface="+mj-lt"/>
            </a:endParaRPr>
          </a:p>
        </p:txBody>
      </p:sp>
      <p:sp>
        <p:nvSpPr>
          <p:cNvPr id="7" name="Title 31">
            <a:extLst>
              <a:ext uri="{FF2B5EF4-FFF2-40B4-BE49-F238E27FC236}">
                <a16:creationId xmlns:a16="http://schemas.microsoft.com/office/drawing/2014/main" id="{A04982AF-B609-EF66-1E90-3E5AA03C8A9C}"/>
              </a:ext>
            </a:extLst>
          </p:cNvPr>
          <p:cNvSpPr txBox="1">
            <a:spLocks/>
          </p:cNvSpPr>
          <p:nvPr/>
        </p:nvSpPr>
        <p:spPr>
          <a:xfrm>
            <a:off x="1102108" y="5845808"/>
            <a:ext cx="307592" cy="457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40" baseline="0">
                <a:solidFill>
                  <a:schemeClr val="accent1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pPr>
              <a:tabLst>
                <a:tab pos="360000" algn="l"/>
                <a:tab pos="5040000" algn="r"/>
              </a:tabLst>
            </a:pPr>
            <a:r>
              <a:rPr lang="en-AU" sz="1600" b="0" dirty="0">
                <a:cs typeface="Arial" panose="020B0604020202020204" pitchFamily="34" charset="0"/>
              </a:rPr>
              <a:t>*</a:t>
            </a:r>
            <a:br>
              <a:rPr lang="en-AU" sz="2400" dirty="0">
                <a:cs typeface="Arial" panose="020B0604020202020204" pitchFamily="34" charset="0"/>
              </a:rPr>
            </a:br>
            <a:endParaRPr lang="en-A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711282-03AE-5064-3840-2F12C2BCE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D121-D927-628B-E164-6BB27EFACB66}"/>
              </a:ext>
            </a:extLst>
          </p:cNvPr>
          <p:cNvSpPr txBox="1"/>
          <p:nvPr/>
        </p:nvSpPr>
        <p:spPr>
          <a:xfrm>
            <a:off x="1353878" y="855816"/>
            <a:ext cx="9484242" cy="417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“…without a </a:t>
            </a:r>
            <a:r>
              <a:rPr lang="en-AU" sz="3200" b="1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modern, diverse and inclusive </a:t>
            </a:r>
            <a: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workforce, one that not only represents differences but where people of all identities can contribute as full and valued members, public sector organisations </a:t>
            </a:r>
            <a:b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</a:br>
            <a:r>
              <a:rPr lang="en-AU" sz="3200" b="1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will fail to leverage the wealth of benefits</a:t>
            </a:r>
            <a:r>
              <a:rPr lang="en-AU" sz="3200" spc="60" dirty="0">
                <a:solidFill>
                  <a:schemeClr val="bg1"/>
                </a:solidFill>
                <a:effectLst/>
                <a:latin typeface="Public Sans" pitchFamily="2" charset="0"/>
                <a:ea typeface="Times New Roman" panose="02020603050405020304" pitchFamily="18" charset="0"/>
              </a:rPr>
              <a:t> offered.”</a:t>
            </a:r>
            <a:endParaRPr lang="en-AU" sz="3200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4E116-7426-C2BF-3C53-16AEE021D387}"/>
              </a:ext>
            </a:extLst>
          </p:cNvPr>
          <p:cNvSpPr txBox="1"/>
          <p:nvPr/>
        </p:nvSpPr>
        <p:spPr>
          <a:xfrm>
            <a:off x="3109911" y="6102434"/>
            <a:ext cx="5972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>
                <a:solidFill>
                  <a:schemeClr val="bg1"/>
                </a:solidFill>
                <a:latin typeface="Public Sans" pitchFamily="2" charset="0"/>
              </a:rPr>
              <a:t>Lundy, J. (2022, January 19). Optimising inclusion and diversity in the public sector: an evidence-based approach. </a:t>
            </a:r>
            <a:r>
              <a:rPr lang="en-AU" sz="900" i="1" dirty="0">
                <a:solidFill>
                  <a:schemeClr val="bg1"/>
                </a:solidFill>
                <a:latin typeface="Public Sans" pitchFamily="2" charset="0"/>
              </a:rPr>
              <a:t>The Mandarin. </a:t>
            </a:r>
            <a:r>
              <a:rPr lang="en-AU" sz="900" dirty="0">
                <a:solidFill>
                  <a:schemeClr val="bg1"/>
                </a:solidFill>
                <a:latin typeface="Public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https://www.themandarin.com.au/178943-optimising-inclusion-and-diversity-in-the-public-sector-an-evidence-based-approach</a:t>
            </a:r>
            <a:r>
              <a:rPr lang="en-AU" sz="900" dirty="0">
                <a:solidFill>
                  <a:schemeClr val="bg1"/>
                </a:solidFill>
                <a:latin typeface="Public Sans" pitchFamily="2" charset="0"/>
              </a:rPr>
              <a:t>/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627162-81E9-A807-CAB9-B47C74A96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6126995"/>
            <a:ext cx="768810" cy="569088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E1409A36-2A69-C272-7812-499695F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D0A2F13-2721-BFA1-608B-FEE4B4F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bg1"/>
                </a:solidFill>
              </a:rPr>
              <a:pPr lvl="0"/>
              <a:t>2</a:t>
            </a:fld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ECU D&amp;I </a:t>
            </a:r>
            <a:br>
              <a:rPr lang="en-US" sz="3200" dirty="0"/>
            </a:br>
            <a:r>
              <a:rPr lang="en-US" sz="3200" dirty="0"/>
              <a:t>CMM?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D6E9C793-2AF5-E303-9B76-7B0585399F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8350" y="3589020"/>
            <a:ext cx="6807200" cy="10541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0" dirty="0"/>
              <a:t>The ECU D&amp;I CMM identifies relevant dimensions as well as typical maturity levels corresponding to different stages of organisational development in diversity and inclusion.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9CA5A2-78BA-726F-04EB-952FED641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334" y="0"/>
            <a:ext cx="8023666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2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ECU D&amp;I </a:t>
            </a:r>
            <a:br>
              <a:rPr lang="en-US" sz="3200" dirty="0"/>
            </a:br>
            <a:r>
              <a:rPr lang="en-US" sz="3200" dirty="0"/>
              <a:t>CMM?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9780" y="3429000"/>
            <a:ext cx="7527925" cy="16383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AU" sz="1900" dirty="0"/>
              <a:t>The ECU D&amp;I CMM allows organisations to:</a:t>
            </a:r>
          </a:p>
          <a:p>
            <a:pPr marL="266700" lvl="1"/>
            <a:r>
              <a:rPr lang="en-AU" sz="1900"/>
              <a:t>Self-assess strengths </a:t>
            </a:r>
            <a:r>
              <a:rPr lang="en-AU" sz="1900" dirty="0"/>
              <a:t>and weaknesses</a:t>
            </a:r>
          </a:p>
          <a:p>
            <a:pPr marL="266700" lvl="1"/>
            <a:r>
              <a:rPr lang="en-AU" sz="1900" dirty="0"/>
              <a:t>Identify the organisation’s current maturity level</a:t>
            </a:r>
          </a:p>
          <a:p>
            <a:pPr marL="266700" lvl="1"/>
            <a:r>
              <a:rPr lang="en-AU" sz="1900" dirty="0"/>
              <a:t>Set realistic target goals</a:t>
            </a:r>
          </a:p>
          <a:p>
            <a:pPr marL="266700" lvl="1"/>
            <a:r>
              <a:rPr lang="en-AU" sz="1900" dirty="0"/>
              <a:t>Plan for continuous improvement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AU" sz="1800" b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pic>
        <p:nvPicPr>
          <p:cNvPr id="3" name="Picture 2" descr="A group of people walking up stairs&#10;&#10;Description automatically generated">
            <a:extLst>
              <a:ext uri="{FF2B5EF4-FFF2-40B4-BE49-F238E27FC236}">
                <a16:creationId xmlns:a16="http://schemas.microsoft.com/office/drawing/2014/main" id="{75D2264D-0752-AB1A-62EF-A7F46D8D8C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334" y="0"/>
            <a:ext cx="8023666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28AD9-55D0-2829-6397-0A64B67D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5" y="285738"/>
            <a:ext cx="9523655" cy="560937"/>
          </a:xfrm>
        </p:spPr>
        <p:txBody>
          <a:bodyPr anchor="t">
            <a:normAutofit/>
          </a:bodyPr>
          <a:lstStyle/>
          <a:p>
            <a:r>
              <a:rPr lang="en-AU" sz="2200" dirty="0"/>
              <a:t>ECU D&amp;I </a:t>
            </a:r>
            <a:r>
              <a:rPr lang="en-AU" sz="2200" dirty="0">
                <a:solidFill>
                  <a:schemeClr val="bg1"/>
                </a:solidFill>
              </a:rPr>
              <a:t>Maturity Levels</a:t>
            </a:r>
            <a:endParaRPr lang="en-GB" sz="22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2B8C1-96A2-E496-3275-4A2CF449E566}"/>
              </a:ext>
            </a:extLst>
          </p:cNvPr>
          <p:cNvGrpSpPr/>
          <p:nvPr/>
        </p:nvGrpSpPr>
        <p:grpSpPr>
          <a:xfrm>
            <a:off x="823025" y="1081384"/>
            <a:ext cx="10129446" cy="4515313"/>
            <a:chOff x="432487" y="1136669"/>
            <a:chExt cx="6142568" cy="268903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432EEC-A4C1-28DC-CCFB-646C0A37F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" y="1136922"/>
              <a:ext cx="600208" cy="727246"/>
            </a:xfrm>
            <a:custGeom>
              <a:avLst/>
              <a:gdLst>
                <a:gd name="T0" fmla="*/ 0 w 354"/>
                <a:gd name="T1" fmla="*/ 320 h 344"/>
                <a:gd name="T2" fmla="*/ 354 w 354"/>
                <a:gd name="T3" fmla="*/ 344 h 344"/>
                <a:gd name="T4" fmla="*/ 354 w 354"/>
                <a:gd name="T5" fmla="*/ 73 h 344"/>
                <a:gd name="T6" fmla="*/ 0 w 354"/>
                <a:gd name="T7" fmla="*/ 0 h 344"/>
                <a:gd name="T8" fmla="*/ 0 w 354"/>
                <a:gd name="T9" fmla="*/ 32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44">
                  <a:moveTo>
                    <a:pt x="0" y="320"/>
                  </a:moveTo>
                  <a:lnTo>
                    <a:pt x="354" y="344"/>
                  </a:lnTo>
                  <a:lnTo>
                    <a:pt x="354" y="73"/>
                  </a:lnTo>
                  <a:lnTo>
                    <a:pt x="0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5F5BA9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A2AD5B3-4121-FD26-2443-9A0BEA1DF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" y="1810169"/>
              <a:ext cx="600208" cy="673124"/>
            </a:xfrm>
            <a:custGeom>
              <a:avLst/>
              <a:gdLst>
                <a:gd name="T0" fmla="*/ 0 w 354"/>
                <a:gd name="T1" fmla="*/ 319 h 319"/>
                <a:gd name="T2" fmla="*/ 354 w 354"/>
                <a:gd name="T3" fmla="*/ 295 h 319"/>
                <a:gd name="T4" fmla="*/ 354 w 354"/>
                <a:gd name="T5" fmla="*/ 24 h 319"/>
                <a:gd name="T6" fmla="*/ 0 w 354"/>
                <a:gd name="T7" fmla="*/ 0 h 319"/>
                <a:gd name="T8" fmla="*/ 0 w 354"/>
                <a:gd name="T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19">
                  <a:moveTo>
                    <a:pt x="0" y="319"/>
                  </a:moveTo>
                  <a:lnTo>
                    <a:pt x="354" y="295"/>
                  </a:lnTo>
                  <a:lnTo>
                    <a:pt x="354" y="24"/>
                  </a:lnTo>
                  <a:lnTo>
                    <a:pt x="0" y="0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002B4C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66525B1-DD97-AD70-3A55-74A3FA57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" y="2430821"/>
              <a:ext cx="600208" cy="724911"/>
            </a:xfrm>
            <a:custGeom>
              <a:avLst/>
              <a:gdLst>
                <a:gd name="T0" fmla="*/ 0 w 354"/>
                <a:gd name="T1" fmla="*/ 343 h 343"/>
                <a:gd name="T2" fmla="*/ 354 w 354"/>
                <a:gd name="T3" fmla="*/ 271 h 343"/>
                <a:gd name="T4" fmla="*/ 354 w 354"/>
                <a:gd name="T5" fmla="*/ 0 h 343"/>
                <a:gd name="T6" fmla="*/ 0 w 354"/>
                <a:gd name="T7" fmla="*/ 24 h 343"/>
                <a:gd name="T8" fmla="*/ 0 w 354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43">
                  <a:moveTo>
                    <a:pt x="0" y="343"/>
                  </a:moveTo>
                  <a:lnTo>
                    <a:pt x="354" y="271"/>
                  </a:lnTo>
                  <a:lnTo>
                    <a:pt x="354" y="0"/>
                  </a:lnTo>
                  <a:lnTo>
                    <a:pt x="0" y="24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C2018C9-73E0-4742-BA51-977BCCD3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690" y="3000976"/>
              <a:ext cx="600208" cy="824728"/>
            </a:xfrm>
            <a:custGeom>
              <a:avLst/>
              <a:gdLst>
                <a:gd name="T0" fmla="*/ 0 w 354"/>
                <a:gd name="T1" fmla="*/ 392 h 392"/>
                <a:gd name="T2" fmla="*/ 354 w 354"/>
                <a:gd name="T3" fmla="*/ 271 h 392"/>
                <a:gd name="T4" fmla="*/ 354 w 354"/>
                <a:gd name="T5" fmla="*/ 0 h 392"/>
                <a:gd name="T6" fmla="*/ 0 w 354"/>
                <a:gd name="T7" fmla="*/ 72 h 392"/>
                <a:gd name="T8" fmla="*/ 0 w 354"/>
                <a:gd name="T9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92">
                  <a:moveTo>
                    <a:pt x="0" y="392"/>
                  </a:moveTo>
                  <a:lnTo>
                    <a:pt x="354" y="271"/>
                  </a:lnTo>
                  <a:lnTo>
                    <a:pt x="354" y="0"/>
                  </a:lnTo>
                  <a:lnTo>
                    <a:pt x="0" y="7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990000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16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005CBF-6938-8126-4A3A-6FC3E559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62" y="1136669"/>
              <a:ext cx="643203" cy="677051"/>
            </a:xfrm>
            <a:prstGeom prst="rect">
              <a:avLst/>
            </a:prstGeom>
            <a:solidFill>
              <a:srgbClr val="7572B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80F7DAD5-BF3E-C2D4-9A2E-A59822C075FC}"/>
                </a:ext>
              </a:extLst>
            </p:cNvPr>
            <p:cNvSpPr txBox="1"/>
            <p:nvPr/>
          </p:nvSpPr>
          <p:spPr>
            <a:xfrm>
              <a:off x="576331" y="1358496"/>
              <a:ext cx="355513" cy="201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AF9197-3796-379B-9E39-7A6FD44C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7" y="1808243"/>
              <a:ext cx="643203" cy="675682"/>
            </a:xfrm>
            <a:prstGeom prst="rect">
              <a:avLst/>
            </a:prstGeom>
            <a:solidFill>
              <a:srgbClr val="004B8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id="{F03D1E47-0849-178E-51EC-FEF0DFA4D13B}"/>
                </a:ext>
              </a:extLst>
            </p:cNvPr>
            <p:cNvSpPr txBox="1"/>
            <p:nvPr/>
          </p:nvSpPr>
          <p:spPr>
            <a:xfrm>
              <a:off x="576331" y="2029385"/>
              <a:ext cx="355513" cy="48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  <a:p>
              <a:pPr algn="ctr" defTabSz="1673352">
                <a:spcAft>
                  <a:spcPts val="600"/>
                </a:spcAft>
              </a:pPr>
              <a:endParaRPr lang="en-US" sz="2400" b="1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6DCBBA-F731-831B-F106-2B51276C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7" y="2478448"/>
              <a:ext cx="643203" cy="67568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4" name="TextBox 54">
              <a:extLst>
                <a:ext uri="{FF2B5EF4-FFF2-40B4-BE49-F238E27FC236}">
                  <a16:creationId xmlns:a16="http://schemas.microsoft.com/office/drawing/2014/main" id="{CB6742D2-0E07-55C9-1447-F5B0A5458D1E}"/>
                </a:ext>
              </a:extLst>
            </p:cNvPr>
            <p:cNvSpPr txBox="1"/>
            <p:nvPr/>
          </p:nvSpPr>
          <p:spPr>
            <a:xfrm>
              <a:off x="576331" y="2699590"/>
              <a:ext cx="355513" cy="201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kern="120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7513A9-0987-2C76-DEE1-40A19764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7" y="3148653"/>
              <a:ext cx="643203" cy="677051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37148" tIns="18574" rIns="37148" bIns="18574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8" dirty="0"/>
            </a:p>
          </p:txBody>
        </p:sp>
        <p:sp>
          <p:nvSpPr>
            <p:cNvPr id="26" name="TextBox 57">
              <a:extLst>
                <a:ext uri="{FF2B5EF4-FFF2-40B4-BE49-F238E27FC236}">
                  <a16:creationId xmlns:a16="http://schemas.microsoft.com/office/drawing/2014/main" id="{97694E74-907C-C56E-8A58-42F0D3192C86}"/>
                </a:ext>
              </a:extLst>
            </p:cNvPr>
            <p:cNvSpPr txBox="1"/>
            <p:nvPr/>
          </p:nvSpPr>
          <p:spPr>
            <a:xfrm>
              <a:off x="576331" y="3370480"/>
              <a:ext cx="355513" cy="201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73352">
                <a:spcAft>
                  <a:spcPts val="600"/>
                </a:spcAft>
              </a:pPr>
              <a:r>
                <a:rPr lang="en-US" sz="2200" b="1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27" name="Right Arrow 92">
              <a:extLst>
                <a:ext uri="{FF2B5EF4-FFF2-40B4-BE49-F238E27FC236}">
                  <a16:creationId xmlns:a16="http://schemas.microsoft.com/office/drawing/2014/main" id="{73D16CA9-5F09-5A4D-39B5-01832E2CC6F8}"/>
                </a:ext>
              </a:extLst>
            </p:cNvPr>
            <p:cNvSpPr/>
            <p:nvPr/>
          </p:nvSpPr>
          <p:spPr>
            <a:xfrm>
              <a:off x="1675897" y="1158021"/>
              <a:ext cx="4899158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rgbClr val="757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28" name="Right Arrow 91">
              <a:extLst>
                <a:ext uri="{FF2B5EF4-FFF2-40B4-BE49-F238E27FC236}">
                  <a16:creationId xmlns:a16="http://schemas.microsoft.com/office/drawing/2014/main" id="{D6A38912-2817-DB6D-C766-129BAFFD5494}"/>
                </a:ext>
              </a:extLst>
            </p:cNvPr>
            <p:cNvSpPr/>
            <p:nvPr/>
          </p:nvSpPr>
          <p:spPr>
            <a:xfrm>
              <a:off x="1675897" y="1729299"/>
              <a:ext cx="4301909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rgbClr val="00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6B14439C-088B-5AAD-B66E-AC3E59242FCA}"/>
                </a:ext>
              </a:extLst>
            </p:cNvPr>
            <p:cNvSpPr txBox="1"/>
            <p:nvPr/>
          </p:nvSpPr>
          <p:spPr>
            <a:xfrm>
              <a:off x="1813696" y="1569031"/>
              <a:ext cx="4462734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Level 4, </a:t>
              </a: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D&amp;I is next-practice orientated. There are expanding conceptualisations of diversity, with inclusion as a core element.</a:t>
              </a:r>
              <a:endParaRPr lang="en-US" sz="1200" dirty="0">
                <a:solidFill>
                  <a:schemeClr val="bg1"/>
                </a:solidFill>
                <a:latin typeface="Public Sans" pitchFamily="2" charset="0"/>
              </a:endParaRPr>
            </a:p>
          </p:txBody>
        </p:sp>
        <p:sp>
          <p:nvSpPr>
            <p:cNvPr id="30" name="TextBox 65">
              <a:extLst>
                <a:ext uri="{FF2B5EF4-FFF2-40B4-BE49-F238E27FC236}">
                  <a16:creationId xmlns:a16="http://schemas.microsoft.com/office/drawing/2014/main" id="{AA038B42-AF99-49BC-17CC-93F7D701D4D1}"/>
                </a:ext>
              </a:extLst>
            </p:cNvPr>
            <p:cNvSpPr txBox="1"/>
            <p:nvPr/>
          </p:nvSpPr>
          <p:spPr>
            <a:xfrm>
              <a:off x="1790750" y="2103333"/>
              <a:ext cx="4018406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Level 3 </a:t>
              </a: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D&amp;I reflects interactions between people and processes, with inclusion becoming an integral and integrating component</a:t>
              </a:r>
              <a:r>
                <a:rPr lang="en-AU" sz="1200" kern="1200" dirty="0">
                  <a:solidFill>
                    <a:schemeClr val="bg1"/>
                  </a:solidFill>
                  <a:latin typeface="Public Sans" pitchFamily="2" charset="0"/>
                </a:rPr>
                <a:t>.</a:t>
              </a:r>
              <a:endParaRPr lang="en-US" sz="1200" spc="21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TextBox 69">
              <a:extLst>
                <a:ext uri="{FF2B5EF4-FFF2-40B4-BE49-F238E27FC236}">
                  <a16:creationId xmlns:a16="http://schemas.microsoft.com/office/drawing/2014/main" id="{A79B81F2-A159-A131-1D3C-C57D7B5BCBBB}"/>
                </a:ext>
              </a:extLst>
            </p:cNvPr>
            <p:cNvSpPr txBox="1"/>
            <p:nvPr/>
          </p:nvSpPr>
          <p:spPr>
            <a:xfrm>
              <a:off x="1805501" y="1329067"/>
              <a:ext cx="1935568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transformatiVE</a:t>
              </a:r>
            </a:p>
          </p:txBody>
        </p:sp>
        <p:sp>
          <p:nvSpPr>
            <p:cNvPr id="32" name="TextBox 70">
              <a:extLst>
                <a:ext uri="{FF2B5EF4-FFF2-40B4-BE49-F238E27FC236}">
                  <a16:creationId xmlns:a16="http://schemas.microsoft.com/office/drawing/2014/main" id="{C4D4574F-792B-334E-EF18-4188EF1E18CA}"/>
                </a:ext>
              </a:extLst>
            </p:cNvPr>
            <p:cNvSpPr txBox="1"/>
            <p:nvPr/>
          </p:nvSpPr>
          <p:spPr>
            <a:xfrm>
              <a:off x="1790750" y="1897555"/>
              <a:ext cx="1934883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integrative</a:t>
              </a:r>
            </a:p>
          </p:txBody>
        </p:sp>
        <p:sp>
          <p:nvSpPr>
            <p:cNvPr id="33" name="Right Arrow 90">
              <a:extLst>
                <a:ext uri="{FF2B5EF4-FFF2-40B4-BE49-F238E27FC236}">
                  <a16:creationId xmlns:a16="http://schemas.microsoft.com/office/drawing/2014/main" id="{17830356-62A1-901C-EBAC-EF69F530096B}"/>
                </a:ext>
              </a:extLst>
            </p:cNvPr>
            <p:cNvSpPr/>
            <p:nvPr/>
          </p:nvSpPr>
          <p:spPr>
            <a:xfrm>
              <a:off x="1675898" y="2299455"/>
              <a:ext cx="3684190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34" name="TextBox 66">
              <a:extLst>
                <a:ext uri="{FF2B5EF4-FFF2-40B4-BE49-F238E27FC236}">
                  <a16:creationId xmlns:a16="http://schemas.microsoft.com/office/drawing/2014/main" id="{E75D24D0-2420-9D5F-42B0-49AAB642EE25}"/>
                </a:ext>
              </a:extLst>
            </p:cNvPr>
            <p:cNvSpPr txBox="1"/>
            <p:nvPr/>
          </p:nvSpPr>
          <p:spPr>
            <a:xfrm>
              <a:off x="1790750" y="2696973"/>
              <a:ext cx="3015709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Level 2</a:t>
              </a:r>
              <a:r>
                <a:rPr lang="en-AU" sz="1200" dirty="0">
                  <a:solidFill>
                    <a:schemeClr val="bg1"/>
                  </a:solidFill>
                  <a:latin typeface="Public Sans" pitchFamily="2" charset="0"/>
                </a:rPr>
                <a:t>, diversity is primarily for organisational advantage. Inclusion is espoused, not enacted.</a:t>
              </a:r>
              <a:endParaRPr lang="en-US" sz="1200" dirty="0">
                <a:solidFill>
                  <a:schemeClr val="bg1"/>
                </a:solidFill>
                <a:latin typeface="Public Sans" pitchFamily="2" charset="0"/>
              </a:endParaRPr>
            </a:p>
          </p:txBody>
        </p:sp>
        <p:sp>
          <p:nvSpPr>
            <p:cNvPr id="35" name="Right Arrow 89">
              <a:extLst>
                <a:ext uri="{FF2B5EF4-FFF2-40B4-BE49-F238E27FC236}">
                  <a16:creationId xmlns:a16="http://schemas.microsoft.com/office/drawing/2014/main" id="{884A0CC1-EE2F-3C4C-E15D-A4994F3064F0}"/>
                </a:ext>
              </a:extLst>
            </p:cNvPr>
            <p:cNvSpPr/>
            <p:nvPr/>
          </p:nvSpPr>
          <p:spPr>
            <a:xfrm>
              <a:off x="1675898" y="2870734"/>
              <a:ext cx="3104223" cy="832885"/>
            </a:xfrm>
            <a:prstGeom prst="rightArrow">
              <a:avLst>
                <a:gd name="adj1" fmla="val 68794"/>
                <a:gd name="adj2" fmla="val 4118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16" dirty="0"/>
            </a:p>
          </p:txBody>
        </p:sp>
        <p:sp>
          <p:nvSpPr>
            <p:cNvPr id="36" name="TextBox 67">
              <a:extLst>
                <a:ext uri="{FF2B5EF4-FFF2-40B4-BE49-F238E27FC236}">
                  <a16:creationId xmlns:a16="http://schemas.microsoft.com/office/drawing/2014/main" id="{3AEAF3B4-FBC9-2F54-1EE5-754745FA0A22}"/>
                </a:ext>
              </a:extLst>
            </p:cNvPr>
            <p:cNvSpPr txBox="1"/>
            <p:nvPr/>
          </p:nvSpPr>
          <p:spPr>
            <a:xfrm>
              <a:off x="1790750" y="3262441"/>
              <a:ext cx="2738833" cy="213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AU" sz="1200" kern="1200" dirty="0">
                  <a:solidFill>
                    <a:schemeClr val="bg1"/>
                  </a:solidFill>
                  <a:latin typeface="Public Sans" pitchFamily="2" charset="0"/>
                </a:rPr>
                <a:t>At </a:t>
              </a:r>
              <a:r>
                <a:rPr lang="en-AU" sz="1200" b="1" dirty="0">
                  <a:solidFill>
                    <a:schemeClr val="bg1"/>
                  </a:solidFill>
                  <a:latin typeface="Public Sans" pitchFamily="2" charset="0"/>
                </a:rPr>
                <a:t>L</a:t>
              </a:r>
              <a:r>
                <a:rPr lang="en-AU" sz="1200" b="1" kern="1200" dirty="0">
                  <a:solidFill>
                    <a:schemeClr val="bg1"/>
                  </a:solidFill>
                  <a:latin typeface="Public Sans" pitchFamily="2" charset="0"/>
                </a:rPr>
                <a:t>evel 1, </a:t>
              </a:r>
              <a:r>
                <a:rPr lang="en-AU" sz="1200" kern="1200" dirty="0">
                  <a:solidFill>
                    <a:schemeClr val="bg1"/>
                  </a:solidFill>
                  <a:latin typeface="Public Sans" pitchFamily="2" charset="0"/>
                </a:rPr>
                <a:t>D&amp;I is legalistic, HR-dominant and reactive. It is largely (if not solely) related to diversity.</a:t>
              </a:r>
              <a:endParaRPr lang="en-US" sz="1200" spc="21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7" name="TextBox 71">
              <a:extLst>
                <a:ext uri="{FF2B5EF4-FFF2-40B4-BE49-F238E27FC236}">
                  <a16:creationId xmlns:a16="http://schemas.microsoft.com/office/drawing/2014/main" id="{D859A2E5-2F7A-C903-4CCF-FE087253B94C}"/>
                </a:ext>
              </a:extLst>
            </p:cNvPr>
            <p:cNvSpPr txBox="1"/>
            <p:nvPr/>
          </p:nvSpPr>
          <p:spPr>
            <a:xfrm>
              <a:off x="1790750" y="2480378"/>
              <a:ext cx="1965069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kern="1200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managerial</a:t>
              </a:r>
              <a:endParaRPr lang="en-US" sz="2000" b="1" cap="all" spc="22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TextBox 72">
              <a:extLst>
                <a:ext uri="{FF2B5EF4-FFF2-40B4-BE49-F238E27FC236}">
                  <a16:creationId xmlns:a16="http://schemas.microsoft.com/office/drawing/2014/main" id="{2C8DD4FD-E115-BC02-D274-66397621EC4B}"/>
                </a:ext>
              </a:extLst>
            </p:cNvPr>
            <p:cNvSpPr txBox="1"/>
            <p:nvPr/>
          </p:nvSpPr>
          <p:spPr>
            <a:xfrm>
              <a:off x="1790750" y="3052206"/>
              <a:ext cx="1970064" cy="178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673352">
                <a:spcAft>
                  <a:spcPts val="600"/>
                </a:spcAft>
              </a:pPr>
              <a:r>
                <a:rPr lang="en-US" sz="2000" b="1" kern="1200" cap="all" spc="40" dirty="0">
                  <a:solidFill>
                    <a:schemeClr val="bg1"/>
                  </a:solidFill>
                  <a:latin typeface="Public Sans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compliance</a:t>
              </a:r>
              <a:endParaRPr lang="en-US" sz="2000" b="1" cap="all" spc="22" dirty="0">
                <a:solidFill>
                  <a:schemeClr val="bg1"/>
                </a:solidFill>
                <a:latin typeface="Public Sans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0" name="Footer Placeholder 19">
            <a:extLst>
              <a:ext uri="{FF2B5EF4-FFF2-40B4-BE49-F238E27FC236}">
                <a16:creationId xmlns:a16="http://schemas.microsoft.com/office/drawing/2014/main" id="{32CBC5D7-C332-D7D9-D174-8AD36AF4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E57F88D-9EB1-476C-C60E-9CC4C64E080C}"/>
              </a:ext>
            </a:extLst>
          </p:cNvPr>
          <p:cNvGrpSpPr/>
          <p:nvPr/>
        </p:nvGrpSpPr>
        <p:grpSpPr>
          <a:xfrm>
            <a:off x="9857034" y="3709013"/>
            <a:ext cx="2190875" cy="2696263"/>
            <a:chOff x="9612870" y="3552167"/>
            <a:chExt cx="2190875" cy="269626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6D0D058-9E28-C29D-AA97-244683B55C84}"/>
                </a:ext>
              </a:extLst>
            </p:cNvPr>
            <p:cNvGrpSpPr/>
            <p:nvPr/>
          </p:nvGrpSpPr>
          <p:grpSpPr>
            <a:xfrm>
              <a:off x="9612870" y="3759799"/>
              <a:ext cx="2190875" cy="2488631"/>
              <a:chOff x="9285227" y="3866238"/>
              <a:chExt cx="2527061" cy="28705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BD9A857-3349-7FC8-30F5-B7EFAB5A80EF}"/>
                  </a:ext>
                </a:extLst>
              </p:cNvPr>
              <p:cNvGrpSpPr/>
              <p:nvPr/>
            </p:nvGrpSpPr>
            <p:grpSpPr>
              <a:xfrm>
                <a:off x="9559826" y="4291430"/>
                <a:ext cx="540000" cy="540000"/>
                <a:chOff x="-263434" y="7084348"/>
                <a:chExt cx="792000" cy="79200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A0F4C4E-36B4-2DF6-F6ED-7C71E30671AB}"/>
                    </a:ext>
                  </a:extLst>
                </p:cNvPr>
                <p:cNvSpPr/>
                <p:nvPr/>
              </p:nvSpPr>
              <p:spPr>
                <a:xfrm>
                  <a:off x="-263434" y="7084348"/>
                  <a:ext cx="792000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6A775095-A120-A855-FD1D-91E535A56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5152" y="7298978"/>
                  <a:ext cx="359937" cy="35993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61040E0-F1AC-9193-0AE9-F5D3937A9AEE}"/>
                  </a:ext>
                </a:extLst>
              </p:cNvPr>
              <p:cNvGrpSpPr/>
              <p:nvPr/>
            </p:nvGrpSpPr>
            <p:grpSpPr>
              <a:xfrm>
                <a:off x="9572116" y="5534092"/>
                <a:ext cx="539999" cy="540000"/>
                <a:chOff x="4165392" y="7026886"/>
                <a:chExt cx="791999" cy="79200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20970D7D-E179-0396-8EE8-28DDFA9CA31C}"/>
                    </a:ext>
                  </a:extLst>
                </p:cNvPr>
                <p:cNvSpPr/>
                <p:nvPr/>
              </p:nvSpPr>
              <p:spPr>
                <a:xfrm>
                  <a:off x="4165392" y="7026886"/>
                  <a:ext cx="791999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8" name="Graphic 77">
                  <a:extLst>
                    <a:ext uri="{FF2B5EF4-FFF2-40B4-BE49-F238E27FC236}">
                      <a16:creationId xmlns:a16="http://schemas.microsoft.com/office/drawing/2014/main" id="{4DDD264B-E6E6-EF03-C1AF-9BBE0A245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4579" y="7263615"/>
                  <a:ext cx="386787" cy="320099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8AC6CB4-8380-6AE4-9151-68C50FA8C52A}"/>
                  </a:ext>
                </a:extLst>
              </p:cNvPr>
              <p:cNvGrpSpPr/>
              <p:nvPr/>
            </p:nvGrpSpPr>
            <p:grpSpPr>
              <a:xfrm>
                <a:off x="9572120" y="6196745"/>
                <a:ext cx="540000" cy="540000"/>
                <a:chOff x="6388054" y="7082946"/>
                <a:chExt cx="792000" cy="79200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26DB4CB-B2C9-111D-303B-B07CD3CF3ABF}"/>
                    </a:ext>
                  </a:extLst>
                </p:cNvPr>
                <p:cNvSpPr/>
                <p:nvPr/>
              </p:nvSpPr>
              <p:spPr>
                <a:xfrm>
                  <a:off x="6388054" y="7082946"/>
                  <a:ext cx="792000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A06BECA-0705-B611-BBFC-4AAA12C92ABA}"/>
                    </a:ext>
                  </a:extLst>
                </p:cNvPr>
                <p:cNvGrpSpPr/>
                <p:nvPr/>
              </p:nvGrpSpPr>
              <p:grpSpPr>
                <a:xfrm>
                  <a:off x="6568391" y="7280438"/>
                  <a:ext cx="396806" cy="397016"/>
                  <a:chOff x="7879229" y="4369462"/>
                  <a:chExt cx="584418" cy="584726"/>
                </a:xfrm>
              </p:grpSpPr>
              <p:pic>
                <p:nvPicPr>
                  <p:cNvPr id="75" name="Graphic 74">
                    <a:extLst>
                      <a:ext uri="{FF2B5EF4-FFF2-40B4-BE49-F238E27FC236}">
                        <a16:creationId xmlns:a16="http://schemas.microsoft.com/office/drawing/2014/main" id="{DE4E3FB2-7724-CF5D-95FE-D89945CC86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79229" y="4550699"/>
                    <a:ext cx="403489" cy="403489"/>
                  </a:xfrm>
                  <a:prstGeom prst="rect">
                    <a:avLst/>
                  </a:prstGeom>
                </p:spPr>
              </p:pic>
              <p:pic>
                <p:nvPicPr>
                  <p:cNvPr id="76" name="Graphic 75">
                    <a:extLst>
                      <a:ext uri="{FF2B5EF4-FFF2-40B4-BE49-F238E27FC236}">
                        <a16:creationId xmlns:a16="http://schemas.microsoft.com/office/drawing/2014/main" id="{9386418E-EF0C-B09D-AB7A-D7CA87ED6E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17267" y="4369462"/>
                    <a:ext cx="246380" cy="24638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FD8FC61-ADE5-0129-78B9-85B349497A8F}"/>
                  </a:ext>
                </a:extLst>
              </p:cNvPr>
              <p:cNvGrpSpPr/>
              <p:nvPr/>
            </p:nvGrpSpPr>
            <p:grpSpPr>
              <a:xfrm>
                <a:off x="9572120" y="4921244"/>
                <a:ext cx="540000" cy="540000"/>
                <a:chOff x="1941531" y="7082946"/>
                <a:chExt cx="792000" cy="79200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9574FF50-2894-BE46-3138-EC8BFD20CA44}"/>
                    </a:ext>
                  </a:extLst>
                </p:cNvPr>
                <p:cNvSpPr/>
                <p:nvPr/>
              </p:nvSpPr>
              <p:spPr>
                <a:xfrm>
                  <a:off x="1941531" y="7082946"/>
                  <a:ext cx="792000" cy="79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716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2" name="Graphic 71">
                  <a:extLst>
                    <a:ext uri="{FF2B5EF4-FFF2-40B4-BE49-F238E27FC236}">
                      <a16:creationId xmlns:a16="http://schemas.microsoft.com/office/drawing/2014/main" id="{BCB5AECF-0951-1A9E-F833-3B145EE47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8974" y="7330693"/>
                  <a:ext cx="457114" cy="296507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2B20091-9FD1-9025-BF49-ECD306A7876A}"/>
                  </a:ext>
                </a:extLst>
              </p:cNvPr>
              <p:cNvSpPr txBox="1"/>
              <p:nvPr/>
            </p:nvSpPr>
            <p:spPr>
              <a:xfrm>
                <a:off x="10306943" y="4359805"/>
                <a:ext cx="1261346" cy="404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0" defTabSz="1673352"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Drivers &amp; </a:t>
                </a:r>
                <a:b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</a:b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Focus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B15B850-A529-8D69-8DEF-2FC385754091}"/>
                  </a:ext>
                </a:extLst>
              </p:cNvPr>
              <p:cNvSpPr txBox="1"/>
              <p:nvPr/>
            </p:nvSpPr>
            <p:spPr>
              <a:xfrm>
                <a:off x="10308188" y="5612972"/>
                <a:ext cx="1260103" cy="404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R="0" lvl="0" defTabSz="1673352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D&amp;I </a:t>
                </a:r>
                <a:b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</a:b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Measurement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2E4298-DBA2-B9A1-2968-C3603DE36B7B}"/>
                  </a:ext>
                </a:extLst>
              </p:cNvPr>
              <p:cNvSpPr txBox="1"/>
              <p:nvPr/>
            </p:nvSpPr>
            <p:spPr>
              <a:xfrm>
                <a:off x="10306943" y="6273434"/>
                <a:ext cx="1265106" cy="39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R="0" lvl="0" defTabSz="1673352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000" dirty="0">
                    <a:solidFill>
                      <a:schemeClr val="bg1"/>
                    </a:solidFill>
                    <a:latin typeface="Public Sans" pitchFamily="2" charset="0"/>
                  </a:rPr>
                  <a:t>Mechanisms &amp; Defining Features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FF8E36-8056-7409-3AA5-224E43945C04}"/>
                  </a:ext>
                </a:extLst>
              </p:cNvPr>
              <p:cNvSpPr txBox="1"/>
              <p:nvPr/>
            </p:nvSpPr>
            <p:spPr>
              <a:xfrm>
                <a:off x="10306302" y="4996816"/>
                <a:ext cx="1261988" cy="39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indent="0" defTabSz="1673352">
                  <a:lnSpc>
                    <a:spcPts val="1400"/>
                  </a:lnSpc>
                  <a:spcAft>
                    <a:spcPts val="600"/>
                  </a:spcAft>
                  <a:defRPr sz="1000">
                    <a:solidFill>
                      <a:schemeClr val="bg1"/>
                    </a:solidFill>
                    <a:latin typeface="Public Sans" pitchFamily="2" charset="0"/>
                  </a:defRPr>
                </a:lvl1pPr>
              </a:lstStyle>
              <a:p>
                <a:r>
                  <a:rPr lang="en-AU" dirty="0"/>
                  <a:t>Responsibility &amp; Leadership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CADCBBF-E903-4E73-9604-F2E8345F9340}"/>
                  </a:ext>
                </a:extLst>
              </p:cNvPr>
              <p:cNvSpPr txBox="1"/>
              <p:nvPr/>
            </p:nvSpPr>
            <p:spPr>
              <a:xfrm>
                <a:off x="9285227" y="3866238"/>
                <a:ext cx="2527061" cy="31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Public Sans" pitchFamily="2" charset="0"/>
                    <a:ea typeface="Lato" panose="020F0502020204030203" pitchFamily="34" charset="0"/>
                    <a:cs typeface="Lato" panose="020F0502020204030203" pitchFamily="34" charset="0"/>
                  </a:rPr>
                  <a:t>D&amp;I CMM  </a:t>
                </a:r>
                <a:r>
                  <a:rPr lang="en-AU" sz="1200" b="1" spc="-20" dirty="0">
                    <a:solidFill>
                      <a:schemeClr val="bg1"/>
                    </a:solidFill>
                    <a:latin typeface="Public Sans" pitchFamily="2" charset="77"/>
                    <a:ea typeface="+mj-ea"/>
                    <a:cs typeface="+mj-cs"/>
                  </a:rPr>
                  <a:t>Dimensions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FDE6EE0-CB7F-7E2B-7806-0DF41332FCC5}"/>
                </a:ext>
              </a:extLst>
            </p:cNvPr>
            <p:cNvSpPr txBox="1"/>
            <p:nvPr/>
          </p:nvSpPr>
          <p:spPr>
            <a:xfrm>
              <a:off x="9612870" y="3552167"/>
              <a:ext cx="2190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Public Sans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ECU</a:t>
              </a:r>
              <a:endParaRPr lang="en-AU" sz="1200" b="1" spc="-20" dirty="0">
                <a:solidFill>
                  <a:schemeClr val="bg1"/>
                </a:solidFill>
                <a:latin typeface="Public Sans" pitchFamily="2" charset="77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261" y="1281424"/>
            <a:ext cx="7736204" cy="5976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AU" sz="2000" dirty="0"/>
              <a:t>Conducting an ECU D&amp;I CMM Self-Assessment</a:t>
            </a:r>
            <a:endParaRPr lang="en-US" sz="2000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194783"/>
            <a:ext cx="9421177" cy="76949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AU" sz="3200" dirty="0"/>
              <a:t>What Is Involved?</a:t>
            </a:r>
            <a:endParaRPr lang="en-AU" sz="3200" b="1" spc="100" dirty="0">
              <a:latin typeface="+mj-l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903F13-3E71-F0AA-A256-C11ABFEC3195}"/>
              </a:ext>
            </a:extLst>
          </p:cNvPr>
          <p:cNvSpPr txBox="1">
            <a:spLocks/>
          </p:cNvSpPr>
          <p:nvPr/>
        </p:nvSpPr>
        <p:spPr>
          <a:xfrm>
            <a:off x="534261" y="187032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AU" sz="1600" dirty="0">
                <a:latin typeface="+mj-lt"/>
              </a:rPr>
              <a:t>The assessment process has four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Preparing for the self-assessment</a:t>
            </a:r>
            <a:r>
              <a:rPr lang="en-A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AU" sz="1600" dirty="0">
                <a:latin typeface="+mj-lt"/>
              </a:rPr>
              <a:t>(decide on the scope of the assessment and who needs to be involved)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Conducting the self-assessment </a:t>
            </a:r>
            <a:r>
              <a:rPr lang="en-AU" sz="1600" dirty="0">
                <a:latin typeface="+mj-lt"/>
              </a:rPr>
              <a:t>(using the Excel-based tool available, assess the current maturity levels for each dimension using organisational evidence and set realistic target ratings)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Analysing and reporting the results </a:t>
            </a:r>
            <a:r>
              <a:rPr lang="en-AU" sz="1600" dirty="0">
                <a:latin typeface="+mj-lt"/>
              </a:rPr>
              <a:t>(review the radar chart produce by the self-assessment tool and review the evidence collected, the gaps and alignments)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600" b="1" dirty="0">
                <a:latin typeface="+mj-lt"/>
              </a:rPr>
              <a:t>Planning for continuous improvement </a:t>
            </a:r>
            <a:r>
              <a:rPr lang="en-AU" sz="1600" dirty="0">
                <a:latin typeface="+mj-lt"/>
              </a:rPr>
              <a:t>(decide on where to invest resources for the greatest impact)</a:t>
            </a:r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5AC8F8-F459-42EB-AA23-F556AEDD7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the scope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FE8322-74A2-43C3-B71A-8DD6B2DC0D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/>
              <a:t>The whole </a:t>
            </a:r>
            <a:r>
              <a:rPr lang="en-US" sz="1600" dirty="0" err="1"/>
              <a:t>organisation</a:t>
            </a:r>
            <a:endParaRPr lang="en-US" sz="1600" dirty="0"/>
          </a:p>
          <a:p>
            <a:pPr lvl="0"/>
            <a:r>
              <a:rPr lang="en-US" sz="1600" dirty="0"/>
              <a:t>Particular work units/departments</a:t>
            </a:r>
          </a:p>
          <a:p>
            <a:pPr lvl="0"/>
            <a:r>
              <a:rPr lang="en-US" sz="1600" dirty="0"/>
              <a:t>Limited to a specific diversity type (e.g. gender, age, neurodiversity)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417E53-E35C-4BA6-B238-61D2C004A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6608" y="1764193"/>
            <a:ext cx="3327366" cy="597604"/>
          </a:xfrm>
        </p:spPr>
        <p:txBody>
          <a:bodyPr>
            <a:normAutofit/>
          </a:bodyPr>
          <a:lstStyle/>
          <a:p>
            <a:r>
              <a:rPr lang="en-US" sz="2000" dirty="0"/>
              <a:t>Decide the best format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AA922F-7FCE-49A0-92E0-60263B0E0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66608" y="2374899"/>
            <a:ext cx="3327366" cy="34855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sz="1600" dirty="0"/>
              <a:t>Complete the self-assessment as a team in a workshop format</a:t>
            </a:r>
          </a:p>
          <a:p>
            <a:pPr>
              <a:lnSpc>
                <a:spcPct val="120000"/>
              </a:lnSpc>
            </a:pPr>
            <a:r>
              <a:rPr lang="en-AU" sz="1600" dirty="0"/>
              <a:t>Arrange for individual work units/departments to complete and return to the D&amp;I self-assessment project coordinator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D68F73-4FB1-4145-BF89-FE36142E5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Identify who is involved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7F3EB6-BBF7-400D-831B-2949763446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AU" sz="1600" dirty="0"/>
              <a:t>Which managers/senior leaders should be involved?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AU" sz="1600" dirty="0"/>
              <a:t>How will we identify appropriate staff representatives? 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AU" sz="1600" dirty="0"/>
              <a:t>How will we engage staff? (e.g., focus groups, an anonymous survey, interviews)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3" y="194783"/>
            <a:ext cx="9421177" cy="769493"/>
          </a:xfrm>
        </p:spPr>
        <p:txBody>
          <a:bodyPr>
            <a:normAutofit/>
          </a:bodyPr>
          <a:lstStyle/>
          <a:p>
            <a:r>
              <a:rPr lang="en-AU" sz="3200" dirty="0"/>
              <a:t>Preparing for the Self-Assessment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906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711282-03AE-5064-3840-2F12C2BCE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D121-D927-628B-E164-6BB27EFACB66}"/>
              </a:ext>
            </a:extLst>
          </p:cNvPr>
          <p:cNvSpPr txBox="1"/>
          <p:nvPr/>
        </p:nvSpPr>
        <p:spPr>
          <a:xfrm>
            <a:off x="1460558" y="1983576"/>
            <a:ext cx="94842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Why do diversity and inclusion matter to us personally?</a:t>
            </a:r>
          </a:p>
          <a:p>
            <a:pPr marL="457200" indent="-457200">
              <a:spcBef>
                <a:spcPts val="6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latin typeface="+mj-lt"/>
              </a:rPr>
              <a:t>Where do we want to go?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spc="60" dirty="0">
                <a:solidFill>
                  <a:schemeClr val="bg1"/>
                </a:solidFill>
                <a:latin typeface="+mj-lt"/>
              </a:rPr>
              <a:t>How do we ensure the voices of the most marginalised in our organisation are included?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9627162-81E9-A807-CAB9-B47C74A9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878" y="6126995"/>
            <a:ext cx="768810" cy="569088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E1409A36-2A69-C272-7812-499695F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1" y="6356350"/>
            <a:ext cx="302364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ECU D&amp;I CMM</a:t>
            </a:r>
          </a:p>
        </p:txBody>
      </p:sp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D0A2F13-2721-BFA1-608B-FEE4B4F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67" y="6356350"/>
            <a:ext cx="458269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>
                <a:solidFill>
                  <a:schemeClr val="bg1"/>
                </a:solidFill>
              </a:rPr>
              <a:pPr lvl="0"/>
              <a:t>8</a:t>
            </a:fld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94B4B50-609A-C2BE-DC17-298EDD3D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5" y="285738"/>
            <a:ext cx="9523655" cy="560937"/>
          </a:xfrm>
        </p:spPr>
        <p:txBody>
          <a:bodyPr anchor="t">
            <a:normAutofit/>
          </a:bodyPr>
          <a:lstStyle/>
          <a:p>
            <a:r>
              <a:rPr lang="en-AU" sz="2200" dirty="0"/>
              <a:t>ECU D&amp;I </a:t>
            </a:r>
            <a:r>
              <a:rPr lang="en-AU" sz="2200" dirty="0">
                <a:solidFill>
                  <a:schemeClr val="bg1"/>
                </a:solidFill>
              </a:rPr>
              <a:t>Critical Planning Questions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3" y="194783"/>
            <a:ext cx="9421177" cy="769493"/>
          </a:xfrm>
        </p:spPr>
        <p:txBody>
          <a:bodyPr>
            <a:normAutofit/>
          </a:bodyPr>
          <a:lstStyle/>
          <a:p>
            <a:r>
              <a:rPr lang="en-AU" sz="3200" dirty="0"/>
              <a:t>Conducting the Self-Assessment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ECU D&amp;I CMM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88D705-946B-9103-9B34-F97DFC2AF086}"/>
              </a:ext>
            </a:extLst>
          </p:cNvPr>
          <p:cNvSpPr/>
          <p:nvPr/>
        </p:nvSpPr>
        <p:spPr>
          <a:xfrm>
            <a:off x="5048567" y="3578661"/>
            <a:ext cx="3514134" cy="11972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E1F6A0-7D8E-193C-2A29-0269199BCDEB}"/>
              </a:ext>
            </a:extLst>
          </p:cNvPr>
          <p:cNvSpPr/>
          <p:nvPr/>
        </p:nvSpPr>
        <p:spPr>
          <a:xfrm>
            <a:off x="3299460" y="4657841"/>
            <a:ext cx="7368540" cy="2200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4668AD4-6C04-6DF8-DA62-F6BF9963A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70"/>
          <a:stretch/>
        </p:blipFill>
        <p:spPr>
          <a:xfrm>
            <a:off x="357272" y="1217712"/>
            <a:ext cx="6498837" cy="272685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7BA759-E1FB-66D4-AC78-FC935F3A2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97"/>
          <a:stretch/>
        </p:blipFill>
        <p:spPr>
          <a:xfrm>
            <a:off x="330401" y="4081097"/>
            <a:ext cx="6526194" cy="222442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F9DD5CA-1384-FCF6-BA47-83152AB76E57}"/>
              </a:ext>
            </a:extLst>
          </p:cNvPr>
          <p:cNvGrpSpPr/>
          <p:nvPr/>
        </p:nvGrpSpPr>
        <p:grpSpPr>
          <a:xfrm>
            <a:off x="7315027" y="2313521"/>
            <a:ext cx="4214033" cy="1151475"/>
            <a:chOff x="7092373" y="1662661"/>
            <a:chExt cx="4543367" cy="12414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FE1AFE-74C5-C812-9C81-B35407B5F4DE}"/>
                </a:ext>
              </a:extLst>
            </p:cNvPr>
            <p:cNvSpPr/>
            <p:nvPr/>
          </p:nvSpPr>
          <p:spPr>
            <a:xfrm>
              <a:off x="7899284" y="1662662"/>
              <a:ext cx="3514134" cy="11972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D3CE79-329B-0B57-6EF3-A8BAC64D5E51}"/>
                </a:ext>
              </a:extLst>
            </p:cNvPr>
            <p:cNvSpPr/>
            <p:nvPr/>
          </p:nvSpPr>
          <p:spPr>
            <a:xfrm>
              <a:off x="7180154" y="1746816"/>
              <a:ext cx="4364145" cy="104930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D7F4C5-E11C-7844-F294-9741E57DB5F8}"/>
                </a:ext>
              </a:extLst>
            </p:cNvPr>
            <p:cNvSpPr txBox="1"/>
            <p:nvPr/>
          </p:nvSpPr>
          <p:spPr>
            <a:xfrm>
              <a:off x="8147401" y="1948116"/>
              <a:ext cx="3396898" cy="647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dirty="0">
                  <a:latin typeface="+mj-lt"/>
                </a:rPr>
                <a:t>Depending on the scope and format chosen, using the ECU D&amp;I CMM Self-Assessment Excel Tool, complete the self-assessment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0067DB8-E79E-8730-C58F-DA4177DDB280}"/>
                </a:ext>
              </a:extLst>
            </p:cNvPr>
            <p:cNvSpPr/>
            <p:nvPr/>
          </p:nvSpPr>
          <p:spPr>
            <a:xfrm>
              <a:off x="7092373" y="1662661"/>
              <a:ext cx="4543367" cy="1241465"/>
            </a:xfrm>
            <a:prstGeom prst="rect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D024FE-2F26-0122-1CA1-58560E3E77B0}"/>
                </a:ext>
              </a:extLst>
            </p:cNvPr>
            <p:cNvSpPr/>
            <p:nvPr/>
          </p:nvSpPr>
          <p:spPr>
            <a:xfrm>
              <a:off x="7406640" y="1995127"/>
              <a:ext cx="587020" cy="584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6" dirty="0"/>
            </a:p>
          </p:txBody>
        </p:sp>
        <p:pic>
          <p:nvPicPr>
            <p:cNvPr id="60" name="Graphic 59" descr="Tools with solid fill">
              <a:extLst>
                <a:ext uri="{FF2B5EF4-FFF2-40B4-BE49-F238E27FC236}">
                  <a16:creationId xmlns:a16="http://schemas.microsoft.com/office/drawing/2014/main" id="{2C7E6FDF-0B80-6147-1922-ABF964C21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06364" y="2098821"/>
              <a:ext cx="392920" cy="39292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01E9CA-4467-56CA-CB7F-CC87C3060FF5}"/>
              </a:ext>
            </a:extLst>
          </p:cNvPr>
          <p:cNvGrpSpPr/>
          <p:nvPr/>
        </p:nvGrpSpPr>
        <p:grpSpPr>
          <a:xfrm>
            <a:off x="7328089" y="3805961"/>
            <a:ext cx="4200972" cy="1147906"/>
            <a:chOff x="7092373" y="1662661"/>
            <a:chExt cx="4543367" cy="12414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3298716-93F5-0CD5-EDA7-5AF630EF579B}"/>
                </a:ext>
              </a:extLst>
            </p:cNvPr>
            <p:cNvSpPr/>
            <p:nvPr/>
          </p:nvSpPr>
          <p:spPr>
            <a:xfrm>
              <a:off x="7899284" y="1662662"/>
              <a:ext cx="3514134" cy="11972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33E7753-3F0E-2096-9F93-047487E44EBC}"/>
                </a:ext>
              </a:extLst>
            </p:cNvPr>
            <p:cNvSpPr/>
            <p:nvPr/>
          </p:nvSpPr>
          <p:spPr>
            <a:xfrm>
              <a:off x="7180154" y="1746816"/>
              <a:ext cx="4364145" cy="104930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0446CE0-72B6-0FC6-B3AB-2C684806B17E}"/>
                </a:ext>
              </a:extLst>
            </p:cNvPr>
            <p:cNvSpPr txBox="1"/>
            <p:nvPr/>
          </p:nvSpPr>
          <p:spPr>
            <a:xfrm>
              <a:off x="8147400" y="1947110"/>
              <a:ext cx="3396613" cy="649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100" kern="1200" dirty="0">
                  <a:latin typeface="+mj-lt"/>
                </a:rPr>
                <a:t>Refer to the evidence examples in the tool to help assess the current organisation/unit maturity for each dimension</a:t>
              </a:r>
              <a:endParaRPr lang="en-US" sz="1100" kern="1200" dirty="0">
                <a:latin typeface="+mj-l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9A2DC29-8E9F-BE6F-CC61-D8891B2F8AA1}"/>
                </a:ext>
              </a:extLst>
            </p:cNvPr>
            <p:cNvSpPr/>
            <p:nvPr/>
          </p:nvSpPr>
          <p:spPr>
            <a:xfrm>
              <a:off x="7092373" y="1662661"/>
              <a:ext cx="4543367" cy="1241465"/>
            </a:xfrm>
            <a:prstGeom prst="rect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D1A58BA-F100-4EB3-F452-322C84965FE4}"/>
                </a:ext>
              </a:extLst>
            </p:cNvPr>
            <p:cNvSpPr/>
            <p:nvPr/>
          </p:nvSpPr>
          <p:spPr>
            <a:xfrm>
              <a:off x="7406640" y="1995127"/>
              <a:ext cx="587020" cy="584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6" dirty="0"/>
            </a:p>
          </p:txBody>
        </p:sp>
        <p:pic>
          <p:nvPicPr>
            <p:cNvPr id="68" name="Graphic 67" descr="Presentation with bar chart with solid fill">
              <a:extLst>
                <a:ext uri="{FF2B5EF4-FFF2-40B4-BE49-F238E27FC236}">
                  <a16:creationId xmlns:a16="http://schemas.microsoft.com/office/drawing/2014/main" id="{8585B581-B815-AF2B-00DC-85AE80CE6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506364" y="2098821"/>
              <a:ext cx="392920" cy="39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4994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reative Thinkers">
      <a:dk1>
        <a:srgbClr val="00172A"/>
      </a:dk1>
      <a:lt1>
        <a:srgbClr val="FFFFFF"/>
      </a:lt1>
      <a:dk2>
        <a:srgbClr val="002044"/>
      </a:dk2>
      <a:lt2>
        <a:srgbClr val="F5F0F3"/>
      </a:lt2>
      <a:accent1>
        <a:srgbClr val="8885E7"/>
      </a:accent1>
      <a:accent2>
        <a:srgbClr val="FF5400"/>
      </a:accent2>
      <a:accent3>
        <a:srgbClr val="8885E7"/>
      </a:accent3>
      <a:accent4>
        <a:srgbClr val="FF5400"/>
      </a:accent4>
      <a:accent5>
        <a:srgbClr val="8885E7"/>
      </a:accent5>
      <a:accent6>
        <a:srgbClr val="2474BA"/>
      </a:accent6>
      <a:hlink>
        <a:srgbClr val="04B3E2"/>
      </a:hlink>
      <a:folHlink>
        <a:srgbClr val="FF5400"/>
      </a:folHlink>
    </a:clrScheme>
    <a:fontScheme name="ECU Mix">
      <a:majorFont>
        <a:latin typeface="Public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208 Implementing the ECU D&amp;I CMM" id="{82DA016B-48AC-4DE0-BE71-FE77672CEDEB}" vid="{382D9C75-596D-4CB1-BA2F-4FF5062252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A4E0A75B48449850993E2543C1A0C" ma:contentTypeVersion="18" ma:contentTypeDescription="Create a new document." ma:contentTypeScope="" ma:versionID="85f3b1e5dedfbd8e614aa6b73c67b82b">
  <xsd:schema xmlns:xsd="http://www.w3.org/2001/XMLSchema" xmlns:xs="http://www.w3.org/2001/XMLSchema" xmlns:p="http://schemas.microsoft.com/office/2006/metadata/properties" xmlns:ns2="6b251b1d-8389-47a8-9ef5-19ba51eb251f" xmlns:ns3="94cd8044-5181-49a0-8c1a-2b4d54edc993" targetNamespace="http://schemas.microsoft.com/office/2006/metadata/properties" ma:root="true" ma:fieldsID="bc8869feb0eb11a7ce81e565456e9ef5" ns2:_="" ns3:_="">
    <xsd:import namespace="6b251b1d-8389-47a8-9ef5-19ba51eb251f"/>
    <xsd:import namespace="94cd8044-5181-49a0-8c1a-2b4d54edc9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51b1d-8389-47a8-9ef5-19ba51eb25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1d46181-d5a6-4b19-a5ca-f8121f513b6b}" ma:internalName="TaxCatchAll" ma:showField="CatchAllData" ma:web="6b251b1d-8389-47a8-9ef5-19ba51eb2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d8044-5181-49a0-8c1a-2b4d54edc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6d2f554-d03b-4809-9b7d-234c48143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51b1d-8389-47a8-9ef5-19ba51eb251f" xsi:nil="true"/>
    <MediaServiceKeyPoints xmlns="94cd8044-5181-49a0-8c1a-2b4d54edc993" xsi:nil="true"/>
    <lcf76f155ced4ddcb4097134ff3c332f xmlns="94cd8044-5181-49a0-8c1a-2b4d54edc9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24A7F9-0F51-4FB1-AB69-AF316553F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51b1d-8389-47a8-9ef5-19ba51eb251f"/>
    <ds:schemaRef ds:uri="94cd8044-5181-49a0-8c1a-2b4d54edc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742F3-D2BE-4CC5-9066-2DB838FE2FFD}">
  <ds:schemaRefs>
    <ds:schemaRef ds:uri="http://schemas.openxmlformats.org/package/2006/metadata/core-properties"/>
    <ds:schemaRef ds:uri="6b251b1d-8389-47a8-9ef5-19ba51eb251f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4cd8044-5181-49a0-8c1a-2b4d54edc993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9152A6-D9F2-46C7-B217-D613495E7A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231208 Implementing the ECU D&amp;I CMM</Template>
  <TotalTime>2</TotalTime>
  <Words>1097</Words>
  <Application>Microsoft Office PowerPoint</Application>
  <PresentationFormat>Widescreen</PresentationFormat>
  <Paragraphs>123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Avenir Next LT Pro</vt:lpstr>
      <vt:lpstr>Public Sans</vt:lpstr>
      <vt:lpstr>Arial</vt:lpstr>
      <vt:lpstr>ColorBlockVTI</vt:lpstr>
      <vt:lpstr>Implementing the ECU  Diversity &amp; Inclusion  Capability Maturity Model </vt:lpstr>
      <vt:lpstr>PowerPoint Presentation</vt:lpstr>
      <vt:lpstr>What is the ECU D&amp;I  CMM?</vt:lpstr>
      <vt:lpstr>What is the ECU D&amp;I  CMM?</vt:lpstr>
      <vt:lpstr>ECU D&amp;I Maturity Levels</vt:lpstr>
      <vt:lpstr>What Is Involved?</vt:lpstr>
      <vt:lpstr>Preparing for the Self-Assessment</vt:lpstr>
      <vt:lpstr>ECU D&amp;I Critical Planning Questions</vt:lpstr>
      <vt:lpstr>Conducting the Self-Assessment</vt:lpstr>
      <vt:lpstr>Analysing &amp; Reporting the Results</vt:lpstr>
      <vt:lpstr>ECU D&amp;I Critical Reporting Questions</vt:lpstr>
      <vt:lpstr>Planning for Improvement</vt:lpstr>
      <vt:lpstr>ECU D&amp;I Critical Planning for Improvement Questions</vt:lpstr>
      <vt:lpstr>Questions?</vt:lpstr>
      <vt:lpstr>ECU  Diversity &amp; Inclusion Capability Maturity 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ECU  Diversity &amp; Inclusion  Capability Maturity Model </dc:title>
  <dc:creator>Judy LUNDY</dc:creator>
  <cp:lastModifiedBy>Judy LUNDY</cp:lastModifiedBy>
  <cp:revision>1</cp:revision>
  <dcterms:created xsi:type="dcterms:W3CDTF">2023-12-09T05:07:09Z</dcterms:created>
  <dcterms:modified xsi:type="dcterms:W3CDTF">2023-12-09T05:11:03Z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