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56" r:id="rId2"/>
    <p:sldId id="257" r:id="rId3"/>
    <p:sldId id="261" r:id="rId4"/>
    <p:sldId id="312" r:id="rId5"/>
    <p:sldId id="264" r:id="rId6"/>
    <p:sldId id="265" r:id="rId7"/>
    <p:sldId id="266" r:id="rId8"/>
    <p:sldId id="267" r:id="rId9"/>
    <p:sldId id="269" r:id="rId10"/>
    <p:sldId id="262" r:id="rId11"/>
    <p:sldId id="263" r:id="rId12"/>
    <p:sldId id="270" r:id="rId13"/>
    <p:sldId id="272" r:id="rId14"/>
    <p:sldId id="315" r:id="rId15"/>
    <p:sldId id="320" r:id="rId16"/>
    <p:sldId id="273" r:id="rId17"/>
    <p:sldId id="274" r:id="rId18"/>
    <p:sldId id="275" r:id="rId19"/>
    <p:sldId id="277" r:id="rId20"/>
    <p:sldId id="278" r:id="rId21"/>
    <p:sldId id="276" r:id="rId22"/>
    <p:sldId id="279" r:id="rId23"/>
    <p:sldId id="280" r:id="rId24"/>
    <p:sldId id="281" r:id="rId25"/>
    <p:sldId id="282" r:id="rId26"/>
    <p:sldId id="316" r:id="rId27"/>
    <p:sldId id="283" r:id="rId28"/>
    <p:sldId id="317" r:id="rId29"/>
    <p:sldId id="322" r:id="rId30"/>
    <p:sldId id="284" r:id="rId31"/>
    <p:sldId id="285" r:id="rId32"/>
    <p:sldId id="286" r:id="rId33"/>
    <p:sldId id="287" r:id="rId34"/>
    <p:sldId id="288" r:id="rId35"/>
    <p:sldId id="289" r:id="rId36"/>
    <p:sldId id="290" r:id="rId37"/>
    <p:sldId id="291" r:id="rId38"/>
    <p:sldId id="293" r:id="rId39"/>
    <p:sldId id="295" r:id="rId40"/>
    <p:sldId id="296" r:id="rId41"/>
    <p:sldId id="297" r:id="rId42"/>
    <p:sldId id="321" r:id="rId43"/>
    <p:sldId id="299" r:id="rId44"/>
    <p:sldId id="300" r:id="rId45"/>
    <p:sldId id="301" r:id="rId46"/>
    <p:sldId id="303" r:id="rId47"/>
    <p:sldId id="304" r:id="rId48"/>
    <p:sldId id="305" r:id="rId49"/>
    <p:sldId id="318" r:id="rId50"/>
    <p:sldId id="306" r:id="rId51"/>
    <p:sldId id="319" r:id="rId52"/>
    <p:sldId id="307" r:id="rId53"/>
    <p:sldId id="314" r:id="rId54"/>
    <p:sldId id="308" r:id="rId55"/>
    <p:sldId id="309" r:id="rId56"/>
    <p:sldId id="310" r:id="rId57"/>
    <p:sldId id="311" r:id="rId58"/>
    <p:sldId id="323" r:id="rId5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extLst>
      <p:ext uri="{19B8F6BF-5375-455C-9EA6-DF929625EA0E}">
        <p15:presenceInfo xmlns:p15="http://schemas.microsoft.com/office/powerpoint/2012/main" userId="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F2FF"/>
    <a:srgbClr val="93E3FF"/>
    <a:srgbClr val="C9E7A7"/>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1360" units="cm"/>
          <inkml:channel name="Y" type="integer" max="768" units="cm"/>
          <inkml:channel name="T" type="integer" max="2.14748E9" units="dev"/>
        </inkml:traceFormat>
        <inkml:channelProperties>
          <inkml:channelProperty channel="X" name="resolution" value="17.89474" units="1/cm"/>
          <inkml:channelProperty channel="Y" name="resolution" value="17.06667" units="1/cm"/>
          <inkml:channelProperty channel="T" name="resolution" value="1" units="1/dev"/>
        </inkml:channelProperties>
      </inkml:inkSource>
      <inkml:timestamp xml:id="ts0" timeString="2019-07-19T08:43:00.873"/>
    </inkml:context>
    <inkml:brush xml:id="br0">
      <inkml:brushProperty name="width" value="0.05" units="cm"/>
      <inkml:brushProperty name="height" value="0.05" units="cm"/>
      <inkml:brushProperty name="color" value="#ED1C24"/>
      <inkml:brushProperty name="fitToCurve" value="1"/>
    </inkml:brush>
  </inkml:definitions>
  <inkml:trace contextRef="#ctx0" brushRef="#br0">5131 867 0,'-37'-37'15,"37"0"-15,-36 1 0,-38 36 16,37-74-16,-36 37 16,36 37-16,-37-74 15,1 38 1,-38-38-16,37 37 15,38 0-15,-38 1 16,-36 36-16,36-37 16,0 0-16,38 0 0,-75 37 15,37-37-15,38 1 16,-38 36 0,-36-37-16,36 0 15,0 0-15,1 37 16,-1 0-16,0-37 15,-36 37-15,36 0 16,1 0-16,-1 0 16,1 0-16,-1 0 15,0 0-15,-36 0 16,36 0-16,1 0 16,-1 0-16,-36 0 15,36 0-15,0 0 16,-36 0-16,36 0 15,1 0-15,-1 0 16,0 0-16,1 0 16,-1 0-16,1 0 15,-38 0-15,37 37 16,38-37-16,-38 0 16,0 37-16,1-37 15,36 0 1,0 0-1,0 0-15,37 37 16,-36-37-16,-1 37 16,0-37-1,0 0-15,0 0 16,0 36 0,1-36-16,-1 0 15,0 0 1,37 37-1,-37-37-15,0 0 16,1 37 0,-1 0-1,0-37 17,0 37-17,0-37-15,37 36 31,-36-36-31,-1 0 16,37 37 0,0 0-1,-37-37 17,0 0-17,37 37-15,-37 0 31,37-1-15,-37 1-16,37 0 16,-36-37-1,36 37-15,-37-37 16,37 74-16,-37-74 0,37 36 16,0 1-1,-37 0-15,37 0 16,-37-37-16,37 73 15,0-36 1,0 0-16,0 0 16,0 0-1,0-1-15,0 1 16,0 0-16,0 0 16,0 37-1,0-38-15,0 1 16,0 0-16,0 0 15,37 0-15,0 36 16,0 1 0,-37-37-16,37 36 15,-1 1-15,1 0 16,-37-1-16,74-36 16,-37 37-16,0-38 15,-1 38-15,1-37 16,0 0-16,0-1 15,0 38 1,-1-74-16,-36 37 16,37-37-16,-37 37 15,37 0-15,0-1 16,0-36 0,-37 37-16,36-37 15,-36 37-15,37 0 16,0-37-16,0 37 15,0-37-15,-37 36 16,73 1-16,-36 0 16,0-37-1,0 37-15,-37 0 16,73-1-16,-36 1 16,37 37-16,-37-74 15,-1 37-15,38-1 16,-37 1-1,0-37-15,0 37 16,-1 0-16,1 0 16,37 0-1,-37-37-15,-1 36 0,1 1 16,0-37-16,0 37 16,0 0-16,-37 0 15,36-37-15,1 36 16,0-36-1,-37 37-15,37-37 16,0 37-16,-37 0 16,73 0-16,-36-1 15,0 1 1,0-37-16,-37 37 16,37-37-16,-37 37 15,36 0-15,1 0 16,0-1-1,0-36 1,-37 37-16,37 0 16,-1 0-1,1 0 1,0-37-16,-37 36 16,37 1-16,0 0 15,-1 0 1,1-37-1,-37 37-15,37-37 16,-37 36-16,74 1 16,-37 0-1,-1-37-15,38 37 16,-37 0-16,36-37 16,-73 37-16,37-1 15,0-36-15,0 37 16,0-37-16,-37 37 15,36-37-15,1 37 16,0-37 0,0 0-1,0 0-15,0 37 16,-1-37-16,1 0 16,0 0-1,0 0 1,0 0-1,-1 0 1,1 0-16,-37-37 16,37 0-16,0 37 15,-37-37 1,37 37-16,-37-37 16,36 37-16,1-36 15,0-1-15,0-37 16,37 0-16,-1 1 15,1-1-15,-37-36 16,36 36 0,-36 37-16,0-36 15,0-1-15,-1 37 16,1-36-16,-37 36 16,37 0-16,0 0 0,-37 0 15,37-36-15,0 36 16,-37 0-1,36-73-15,1 73 16,0-37-16,0 1 16,0 36-16,-1-37 15,1 1-15,0-38 16,0 74-16,0-36 16,-37-1-16,36 37 15,1 1-15,-37-38 16,37 37-16,0 0 15,0 0 1,-1-36 0,1 36-1,0-37-15,0 1 16,0 36 0,-37 0-16,37 37 15,-37-37-15,0 1 16,36 36-16,-36-37 15,37 0-15,-37-37 16,0 37 0,37 1-16,-37-1 15,0 0-15,0 0 16,37 0 0,-37 1-16,0-1 15,0 0 1,0 0 15,0 0-31,0 1 16,0-1-1,0 0 1,0 0 0,0 0-1,0 0 1,0 1 15,0-1-15,0 0-1,0 0 17,-37 37-1,37-37-16,0 1-15,0-1 32,-37 37-17,37-37 17,-37 37-17,37-37 1,-36 0 15,-1 37 0,37-36-15,-37 36 15,0 0-15,37-37 15,-37 37 0,0 0 79,1 0 77,-1 0-171</inkml:trace>
</inkml:ink>
</file>

<file path=ppt/ink/ink2.xml><?xml version="1.0" encoding="utf-8"?>
<inkml:ink xmlns:inkml="http://www.w3.org/2003/InkML">
  <inkml:definitions>
    <inkml:context xml:id="ctx0">
      <inkml:inkSource xml:id="inkSrc0">
        <inkml:traceFormat>
          <inkml:channel name="X" type="integer" max="1360" units="cm"/>
          <inkml:channel name="Y" type="integer" max="768" units="cm"/>
          <inkml:channel name="T" type="integer" max="2.14748E9" units="dev"/>
        </inkml:traceFormat>
        <inkml:channelProperties>
          <inkml:channelProperty channel="X" name="resolution" value="17.89474" units="1/cm"/>
          <inkml:channelProperty channel="Y" name="resolution" value="17.06667" units="1/cm"/>
          <inkml:channelProperty channel="T" name="resolution" value="1" units="1/dev"/>
        </inkml:channelProperties>
      </inkml:inkSource>
      <inkml:timestamp xml:id="ts0" timeString="2019-07-19T08:45:10.72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0 340 0,'37'0'16,"0"0"15,0 0-31,0 0 16,-1 0-1,1 0-15,37 0 16,-1 37-16,1-37 15,0 0-15,-1 37 16,38-1-16,-38-36 16,1 0-16,0 37 15,36-37-15,-36 0 16,-1 0-16,1 0 16,36 0-16,1 0 15,-1 0-15,1 0 16,-38 0-16,1-37 15,0 37-15,-1 0 16,1 0-16,-1 0 16,38 0-16,-38 0 15,1 0-15,0 0 16,-1 0-16,38-36 16,-38 36-16,38 0 15,-1-37-15,-36 0 16,0 0-16,-38 37 15,38 0-15,-37 0 16,36 0-16,-36 0 16,37-37-16,36 37 15,-73-36-15,37 36 16,-37 0-16,36 0 16,1 0-16,-37 0 15,-1 0-15,75 0 16,-38-37-16,1 37 15,0 0-15,-38 0 16,38 0-16,0 0 16,-1 0-16,1 0 15,0 0-15,36 0 16,-36 0-16,-1 0 16,38-37-16,-38 37 15,1 0-15,0-37 16,-38 37-16,38 0 15,0 0-15,-38 0 16,38 0-16,-37 0 16,37 0-16,-38 0 15,38 37-15,0-37 16,-1 0-16,1 0 16,-1 0-1,1 37-15,0 0 16,36-37-16,-36 36 15,36-36-15,-36 0 16,36 0-16,-36 0 16,-1 0-16,1 37 15,37 0-15,-38-37 16,1 37-16,-1-37 16,1 0-16,0 0 15,36 0-15,-36 0 16,-1 0-16,1 0 15,36 0-15,-36 0 16,0 0-16,-1 0 16,1 0-16,-37 0 15,0 0-15,36 0 16,-36 0-16,37 0 16,-38 0-16,38 0 15,36 0-15,1 0 16,-1 0-16,1 0 15,-38 0-15,1 0 16,0 0-16,-1-37 16,1 37-16,-37 0 15,-1-37-15,38 37 16,-37 0-16,37 0 16,-38 0-16,38-37 15,0 37-15,-38-36 16,1 36-16,37 0 15,-37 0-15,-1 0 16,38 0-16,0-37 16,-37 37-16,-1 0 15,38 0-15,-37-37 16,0 37-16,36 0 16,-36 0-16,0-37 15,36 37-15,-36-37 16,0 37-16,0 0 15,0 0 1,36 0 0,-36 0-16,0 0 15,37-36-15,-38 36 16,1-37-16,0 37 16,0 0-16,0 0 15,-1 0 1,1 0-1,0 0 1,0 0-16,0 0 16,0 0-16,-1 0 0,38 0 15,-37 0 1,0 0-16,36 0 31,1 0-15,-37 0-16,36 0 15,-36 37-15,0-37 16,36 0-16,-36 0 16,0 36-16,37-36 15,-1 0-15,-36 0 16,37 0 0,-74 37-16,37-37 15,36 37-15,-36-37 16,37 0-16,36 37 15,-36-37-15,-1 0 16,-36 37-16,0-37 16,37 0-16,-1 0 15,-36 36 1,0-36-16,36 37 16,1-37-16,0 0 15,-37 0-15,-1 0 16,38 0-16,-37 0 15,0 37 1,-1-37-16,1 0 16,0 0-1,0 37 1,0-37 0,-1 0-1,1 0 1,0 0-1,0 0-15,0 0 32,0 0-17,-1 0 17,1 0-17</inkml:trace>
</inkml:ink>
</file>

<file path=ppt/ink/ink3.xml><?xml version="1.0" encoding="utf-8"?>
<inkml:ink xmlns:inkml="http://www.w3.org/2003/InkML">
  <inkml:definitions>
    <inkml:context xml:id="ctx0">
      <inkml:inkSource xml:id="inkSrc0">
        <inkml:traceFormat>
          <inkml:channel name="X" type="integer" max="1360" units="cm"/>
          <inkml:channel name="Y" type="integer" max="768" units="cm"/>
          <inkml:channel name="T" type="integer" max="2.14748E9" units="dev"/>
        </inkml:traceFormat>
        <inkml:channelProperties>
          <inkml:channelProperty channel="X" name="resolution" value="17.89474" units="1/cm"/>
          <inkml:channelProperty channel="Y" name="resolution" value="17.06667" units="1/cm"/>
          <inkml:channelProperty channel="T" name="resolution" value="1" units="1/dev"/>
        </inkml:channelProperties>
      </inkml:inkSource>
      <inkml:timestamp xml:id="ts0" timeString="2019-07-19T08:46:27.690"/>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0 484 0,'36'0'46,"1"0"-30,0 0 0,0 0-16,0 0 15,36 0-15,1 0 16,0 0-16,-1 0 16,1 0-16,-37 0 15,73 0-15,-36 0 16,-37 0-16,36 0 15,1 0-15,-1 0 16,38 0-16,-38 0 16,1 0-16,0 0 15,-38 0-15,38-36 16,-37 36 0,0 0-16,0 0 15,-1 0-15,1 0 16,0 0-16,0 0 15,0 0-15,-1 0 16,38 0-16,0 0 16,-38 0-1,1 0-15,0 0 16,0 0-16,0 0 16,0-37-16,-1 37 15,1 0-15,0 0 16,0 0-1,0 0 1,-1 0-16,1 0 16,0 0-16,0 0 15,0 0-15,36 0 16,-36 0 0,0 0-1,0 0-15,0 0 16,-1 0-16,1 0 15,0 0-15,0 0 16,0 0 0,-1 0-1,38 37-15,-37-37 16,36 0-16,-36 0 16,37 0-16,-37 0 15,0 0-15,-1 0 16,1 0-1,0 0 1,0 0 0,0 0-16,-1 0 15,1 0 1,37 0-16,-37 0 16,36 0-16,-36 0 15,0 0-15,36 0 16,-36 0-1,0 0 1,0 0 0,0 0-16,0 0 15,36 0 1,-36 0-16,0 0 16,0 0-1,-1 0-15,1 0 16,0 0-1,0 0 1,-37 36-16,37-36 16,-1 0-1,1 0-15,0 0 16,0 0 0,37 0-1,-38 37 1,1-37-16,0 0 15,0 0-15,0 0 16,-1 0-16,1 0 16,0 0-1,0 0-15,0 0 16,-1 37-16,1-37 16,0 0-16,0 0 15,0 0-15,0 0 16,-1 0-16,1 0 15,0 0-15,37 37 16,-38-37-16,1 0 16,0 0-16,0 0 15,0 0-15,-1 0 16,38 0-16,-37 0 16,0 0-16,0 0 15,-1 0-15,75 0 16,-74 0-16,36-37 15,-36 37 1,0 0 0,0 0-16,-1 0 15,38 0-15,-37 0 16,36 0-16,-36-37 16,74 37-16,-38 0 15,1 0-15,-37 0 16,36-37-16,38 37 15,-74-36-15,36-1 16,-36 37-16,74 0 16,-38-37-1,-36 0-15,0 37 16,36 0-16,1 0 16,-37 0-16,0 0 15,36 0-15,-36 0 16,0-37-16,37 37 15,-38 0-15,1 0 16,0 0-16,37 0 16,-38 0-1,1-37-15,0 37 16,0 0-16,0 0 16,-1 0-16,1 0 15,0 0-15,0 0 16,0 0-1,0 0 1,-1 0 0,1 0-1,0 0-15,0 0 16,0 0-16,-1 0 16,1 0-16,0 0 15,0 0-15,0 0 16,-1 0-16,1 0 15,0 0 1,0 0 0,0 0-16,36 0 15,1 0 1,0 0-16,-38 0 16,1 0-16,37 0 15,-1 0-15,-36 0 16,0 0-16,0 0 15,0 0-15,-1 0 16,1 0-16,0 0 16,0 0-16,0 0 15,36 0 1,1 0-16,-37-36 16,36 36-16,1 0 15,0 0-15,-1-37 16,-36 37-16,0 0 15,37 0-15,-38 0 16,38 0-16,0 0 16,-38 0-16,1 0 15,0 0-15,0 0 16,0 0-16,-1 0 16,1 0-1,0 0-15,0 0 16,37 0-16,-38 0 15,1 0-15,0 0 16,37 0-16,-38 0 16,1 0-1,0 0-15,37 0 16,-38 0 0,38 0-1,-37 0-15,36 0 16,1 0-16,0-37 15,36 37-15,-36 0 16,-1 0-16,-36 0 16,37 0-16,-1 0 15,1 0-15,0 0 16,-37 0-16,-1 0 16,1 0-16,0 0 15,0 0-15,0-37 16,-1 37-1,1 0-15,0 0 16,0 0-16,0 0 16,-1 0-16,-36-37 15,37 37-15,0-36 16,0 36 0,0 0-1,0 0 1,-1 0-16,1-37 15,0 37 1,0 0 0,0 0-1,-1 0 1,1 0 0,0 0-1,0 0-15,0 0 16,-1 0-1,1 0 1,0 0 0,0 0-1,0 0-15,0 0 16,-1 0 0,1 0-16,0 37 15,0-37 1,-37 36-16,37-36 15,-1 0 1,1 0 0,0 0-16,0 37 15,0-37 1,-1 0 0,1 0-1,0 0 16,0 0-15,0 37-16,-1-37 16,1 0 15,0 0-15,0 0-1,0 0 1,0 0-1,-37 37 1,36-37-16,1 0 16,0 37-1,0-37 1</inkml:trace>
</inkml:ink>
</file>

<file path=ppt/ink/ink4.xml><?xml version="1.0" encoding="utf-8"?>
<inkml:ink xmlns:inkml="http://www.w3.org/2003/InkML">
  <inkml:definitions>
    <inkml:context xml:id="ctx0">
      <inkml:inkSource xml:id="inkSrc0">
        <inkml:traceFormat>
          <inkml:channel name="X" type="integer" max="1360" units="cm"/>
          <inkml:channel name="Y" type="integer" max="768" units="cm"/>
          <inkml:channel name="T" type="integer" max="2.14748E9" units="dev"/>
        </inkml:traceFormat>
        <inkml:channelProperties>
          <inkml:channelProperty channel="X" name="resolution" value="17.89474" units="1/cm"/>
          <inkml:channelProperty channel="Y" name="resolution" value="17.06667" units="1/cm"/>
          <inkml:channelProperty channel="T" name="resolution" value="1" units="1/dev"/>
        </inkml:channelProperties>
      </inkml:inkSource>
      <inkml:timestamp xml:id="ts0" timeString="2019-07-19T08:58:10.076"/>
    </inkml:context>
    <inkml:brush xml:id="br0">
      <inkml:brushProperty name="width" value="0.05" units="cm"/>
      <inkml:brushProperty name="height" value="0.05" units="cm"/>
      <inkml:brushProperty name="color" value="#177D36"/>
      <inkml:brushProperty name="fitToCurve" value="1"/>
    </inkml:brush>
  </inkml:definitions>
  <inkml:trace contextRef="#ctx0" brushRef="#br0">2695 629 0,'0'-37'15,"0"0"-15,-37 37 16,0-36 0,0-1-1,1 0 1,36 0-16,-37 37 16,0-37-16,0 37 15,37-36 1,-37 36-16,37-37 15,-36 0-15,-1 37 16,0-37 0,0 37-1,-36-37 1,36 37 0,0 0-16,0-36 15,0-1-15,0 37 16,1-37-1,-1 37 1,0 0-16,0 0 16,0 0-16,1 0 15,-1-37 1,0 37-16,-37-37 16,38 37-1,-1 0-15,0 0 16,0 0-1,0 0 1,0 37 0,1-37-1,-1 0-15,37 37 16,-37-37-16,0 0 16,37 37-1,-37-37-15,1 0 16,-1 37-1,37-1 1,-37-36-16,0 0 16,0 37-1,1-37 1,36 37-16,-37-37 16,37 37-1,-37 0-15,0-37 16,0 36-1,1 1 1,-1-37 0,0 37-1,37 0 1,0 0-16,-37-37 16,37 36-1,-37 1 1,0 0-1,37 0-15,-36-37 0,-1 37 16,0-1 0,0 1-1,37 0 1,-37-37-16,1 37 16,36 0-1,-37-37-15,37 37 16,0-1-16,-37-36 15,37 37-15,-37-37 16,37 37-16,-37-37 16,37 37-16,0 0 15,-36-37-15,36 36 16,-37-36-16,37 37 16,-37-37-16,37 37 15,-37 0-15,37 0 16,-37-37-1,37 36-15,-37 1 16,37 0 0,0 0-1,0 0 1,-36-37-16,36 37 16,0-1-16,0 1 15,0 0 1,0 0-1,0 0 1,0-1 0,0 1-1,0 0 1,36 0 0,-36 0-16,37-37 15,-37 36-15,37-36 16,0 37-16,0 0 15,-37 0 1,37-37-16,-1 37 16,1-37-1,-37 37-15,37-37 16,37 36-16,-38-36 16,1 37-16,37-37 15,-37 0 1,-1 0-16,1 37 15,0-37-15,0 0 16,37 0-16,-38 0 16,1 0-16,37 0 15,-37 0-15,36 0 16,-36 0 0,0 0-1,0 0 1,-1 0-1,1 0-15,0 0 16,0 0 0,0-37-16,-1 37 15,1 0 1,0-37-16,0 37 16,0 0-1,0-36-15,-1-1 16,1 37-1,0 0-15,0-37 16,0 37 0,-1-37-16,-36 0 15,37 37-15,0 0 16,-37-37 0,37 37-16,0 0 15,-37-36-15,36 36 16,1-37-16,0 0 15,0 37 1,-37-37-16,37 37 16,0-37-16,-1 1 15,1 36-15,-37-37 16,74 37-16,-74-37 16,37 37-16,-37-37 15,36 37-15,1-37 16,0 1-1,0-1 1,0 0 15,-37 0-31,36 37 16,1-37 0,0 0-1,0 1 1,-37-1-16,37 0 15,0 37 1,-37-37-16,36 0 16,-36 1-1,0-1 1,37 37-16,-37-37 16,0 0-1,37 0 1,-37 1-1,37 36-15,-37-37 16,0 0 0,37 0-1,-37 0 17,0 0-17,0 1 1,0-1 15,0 0-15,0 0 15,0 0 16,0 1 0,0-1-16,0 0 47,-37 37-47,37-37 1,-37 37-32,0 0 62,0 0-31,1 0 16,-1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78CA9A0-FC1A-42FC-B679-18B9BD595E40}" type="datetimeFigureOut">
              <a:rPr lang="en-AU" smtClean="0"/>
              <a:t>16/08/2024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B61956E-B127-4EE3-8B70-E308DC6C2738}" type="slidenum">
              <a:rPr lang="en-AU" smtClean="0"/>
              <a:t>‹#›</a:t>
            </a:fld>
            <a:endParaRPr lang="en-AU"/>
          </a:p>
        </p:txBody>
      </p:sp>
    </p:spTree>
    <p:extLst>
      <p:ext uri="{BB962C8B-B14F-4D97-AF65-F5344CB8AC3E}">
        <p14:creationId xmlns:p14="http://schemas.microsoft.com/office/powerpoint/2010/main" val="163174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booklets for each unit, summary book has extra details in it- </a:t>
            </a:r>
            <a:r>
              <a:rPr lang="en-AU" dirty="0" err="1"/>
              <a:t>ie</a:t>
            </a:r>
            <a:r>
              <a:rPr lang="en-AU" dirty="0"/>
              <a:t> diagrams </a:t>
            </a:r>
          </a:p>
        </p:txBody>
      </p:sp>
      <p:sp>
        <p:nvSpPr>
          <p:cNvPr id="4" name="Slide Number Placeholder 3"/>
          <p:cNvSpPr>
            <a:spLocks noGrp="1"/>
          </p:cNvSpPr>
          <p:nvPr>
            <p:ph type="sldNum" sz="quarter" idx="5"/>
          </p:nvPr>
        </p:nvSpPr>
        <p:spPr/>
        <p:txBody>
          <a:bodyPr/>
          <a:lstStyle/>
          <a:p>
            <a:fld id="{EB61956E-B127-4EE3-8B70-E308DC6C2738}" type="slidenum">
              <a:rPr lang="en-AU" smtClean="0"/>
              <a:t>2</a:t>
            </a:fld>
            <a:endParaRPr lang="en-AU"/>
          </a:p>
        </p:txBody>
      </p:sp>
    </p:spTree>
    <p:extLst>
      <p:ext uri="{BB962C8B-B14F-4D97-AF65-F5344CB8AC3E}">
        <p14:creationId xmlns:p14="http://schemas.microsoft.com/office/powerpoint/2010/main" val="148332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P6 work book</a:t>
            </a:r>
          </a:p>
        </p:txBody>
      </p:sp>
      <p:sp>
        <p:nvSpPr>
          <p:cNvPr id="4" name="Slide Number Placeholder 3"/>
          <p:cNvSpPr>
            <a:spLocks noGrp="1"/>
          </p:cNvSpPr>
          <p:nvPr>
            <p:ph type="sldNum" sz="quarter" idx="5"/>
          </p:nvPr>
        </p:nvSpPr>
        <p:spPr/>
        <p:txBody>
          <a:bodyPr/>
          <a:lstStyle/>
          <a:p>
            <a:fld id="{EB61956E-B127-4EE3-8B70-E308DC6C2738}" type="slidenum">
              <a:rPr lang="en-AU" smtClean="0"/>
              <a:t>17</a:t>
            </a:fld>
            <a:endParaRPr lang="en-AU"/>
          </a:p>
        </p:txBody>
      </p:sp>
    </p:spTree>
    <p:extLst>
      <p:ext uri="{BB962C8B-B14F-4D97-AF65-F5344CB8AC3E}">
        <p14:creationId xmlns:p14="http://schemas.microsoft.com/office/powerpoint/2010/main" val="215043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Further detail on summary book</a:t>
            </a:r>
          </a:p>
        </p:txBody>
      </p:sp>
      <p:sp>
        <p:nvSpPr>
          <p:cNvPr id="4" name="Slide Number Placeholder 3"/>
          <p:cNvSpPr>
            <a:spLocks noGrp="1"/>
          </p:cNvSpPr>
          <p:nvPr>
            <p:ph type="sldNum" sz="quarter" idx="5"/>
          </p:nvPr>
        </p:nvSpPr>
        <p:spPr/>
        <p:txBody>
          <a:bodyPr/>
          <a:lstStyle/>
          <a:p>
            <a:fld id="{EB61956E-B127-4EE3-8B70-E308DC6C2738}" type="slidenum">
              <a:rPr lang="en-AU" smtClean="0"/>
              <a:t>18</a:t>
            </a:fld>
            <a:endParaRPr lang="en-AU"/>
          </a:p>
        </p:txBody>
      </p:sp>
    </p:spTree>
    <p:extLst>
      <p:ext uri="{BB962C8B-B14F-4D97-AF65-F5344CB8AC3E}">
        <p14:creationId xmlns:p14="http://schemas.microsoft.com/office/powerpoint/2010/main" val="27365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 go over key points</a:t>
            </a:r>
          </a:p>
        </p:txBody>
      </p:sp>
      <p:sp>
        <p:nvSpPr>
          <p:cNvPr id="4" name="Slide Number Placeholder 3"/>
          <p:cNvSpPr>
            <a:spLocks noGrp="1"/>
          </p:cNvSpPr>
          <p:nvPr>
            <p:ph type="sldNum" sz="quarter" idx="5"/>
          </p:nvPr>
        </p:nvSpPr>
        <p:spPr/>
        <p:txBody>
          <a:bodyPr/>
          <a:lstStyle/>
          <a:p>
            <a:fld id="{EB61956E-B127-4EE3-8B70-E308DC6C2738}" type="slidenum">
              <a:rPr lang="en-AU" smtClean="0"/>
              <a:t>20</a:t>
            </a:fld>
            <a:endParaRPr lang="en-AU"/>
          </a:p>
        </p:txBody>
      </p:sp>
    </p:spTree>
    <p:extLst>
      <p:ext uri="{BB962C8B-B14F-4D97-AF65-F5344CB8AC3E}">
        <p14:creationId xmlns:p14="http://schemas.microsoft.com/office/powerpoint/2010/main" val="266294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B61956E-B127-4EE3-8B70-E308DC6C2738}" type="slidenum">
              <a:rPr lang="en-AU" smtClean="0"/>
              <a:t>21</a:t>
            </a:fld>
            <a:endParaRPr lang="en-AU"/>
          </a:p>
        </p:txBody>
      </p:sp>
    </p:spTree>
    <p:extLst>
      <p:ext uri="{BB962C8B-B14F-4D97-AF65-F5344CB8AC3E}">
        <p14:creationId xmlns:p14="http://schemas.microsoft.com/office/powerpoint/2010/main" val="371399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direction: reads 3’ to 5’ but builds 5’-3’ (adds free nucleotides to free prime end)</a:t>
            </a:r>
          </a:p>
        </p:txBody>
      </p:sp>
      <p:sp>
        <p:nvSpPr>
          <p:cNvPr id="4" name="Slide Number Placeholder 3"/>
          <p:cNvSpPr>
            <a:spLocks noGrp="1"/>
          </p:cNvSpPr>
          <p:nvPr>
            <p:ph type="sldNum" sz="quarter" idx="5"/>
          </p:nvPr>
        </p:nvSpPr>
        <p:spPr/>
        <p:txBody>
          <a:bodyPr/>
          <a:lstStyle/>
          <a:p>
            <a:fld id="{EB61956E-B127-4EE3-8B70-E308DC6C2738}" type="slidenum">
              <a:rPr lang="en-AU" smtClean="0"/>
              <a:t>26</a:t>
            </a:fld>
            <a:endParaRPr lang="en-AU"/>
          </a:p>
        </p:txBody>
      </p:sp>
    </p:spTree>
    <p:extLst>
      <p:ext uri="{BB962C8B-B14F-4D97-AF65-F5344CB8AC3E}">
        <p14:creationId xmlns:p14="http://schemas.microsoft.com/office/powerpoint/2010/main" val="263040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 </a:t>
            </a:r>
          </a:p>
        </p:txBody>
      </p:sp>
      <p:sp>
        <p:nvSpPr>
          <p:cNvPr id="4" name="Slide Number Placeholder 3"/>
          <p:cNvSpPr>
            <a:spLocks noGrp="1"/>
          </p:cNvSpPr>
          <p:nvPr>
            <p:ph type="sldNum" sz="quarter" idx="5"/>
          </p:nvPr>
        </p:nvSpPr>
        <p:spPr/>
        <p:txBody>
          <a:bodyPr/>
          <a:lstStyle/>
          <a:p>
            <a:fld id="{EB61956E-B127-4EE3-8B70-E308DC6C2738}" type="slidenum">
              <a:rPr lang="en-AU" smtClean="0"/>
              <a:t>31</a:t>
            </a:fld>
            <a:endParaRPr lang="en-AU"/>
          </a:p>
        </p:txBody>
      </p:sp>
    </p:spTree>
    <p:extLst>
      <p:ext uri="{BB962C8B-B14F-4D97-AF65-F5344CB8AC3E}">
        <p14:creationId xmlns:p14="http://schemas.microsoft.com/office/powerpoint/2010/main" val="25536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 2020 WACE exam had a compare the 2 processes in the extended response section! unusual</a:t>
            </a:r>
          </a:p>
        </p:txBody>
      </p:sp>
      <p:sp>
        <p:nvSpPr>
          <p:cNvPr id="4" name="Slide Number Placeholder 3"/>
          <p:cNvSpPr>
            <a:spLocks noGrp="1"/>
          </p:cNvSpPr>
          <p:nvPr>
            <p:ph type="sldNum" sz="quarter" idx="5"/>
          </p:nvPr>
        </p:nvSpPr>
        <p:spPr/>
        <p:txBody>
          <a:bodyPr/>
          <a:lstStyle/>
          <a:p>
            <a:fld id="{EB61956E-B127-4EE3-8B70-E308DC6C2738}" type="slidenum">
              <a:rPr lang="en-AU" smtClean="0"/>
              <a:t>38</a:t>
            </a:fld>
            <a:endParaRPr lang="en-AU"/>
          </a:p>
        </p:txBody>
      </p:sp>
    </p:spTree>
    <p:extLst>
      <p:ext uri="{BB962C8B-B14F-4D97-AF65-F5344CB8AC3E}">
        <p14:creationId xmlns:p14="http://schemas.microsoft.com/office/powerpoint/2010/main" val="327291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Summary booklet </a:t>
            </a:r>
          </a:p>
        </p:txBody>
      </p:sp>
      <p:sp>
        <p:nvSpPr>
          <p:cNvPr id="4" name="Slide Number Placeholder 3"/>
          <p:cNvSpPr>
            <a:spLocks noGrp="1"/>
          </p:cNvSpPr>
          <p:nvPr>
            <p:ph type="sldNum" sz="quarter" idx="5"/>
          </p:nvPr>
        </p:nvSpPr>
        <p:spPr/>
        <p:txBody>
          <a:bodyPr/>
          <a:lstStyle/>
          <a:p>
            <a:fld id="{EB61956E-B127-4EE3-8B70-E308DC6C2738}" type="slidenum">
              <a:rPr lang="en-AU" smtClean="0"/>
              <a:t>43</a:t>
            </a:fld>
            <a:endParaRPr lang="en-AU"/>
          </a:p>
        </p:txBody>
      </p:sp>
    </p:spTree>
    <p:extLst>
      <p:ext uri="{BB962C8B-B14F-4D97-AF65-F5344CB8AC3E}">
        <p14:creationId xmlns:p14="http://schemas.microsoft.com/office/powerpoint/2010/main" val="101273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booklet</a:t>
            </a:r>
          </a:p>
        </p:txBody>
      </p:sp>
      <p:sp>
        <p:nvSpPr>
          <p:cNvPr id="4" name="Slide Number Placeholder 3"/>
          <p:cNvSpPr>
            <a:spLocks noGrp="1"/>
          </p:cNvSpPr>
          <p:nvPr>
            <p:ph type="sldNum" sz="quarter" idx="5"/>
          </p:nvPr>
        </p:nvSpPr>
        <p:spPr/>
        <p:txBody>
          <a:bodyPr/>
          <a:lstStyle/>
          <a:p>
            <a:fld id="{EB61956E-B127-4EE3-8B70-E308DC6C2738}" type="slidenum">
              <a:rPr lang="en-AU" smtClean="0"/>
              <a:t>44</a:t>
            </a:fld>
            <a:endParaRPr lang="en-AU"/>
          </a:p>
        </p:txBody>
      </p:sp>
    </p:spTree>
    <p:extLst>
      <p:ext uri="{BB962C8B-B14F-4D97-AF65-F5344CB8AC3E}">
        <p14:creationId xmlns:p14="http://schemas.microsoft.com/office/powerpoint/2010/main" val="311644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the instructional; verb- ‘describe’, 4 marks pick 4 changes </a:t>
            </a:r>
          </a:p>
        </p:txBody>
      </p:sp>
      <p:sp>
        <p:nvSpPr>
          <p:cNvPr id="4" name="Slide Number Placeholder 3"/>
          <p:cNvSpPr>
            <a:spLocks noGrp="1"/>
          </p:cNvSpPr>
          <p:nvPr>
            <p:ph type="sldNum" sz="quarter" idx="5"/>
          </p:nvPr>
        </p:nvSpPr>
        <p:spPr/>
        <p:txBody>
          <a:bodyPr/>
          <a:lstStyle/>
          <a:p>
            <a:fld id="{EB61956E-B127-4EE3-8B70-E308DC6C2738}" type="slidenum">
              <a:rPr lang="en-AU" smtClean="0"/>
              <a:t>48</a:t>
            </a:fld>
            <a:endParaRPr lang="en-AU"/>
          </a:p>
        </p:txBody>
      </p:sp>
    </p:spTree>
    <p:extLst>
      <p:ext uri="{BB962C8B-B14F-4D97-AF65-F5344CB8AC3E}">
        <p14:creationId xmlns:p14="http://schemas.microsoft.com/office/powerpoint/2010/main" val="13742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3 workbook, </a:t>
            </a:r>
          </a:p>
        </p:txBody>
      </p:sp>
      <p:sp>
        <p:nvSpPr>
          <p:cNvPr id="4" name="Slide Number Placeholder 3"/>
          <p:cNvSpPr>
            <a:spLocks noGrp="1"/>
          </p:cNvSpPr>
          <p:nvPr>
            <p:ph type="sldNum" sz="quarter" idx="5"/>
          </p:nvPr>
        </p:nvSpPr>
        <p:spPr/>
        <p:txBody>
          <a:bodyPr/>
          <a:lstStyle/>
          <a:p>
            <a:fld id="{EB61956E-B127-4EE3-8B70-E308DC6C2738}" type="slidenum">
              <a:rPr lang="en-AU" smtClean="0"/>
              <a:t>3</a:t>
            </a:fld>
            <a:endParaRPr lang="en-AU"/>
          </a:p>
        </p:txBody>
      </p:sp>
    </p:spTree>
    <p:extLst>
      <p:ext uri="{BB962C8B-B14F-4D97-AF65-F5344CB8AC3E}">
        <p14:creationId xmlns:p14="http://schemas.microsoft.com/office/powerpoint/2010/main" val="187600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Instructional verb- ‘explain’</a:t>
            </a:r>
          </a:p>
        </p:txBody>
      </p:sp>
      <p:sp>
        <p:nvSpPr>
          <p:cNvPr id="4" name="Slide Number Placeholder 3"/>
          <p:cNvSpPr>
            <a:spLocks noGrp="1"/>
          </p:cNvSpPr>
          <p:nvPr>
            <p:ph type="sldNum" sz="quarter" idx="5"/>
          </p:nvPr>
        </p:nvSpPr>
        <p:spPr/>
        <p:txBody>
          <a:bodyPr/>
          <a:lstStyle/>
          <a:p>
            <a:fld id="{EB61956E-B127-4EE3-8B70-E308DC6C2738}" type="slidenum">
              <a:rPr lang="en-AU" smtClean="0"/>
              <a:t>50</a:t>
            </a:fld>
            <a:endParaRPr lang="en-AU"/>
          </a:p>
        </p:txBody>
      </p:sp>
    </p:spTree>
    <p:extLst>
      <p:ext uri="{BB962C8B-B14F-4D97-AF65-F5344CB8AC3E}">
        <p14:creationId xmlns:p14="http://schemas.microsoft.com/office/powerpoint/2010/main" val="322349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had breadth of knowledge but not depth to obtain full marks</a:t>
            </a:r>
          </a:p>
        </p:txBody>
      </p:sp>
      <p:sp>
        <p:nvSpPr>
          <p:cNvPr id="4" name="Slide Number Placeholder 3"/>
          <p:cNvSpPr>
            <a:spLocks noGrp="1"/>
          </p:cNvSpPr>
          <p:nvPr>
            <p:ph type="sldNum" sz="quarter" idx="5"/>
          </p:nvPr>
        </p:nvSpPr>
        <p:spPr/>
        <p:txBody>
          <a:bodyPr/>
          <a:lstStyle/>
          <a:p>
            <a:fld id="{EB61956E-B127-4EE3-8B70-E308DC6C2738}" type="slidenum">
              <a:rPr lang="en-AU" smtClean="0"/>
              <a:t>4</a:t>
            </a:fld>
            <a:endParaRPr lang="en-AU"/>
          </a:p>
        </p:txBody>
      </p:sp>
    </p:spTree>
    <p:extLst>
      <p:ext uri="{BB962C8B-B14F-4D97-AF65-F5344CB8AC3E}">
        <p14:creationId xmlns:p14="http://schemas.microsoft.com/office/powerpoint/2010/main" val="133999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booklet</a:t>
            </a:r>
          </a:p>
        </p:txBody>
      </p:sp>
      <p:sp>
        <p:nvSpPr>
          <p:cNvPr id="4" name="Slide Number Placeholder 3"/>
          <p:cNvSpPr>
            <a:spLocks noGrp="1"/>
          </p:cNvSpPr>
          <p:nvPr>
            <p:ph type="sldNum" sz="quarter" idx="5"/>
          </p:nvPr>
        </p:nvSpPr>
        <p:spPr/>
        <p:txBody>
          <a:bodyPr/>
          <a:lstStyle/>
          <a:p>
            <a:fld id="{EB61956E-B127-4EE3-8B70-E308DC6C2738}" type="slidenum">
              <a:rPr lang="en-AU" smtClean="0"/>
              <a:t>5</a:t>
            </a:fld>
            <a:endParaRPr lang="en-AU"/>
          </a:p>
        </p:txBody>
      </p:sp>
    </p:spTree>
    <p:extLst>
      <p:ext uri="{BB962C8B-B14F-4D97-AF65-F5344CB8AC3E}">
        <p14:creationId xmlns:p14="http://schemas.microsoft.com/office/powerpoint/2010/main" val="73949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Summary booklet</a:t>
            </a:r>
          </a:p>
        </p:txBody>
      </p:sp>
      <p:sp>
        <p:nvSpPr>
          <p:cNvPr id="4" name="Slide Number Placeholder 3"/>
          <p:cNvSpPr>
            <a:spLocks noGrp="1"/>
          </p:cNvSpPr>
          <p:nvPr>
            <p:ph type="sldNum" sz="quarter" idx="5"/>
          </p:nvPr>
        </p:nvSpPr>
        <p:spPr/>
        <p:txBody>
          <a:bodyPr/>
          <a:lstStyle/>
          <a:p>
            <a:fld id="{EB61956E-B127-4EE3-8B70-E308DC6C2738}" type="slidenum">
              <a:rPr lang="en-AU" smtClean="0"/>
              <a:t>6</a:t>
            </a:fld>
            <a:endParaRPr lang="en-AU"/>
          </a:p>
        </p:txBody>
      </p:sp>
    </p:spTree>
    <p:extLst>
      <p:ext uri="{BB962C8B-B14F-4D97-AF65-F5344CB8AC3E}">
        <p14:creationId xmlns:p14="http://schemas.microsoft.com/office/powerpoint/2010/main" val="46302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P4 work book</a:t>
            </a:r>
          </a:p>
        </p:txBody>
      </p:sp>
      <p:sp>
        <p:nvSpPr>
          <p:cNvPr id="4" name="Slide Number Placeholder 3"/>
          <p:cNvSpPr>
            <a:spLocks noGrp="1"/>
          </p:cNvSpPr>
          <p:nvPr>
            <p:ph type="sldNum" sz="quarter" idx="5"/>
          </p:nvPr>
        </p:nvSpPr>
        <p:spPr/>
        <p:txBody>
          <a:bodyPr/>
          <a:lstStyle/>
          <a:p>
            <a:fld id="{EB61956E-B127-4EE3-8B70-E308DC6C2738}" type="slidenum">
              <a:rPr lang="en-AU" smtClean="0"/>
              <a:t>7</a:t>
            </a:fld>
            <a:endParaRPr lang="en-AU"/>
          </a:p>
        </p:txBody>
      </p:sp>
    </p:spTree>
    <p:extLst>
      <p:ext uri="{BB962C8B-B14F-4D97-AF65-F5344CB8AC3E}">
        <p14:creationId xmlns:p14="http://schemas.microsoft.com/office/powerpoint/2010/main" val="164935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B61956E-B127-4EE3-8B70-E308DC6C2738}" type="slidenum">
              <a:rPr lang="en-AU" smtClean="0"/>
              <a:t>13</a:t>
            </a:fld>
            <a:endParaRPr lang="en-AU"/>
          </a:p>
        </p:txBody>
      </p:sp>
    </p:spTree>
    <p:extLst>
      <p:ext uri="{BB962C8B-B14F-4D97-AF65-F5344CB8AC3E}">
        <p14:creationId xmlns:p14="http://schemas.microsoft.com/office/powerpoint/2010/main" val="419324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book</a:t>
            </a:r>
          </a:p>
        </p:txBody>
      </p:sp>
      <p:sp>
        <p:nvSpPr>
          <p:cNvPr id="4" name="Slide Number Placeholder 3"/>
          <p:cNvSpPr>
            <a:spLocks noGrp="1"/>
          </p:cNvSpPr>
          <p:nvPr>
            <p:ph type="sldNum" sz="quarter" idx="5"/>
          </p:nvPr>
        </p:nvSpPr>
        <p:spPr/>
        <p:txBody>
          <a:bodyPr/>
          <a:lstStyle/>
          <a:p>
            <a:fld id="{EB61956E-B127-4EE3-8B70-E308DC6C2738}" type="slidenum">
              <a:rPr lang="en-AU" smtClean="0"/>
              <a:t>14</a:t>
            </a:fld>
            <a:endParaRPr lang="en-AU"/>
          </a:p>
        </p:txBody>
      </p:sp>
    </p:spTree>
    <p:extLst>
      <p:ext uri="{BB962C8B-B14F-4D97-AF65-F5344CB8AC3E}">
        <p14:creationId xmlns:p14="http://schemas.microsoft.com/office/powerpoint/2010/main" val="412363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writing just think about answer</a:t>
            </a:r>
          </a:p>
        </p:txBody>
      </p:sp>
      <p:sp>
        <p:nvSpPr>
          <p:cNvPr id="4" name="Slide Number Placeholder 3"/>
          <p:cNvSpPr>
            <a:spLocks noGrp="1"/>
          </p:cNvSpPr>
          <p:nvPr>
            <p:ph type="sldNum" sz="quarter" idx="5"/>
          </p:nvPr>
        </p:nvSpPr>
        <p:spPr/>
        <p:txBody>
          <a:bodyPr/>
          <a:lstStyle/>
          <a:p>
            <a:fld id="{EB61956E-B127-4EE3-8B70-E308DC6C2738}" type="slidenum">
              <a:rPr lang="en-AU" smtClean="0"/>
              <a:t>16</a:t>
            </a:fld>
            <a:endParaRPr lang="en-AU"/>
          </a:p>
        </p:txBody>
      </p:sp>
    </p:spTree>
    <p:extLst>
      <p:ext uri="{BB962C8B-B14F-4D97-AF65-F5344CB8AC3E}">
        <p14:creationId xmlns:p14="http://schemas.microsoft.com/office/powerpoint/2010/main" val="374879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3.emf"/><Relationship Id="rId11" Type="http://schemas.openxmlformats.org/officeDocument/2006/relationships/image" Target="../media/image16.emf"/><Relationship Id="rId5" Type="http://schemas.openxmlformats.org/officeDocument/2006/relationships/customXml" Target="../ink/ink2.xml"/><Relationship Id="rId10" Type="http://schemas.openxmlformats.org/officeDocument/2006/relationships/customXml" Target="../ink/ink4.xml"/><Relationship Id="rId4" Type="http://schemas.openxmlformats.org/officeDocument/2006/relationships/image" Target="../media/image12.emf"/><Relationship Id="rId9"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9502-2F6D-48D3-A2E6-313AF1F8E517}"/>
              </a:ext>
            </a:extLst>
          </p:cNvPr>
          <p:cNvSpPr>
            <a:spLocks noGrp="1"/>
          </p:cNvSpPr>
          <p:nvPr>
            <p:ph type="ctrTitle"/>
          </p:nvPr>
        </p:nvSpPr>
        <p:spPr>
          <a:xfrm>
            <a:off x="2120349" y="2514600"/>
            <a:ext cx="9859616" cy="2262781"/>
          </a:xfrm>
        </p:spPr>
        <p:txBody>
          <a:bodyPr>
            <a:normAutofit/>
          </a:bodyPr>
          <a:lstStyle/>
          <a:p>
            <a:r>
              <a:rPr lang="en-AU" sz="4400" b="1" dirty="0">
                <a:solidFill>
                  <a:schemeClr val="tx1"/>
                </a:solidFill>
              </a:rPr>
              <a:t>12 ATAR Biology Revision Seminar Unit 3</a:t>
            </a:r>
          </a:p>
        </p:txBody>
      </p:sp>
      <p:sp>
        <p:nvSpPr>
          <p:cNvPr id="3" name="Subtitle 2">
            <a:extLst>
              <a:ext uri="{FF2B5EF4-FFF2-40B4-BE49-F238E27FC236}">
                <a16:creationId xmlns:a16="http://schemas.microsoft.com/office/drawing/2014/main" id="{3DE40CE7-E5E1-4334-B09D-0B87B34A8BCF}"/>
              </a:ext>
            </a:extLst>
          </p:cNvPr>
          <p:cNvSpPr>
            <a:spLocks noGrp="1"/>
          </p:cNvSpPr>
          <p:nvPr>
            <p:ph type="subTitle" idx="1"/>
          </p:nvPr>
        </p:nvSpPr>
        <p:spPr/>
        <p:txBody>
          <a:bodyPr/>
          <a:lstStyle/>
          <a:p>
            <a:r>
              <a:rPr lang="en-AU" dirty="0"/>
              <a:t>Rachel Donnelly 2024</a:t>
            </a:r>
          </a:p>
        </p:txBody>
      </p:sp>
      <p:pic>
        <p:nvPicPr>
          <p:cNvPr id="8" name="Picture 7">
            <a:extLst>
              <a:ext uri="{FF2B5EF4-FFF2-40B4-BE49-F238E27FC236}">
                <a16:creationId xmlns:a16="http://schemas.microsoft.com/office/drawing/2014/main" id="{9254C952-0826-449F-ABA7-3BC51A1BD50F}"/>
              </a:ext>
            </a:extLst>
          </p:cNvPr>
          <p:cNvPicPr>
            <a:picLocks noChangeAspect="1"/>
          </p:cNvPicPr>
          <p:nvPr/>
        </p:nvPicPr>
        <p:blipFill>
          <a:blip r:embed="rId2"/>
          <a:stretch>
            <a:fillRect/>
          </a:stretch>
        </p:blipFill>
        <p:spPr>
          <a:xfrm>
            <a:off x="4842983" y="1507590"/>
            <a:ext cx="2506033" cy="1720692"/>
          </a:xfrm>
          <a:prstGeom prst="rect">
            <a:avLst/>
          </a:prstGeom>
        </p:spPr>
      </p:pic>
    </p:spTree>
    <p:extLst>
      <p:ext uri="{BB962C8B-B14F-4D97-AF65-F5344CB8AC3E}">
        <p14:creationId xmlns:p14="http://schemas.microsoft.com/office/powerpoint/2010/main" val="101470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544D-9F00-4D28-B636-3ACCD5765E63}"/>
              </a:ext>
            </a:extLst>
          </p:cNvPr>
          <p:cNvSpPr>
            <a:spLocks noGrp="1"/>
          </p:cNvSpPr>
          <p:nvPr>
            <p:ph type="title"/>
          </p:nvPr>
        </p:nvSpPr>
        <p:spPr>
          <a:xfrm>
            <a:off x="1771291" y="465084"/>
            <a:ext cx="8911687" cy="701107"/>
          </a:xfrm>
        </p:spPr>
        <p:txBody>
          <a:bodyPr>
            <a:normAutofit fontScale="90000"/>
          </a:bodyPr>
          <a:lstStyle/>
          <a:p>
            <a:r>
              <a:rPr lang="en-AU" sz="4000" b="1" u="sng" dirty="0">
                <a:solidFill>
                  <a:schemeClr val="tx1"/>
                </a:solidFill>
                <a:latin typeface="Arial" panose="020B0604020202020204" pitchFamily="34" charset="0"/>
                <a:cs typeface="Arial" panose="020B0604020202020204" pitchFamily="34" charset="0"/>
              </a:rPr>
              <a:t>Unit 3</a:t>
            </a:r>
            <a:r>
              <a:rPr lang="en-AU" sz="4000" b="1" dirty="0">
                <a:solidFill>
                  <a:schemeClr val="tx1"/>
                </a:solidFill>
                <a:latin typeface="Arial" panose="020B0604020202020204" pitchFamily="34" charset="0"/>
                <a:cs typeface="Arial" panose="020B0604020202020204" pitchFamily="34" charset="0"/>
              </a:rPr>
              <a:t>: Continuity of the Species</a:t>
            </a:r>
            <a:br>
              <a:rPr lang="en-AU" dirty="0"/>
            </a:br>
            <a:endParaRPr lang="en-AU" dirty="0"/>
          </a:p>
        </p:txBody>
      </p:sp>
      <p:sp>
        <p:nvSpPr>
          <p:cNvPr id="3" name="Content Placeholder 2">
            <a:extLst>
              <a:ext uri="{FF2B5EF4-FFF2-40B4-BE49-F238E27FC236}">
                <a16:creationId xmlns:a16="http://schemas.microsoft.com/office/drawing/2014/main" id="{85A81866-D835-4C41-AC3B-97BBE2DF7F86}"/>
              </a:ext>
            </a:extLst>
          </p:cNvPr>
          <p:cNvSpPr>
            <a:spLocks noGrp="1"/>
          </p:cNvSpPr>
          <p:nvPr>
            <p:ph idx="1"/>
          </p:nvPr>
        </p:nvSpPr>
        <p:spPr>
          <a:xfrm>
            <a:off x="1603513" y="1325217"/>
            <a:ext cx="10217426" cy="4908673"/>
          </a:xfrm>
        </p:spPr>
        <p:txBody>
          <a:bodyPr>
            <a:normAutofit fontScale="40000" lnSpcReduction="20000"/>
          </a:bodyPr>
          <a:lstStyle/>
          <a:p>
            <a:pPr marL="0" indent="0">
              <a:buNone/>
            </a:pPr>
            <a:r>
              <a:rPr lang="en-AU" sz="5000" b="1" dirty="0">
                <a:solidFill>
                  <a:schemeClr val="tx1"/>
                </a:solidFill>
                <a:latin typeface="Arial" panose="020B0604020202020204" pitchFamily="34" charset="0"/>
                <a:cs typeface="Arial" panose="020B0604020202020204" pitchFamily="34" charset="0"/>
              </a:rPr>
              <a:t>Learning outcomes: b</a:t>
            </a:r>
            <a:r>
              <a:rPr lang="en-AU" sz="5000" dirty="0">
                <a:solidFill>
                  <a:schemeClr val="tx1"/>
                </a:solidFill>
                <a:latin typeface="Arial" panose="020B0604020202020204" pitchFamily="34" charset="0"/>
                <a:cs typeface="Arial" panose="020B0604020202020204" pitchFamily="34" charset="0"/>
              </a:rPr>
              <a:t>y the end of this unit, students:</a:t>
            </a:r>
          </a:p>
          <a:p>
            <a:pPr lvl="0"/>
            <a:r>
              <a:rPr lang="en-AU" sz="5000" b="1" dirty="0">
                <a:solidFill>
                  <a:srgbClr val="0070C0"/>
                </a:solidFill>
                <a:latin typeface="Arial" panose="020B0604020202020204" pitchFamily="34" charset="0"/>
                <a:cs typeface="Arial" panose="020B0604020202020204" pitchFamily="34" charset="0"/>
              </a:rPr>
              <a:t>understand the cellular processes and mechanisms that ensure the continuity of life, and how these processes contribute to unity and diversity within a species</a:t>
            </a:r>
          </a:p>
          <a:p>
            <a:pPr lvl="0"/>
            <a:r>
              <a:rPr lang="en-AU" sz="5000" b="1" dirty="0">
                <a:solidFill>
                  <a:srgbClr val="0070C0"/>
                </a:solidFill>
                <a:latin typeface="Arial" panose="020B0604020202020204" pitchFamily="34" charset="0"/>
                <a:cs typeface="Arial" panose="020B0604020202020204" pitchFamily="34" charset="0"/>
              </a:rPr>
              <a:t>understand the processes and mechanisms that explain how life on Earth has persisted, changed and diversified over the last 3.5 billion years</a:t>
            </a:r>
          </a:p>
          <a:p>
            <a:pPr lvl="0"/>
            <a:r>
              <a:rPr lang="en-AU" sz="5000" dirty="0">
                <a:solidFill>
                  <a:srgbClr val="7030A0"/>
                </a:solidFill>
                <a:latin typeface="Arial" panose="020B0604020202020204" pitchFamily="34" charset="0"/>
                <a:cs typeface="Arial" panose="020B0604020202020204" pitchFamily="34" charset="0"/>
              </a:rPr>
              <a:t>understand how models and theories have developed over time</a:t>
            </a:r>
          </a:p>
          <a:p>
            <a:pPr lvl="0"/>
            <a:r>
              <a:rPr lang="en-AU" sz="5000" dirty="0">
                <a:solidFill>
                  <a:srgbClr val="7030A0"/>
                </a:solidFill>
                <a:latin typeface="Arial" panose="020B0604020202020204" pitchFamily="34" charset="0"/>
                <a:cs typeface="Arial" panose="020B0604020202020204" pitchFamily="34" charset="0"/>
              </a:rPr>
              <a:t>use science inquiry skills to design, conduct, evaluate and communicate investigations into heredity, gene technology applications, and population gene pool changes</a:t>
            </a:r>
          </a:p>
          <a:p>
            <a:pPr lvl="0"/>
            <a:r>
              <a:rPr lang="en-AU" sz="5000" dirty="0">
                <a:solidFill>
                  <a:srgbClr val="7030A0"/>
                </a:solidFill>
                <a:latin typeface="Arial" panose="020B0604020202020204" pitchFamily="34" charset="0"/>
                <a:cs typeface="Arial" panose="020B0604020202020204" pitchFamily="34" charset="0"/>
              </a:rPr>
              <a:t>evaluate, with reference to empirical evidence, claims about heredity processes, gene technology, and population gene pool processes, and justify evaluations</a:t>
            </a:r>
          </a:p>
          <a:p>
            <a:pPr lvl="0"/>
            <a:r>
              <a:rPr lang="en-AU" sz="5000" dirty="0">
                <a:solidFill>
                  <a:srgbClr val="7030A0"/>
                </a:solidFill>
                <a:latin typeface="Arial" panose="020B0604020202020204" pitchFamily="34" charset="0"/>
                <a:cs typeface="Arial" panose="020B0604020202020204" pitchFamily="34" charset="0"/>
              </a:rPr>
              <a:t>communicate biological understanding using qualitative and quantitative representations in appropriate modes and genres.</a:t>
            </a:r>
          </a:p>
          <a:p>
            <a:endParaRPr lang="en-AU" dirty="0"/>
          </a:p>
        </p:txBody>
      </p:sp>
    </p:spTree>
    <p:extLst>
      <p:ext uri="{BB962C8B-B14F-4D97-AF65-F5344CB8AC3E}">
        <p14:creationId xmlns:p14="http://schemas.microsoft.com/office/powerpoint/2010/main" val="30733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1A53-07FF-49C4-A5EC-113BF14DA652}"/>
              </a:ext>
            </a:extLst>
          </p:cNvPr>
          <p:cNvSpPr>
            <a:spLocks noGrp="1"/>
          </p:cNvSpPr>
          <p:nvPr>
            <p:ph type="title"/>
          </p:nvPr>
        </p:nvSpPr>
        <p:spPr>
          <a:xfrm>
            <a:off x="1656522" y="298174"/>
            <a:ext cx="10084903" cy="1280890"/>
          </a:xfrm>
        </p:spPr>
        <p:txBody>
          <a:bodyPr>
            <a:normAutofit fontScale="90000"/>
          </a:bodyPr>
          <a:lstStyle/>
          <a:p>
            <a:r>
              <a:rPr lang="en-AU" sz="2700" b="1" dirty="0">
                <a:solidFill>
                  <a:srgbClr val="0070C0"/>
                </a:solidFill>
                <a:latin typeface="Arial" panose="020B0604020202020204" pitchFamily="34" charset="0"/>
                <a:cs typeface="Arial" panose="020B0604020202020204" pitchFamily="34" charset="0"/>
              </a:rPr>
              <a:t>Understand the cellular processes and mechanisms that ensure the continuity of life, and how these processes contribute to unity and diversity within a species</a:t>
            </a:r>
            <a:br>
              <a:rPr lang="en-AU" b="1" dirty="0">
                <a:solidFill>
                  <a:srgbClr val="0070C0"/>
                </a:solidFill>
                <a:latin typeface="Arial" panose="020B0604020202020204" pitchFamily="34" charset="0"/>
                <a:cs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E6D6DBB7-C069-4714-96B4-8BCB0B684BE5}"/>
              </a:ext>
            </a:extLst>
          </p:cNvPr>
          <p:cNvSpPr>
            <a:spLocks noGrp="1"/>
          </p:cNvSpPr>
          <p:nvPr>
            <p:ph idx="1"/>
          </p:nvPr>
        </p:nvSpPr>
        <p:spPr>
          <a:xfrm>
            <a:off x="2140225" y="1579064"/>
            <a:ext cx="4558748" cy="4980762"/>
          </a:xfrm>
        </p:spPr>
        <p:txBody>
          <a:bodyPr>
            <a:noAutofit/>
          </a:bodyPr>
          <a:lstStyle/>
          <a:p>
            <a:pPr marL="0" indent="0">
              <a:buNone/>
            </a:pPr>
            <a:r>
              <a:rPr lang="en-AU" sz="2200" b="1" dirty="0">
                <a:solidFill>
                  <a:schemeClr val="tx1"/>
                </a:solidFill>
                <a:latin typeface="Arial" panose="020B0604020202020204" pitchFamily="34" charset="0"/>
                <a:cs typeface="Arial" panose="020B0604020202020204" pitchFamily="34" charset="0"/>
              </a:rPr>
              <a:t>PART ONE</a:t>
            </a:r>
          </a:p>
          <a:p>
            <a:pPr>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Structure of DNA</a:t>
            </a:r>
          </a:p>
          <a:p>
            <a:pPr>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DNA Replication</a:t>
            </a:r>
          </a:p>
          <a:p>
            <a:pPr>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Genetic Code</a:t>
            </a:r>
          </a:p>
          <a:p>
            <a:pPr>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Protein Synthesis</a:t>
            </a:r>
          </a:p>
          <a:p>
            <a:pPr>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DNA Technologies</a:t>
            </a:r>
          </a:p>
          <a:p>
            <a:pPr lvl="1">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Genetic engineering techniques</a:t>
            </a:r>
          </a:p>
          <a:p>
            <a:pPr lvl="1">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DNA sequencing</a:t>
            </a:r>
          </a:p>
          <a:p>
            <a:pPr lvl="1">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DNA profiling</a:t>
            </a:r>
          </a:p>
          <a:p>
            <a:pPr lvl="1">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Recombinant DNA</a:t>
            </a:r>
          </a:p>
          <a:p>
            <a:pPr lvl="1">
              <a:buFont typeface="Wingdings" panose="05000000000000000000" pitchFamily="2" charset="2"/>
              <a:buChar char="Ø"/>
            </a:pPr>
            <a:r>
              <a:rPr lang="en-AU" sz="2000" dirty="0">
                <a:solidFill>
                  <a:schemeClr val="tx1"/>
                </a:solidFill>
                <a:latin typeface="Arial" panose="020B0604020202020204" pitchFamily="34" charset="0"/>
                <a:cs typeface="Arial" panose="020B0604020202020204" pitchFamily="34" charset="0"/>
              </a:rPr>
              <a:t>Transgenic organisms</a:t>
            </a:r>
          </a:p>
        </p:txBody>
      </p:sp>
      <p:sp>
        <p:nvSpPr>
          <p:cNvPr id="4" name="TextBox 3">
            <a:extLst>
              <a:ext uri="{FF2B5EF4-FFF2-40B4-BE49-F238E27FC236}">
                <a16:creationId xmlns:a16="http://schemas.microsoft.com/office/drawing/2014/main" id="{959BD74F-133C-4607-BBA6-06810943EE83}"/>
              </a:ext>
            </a:extLst>
          </p:cNvPr>
          <p:cNvSpPr txBox="1"/>
          <p:nvPr/>
        </p:nvSpPr>
        <p:spPr>
          <a:xfrm>
            <a:off x="7368209" y="1579064"/>
            <a:ext cx="3909391" cy="1600438"/>
          </a:xfrm>
          <a:prstGeom prst="rect">
            <a:avLst/>
          </a:prstGeom>
          <a:noFill/>
        </p:spPr>
        <p:txBody>
          <a:bodyPr wrap="square" rtlCol="0">
            <a:spAutoFit/>
          </a:bodyPr>
          <a:lstStyle/>
          <a:p>
            <a:pPr marL="285750" indent="-285750">
              <a:buFont typeface="Wingdings" panose="05000000000000000000" pitchFamily="2" charset="2"/>
              <a:buChar char="Ø"/>
            </a:pPr>
            <a:r>
              <a:rPr lang="en-AU" sz="2000" dirty="0">
                <a:latin typeface="Arial" panose="020B0604020202020204" pitchFamily="34" charset="0"/>
                <a:cs typeface="Arial" panose="020B0604020202020204" pitchFamily="34" charset="0"/>
              </a:rPr>
              <a:t>Continuity of Life</a:t>
            </a:r>
          </a:p>
          <a:p>
            <a:pPr marL="742950" lvl="1" indent="-285750">
              <a:buFont typeface="Wingdings" panose="05000000000000000000" pitchFamily="2" charset="2"/>
              <a:buChar char="Ø"/>
            </a:pPr>
            <a:r>
              <a:rPr lang="en-AU" sz="2000" dirty="0">
                <a:latin typeface="Arial" panose="020B0604020202020204" pitchFamily="34" charset="0"/>
                <a:cs typeface="Arial" panose="020B0604020202020204" pitchFamily="34" charset="0"/>
              </a:rPr>
              <a:t>Cell reproduction</a:t>
            </a:r>
          </a:p>
          <a:p>
            <a:pPr marL="742950" lvl="1" indent="-285750">
              <a:buFont typeface="Wingdings" panose="05000000000000000000" pitchFamily="2" charset="2"/>
              <a:buChar char="Ø"/>
            </a:pPr>
            <a:r>
              <a:rPr lang="en-AU" sz="2000" dirty="0">
                <a:latin typeface="Arial" panose="020B0604020202020204" pitchFamily="34" charset="0"/>
                <a:cs typeface="Arial" panose="020B0604020202020204" pitchFamily="34" charset="0"/>
              </a:rPr>
              <a:t>Mutations</a:t>
            </a:r>
          </a:p>
          <a:p>
            <a:pPr marL="742950" lvl="1" indent="-285750">
              <a:buFont typeface="Wingdings" panose="05000000000000000000" pitchFamily="2" charset="2"/>
              <a:buChar char="Ø"/>
            </a:pPr>
            <a:r>
              <a:rPr lang="en-AU" sz="2000" dirty="0">
                <a:latin typeface="Arial" panose="020B0604020202020204" pitchFamily="34" charset="0"/>
                <a:cs typeface="Arial" panose="020B0604020202020204" pitchFamily="34" charset="0"/>
              </a:rPr>
              <a:t>Patterns of Inheritance</a:t>
            </a:r>
          </a:p>
          <a:p>
            <a:pPr marL="742950" lvl="1" indent="-285750">
              <a:buFont typeface="Wingdings" panose="05000000000000000000" pitchFamily="2" charset="2"/>
              <a:buChar char="Ø"/>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23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0BE8-C04E-47F1-B548-51FEEDF7D7D6}"/>
              </a:ext>
            </a:extLst>
          </p:cNvPr>
          <p:cNvSpPr>
            <a:spLocks noGrp="1"/>
          </p:cNvSpPr>
          <p:nvPr>
            <p:ph type="title"/>
          </p:nvPr>
        </p:nvSpPr>
        <p:spPr>
          <a:xfrm>
            <a:off x="2592925" y="624110"/>
            <a:ext cx="8911687" cy="793873"/>
          </a:xfrm>
        </p:spPr>
        <p:txBody>
          <a:bodyPr/>
          <a:lstStyle/>
          <a:p>
            <a:r>
              <a:rPr lang="en-AU" dirty="0">
                <a:solidFill>
                  <a:schemeClr val="tx1"/>
                </a:solidFill>
                <a:latin typeface="Arial" panose="020B0604020202020204" pitchFamily="34" charset="0"/>
                <a:cs typeface="Arial" panose="020B0604020202020204" pitchFamily="34" charset="0"/>
              </a:rPr>
              <a:t>DNA</a:t>
            </a:r>
          </a:p>
        </p:txBody>
      </p:sp>
      <p:sp>
        <p:nvSpPr>
          <p:cNvPr id="3" name="Content Placeholder 2">
            <a:extLst>
              <a:ext uri="{FF2B5EF4-FFF2-40B4-BE49-F238E27FC236}">
                <a16:creationId xmlns:a16="http://schemas.microsoft.com/office/drawing/2014/main" id="{C06892BA-F6ED-4197-8640-7F46E4C0E0ED}"/>
              </a:ext>
            </a:extLst>
          </p:cNvPr>
          <p:cNvSpPr>
            <a:spLocks noGrp="1"/>
          </p:cNvSpPr>
          <p:nvPr>
            <p:ph idx="1"/>
          </p:nvPr>
        </p:nvSpPr>
        <p:spPr>
          <a:xfrm>
            <a:off x="2589212" y="1417983"/>
            <a:ext cx="8915400" cy="4493239"/>
          </a:xfrm>
        </p:spPr>
        <p:txBody>
          <a:bodyPr>
            <a:normAutofit/>
          </a:bodyPr>
          <a:lstStyle/>
          <a:p>
            <a:pPr marL="0" indent="0">
              <a:buNone/>
            </a:pPr>
            <a:r>
              <a:rPr lang="en-AU" sz="2400" dirty="0">
                <a:solidFill>
                  <a:schemeClr val="tx1"/>
                </a:solidFill>
                <a:latin typeface="Arial" panose="020B0604020202020204" pitchFamily="34" charset="0"/>
                <a:cs typeface="Arial" panose="020B0604020202020204" pitchFamily="34" charset="0"/>
              </a:rPr>
              <a:t>Draw a nucleotide.</a:t>
            </a:r>
          </a:p>
          <a:p>
            <a:pPr marL="0" indent="0">
              <a:buNone/>
            </a:pPr>
            <a:endParaRPr lang="en-AU" sz="2400" dirty="0">
              <a:solidFill>
                <a:schemeClr val="tx1"/>
              </a:solidFill>
              <a:latin typeface="Arial" panose="020B0604020202020204" pitchFamily="34" charset="0"/>
              <a:cs typeface="Arial" panose="020B0604020202020204" pitchFamily="34" charset="0"/>
            </a:endParaRPr>
          </a:p>
        </p:txBody>
      </p:sp>
      <p:sp>
        <p:nvSpPr>
          <p:cNvPr id="4" name="Pentagon 3">
            <a:extLst>
              <a:ext uri="{FF2B5EF4-FFF2-40B4-BE49-F238E27FC236}">
                <a16:creationId xmlns:a16="http://schemas.microsoft.com/office/drawing/2014/main" id="{52849B31-9447-4C02-B2C5-D6E5D663FDCD}"/>
              </a:ext>
            </a:extLst>
          </p:cNvPr>
          <p:cNvSpPr/>
          <p:nvPr/>
        </p:nvSpPr>
        <p:spPr>
          <a:xfrm>
            <a:off x="5632174" y="2676939"/>
            <a:ext cx="2226365" cy="1868557"/>
          </a:xfrm>
          <a:prstGeom prst="pentag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grpSp>
        <p:nvGrpSpPr>
          <p:cNvPr id="8" name="Group 7">
            <a:extLst>
              <a:ext uri="{FF2B5EF4-FFF2-40B4-BE49-F238E27FC236}">
                <a16:creationId xmlns:a16="http://schemas.microsoft.com/office/drawing/2014/main" id="{1058C2B1-68FA-4450-A4E3-28FD18FCE939}"/>
              </a:ext>
            </a:extLst>
          </p:cNvPr>
          <p:cNvGrpSpPr/>
          <p:nvPr/>
        </p:nvGrpSpPr>
        <p:grpSpPr>
          <a:xfrm>
            <a:off x="5459895" y="4757530"/>
            <a:ext cx="2570922" cy="1344855"/>
            <a:chOff x="5459895" y="4757530"/>
            <a:chExt cx="2570922" cy="1344855"/>
          </a:xfrm>
        </p:grpSpPr>
        <p:sp>
          <p:nvSpPr>
            <p:cNvPr id="5" name="TextBox 4">
              <a:extLst>
                <a:ext uri="{FF2B5EF4-FFF2-40B4-BE49-F238E27FC236}">
                  <a16:creationId xmlns:a16="http://schemas.microsoft.com/office/drawing/2014/main" id="{FDB8010A-F16D-4DAB-9F64-F2A34C354BE2}"/>
                </a:ext>
              </a:extLst>
            </p:cNvPr>
            <p:cNvSpPr txBox="1"/>
            <p:nvPr/>
          </p:nvSpPr>
          <p:spPr>
            <a:xfrm>
              <a:off x="5459895" y="5579165"/>
              <a:ext cx="2570922" cy="523220"/>
            </a:xfrm>
            <a:prstGeom prst="rect">
              <a:avLst/>
            </a:prstGeom>
            <a:noFill/>
          </p:spPr>
          <p:txBody>
            <a:bodyPr wrap="square" rtlCol="0">
              <a:spAutoFit/>
            </a:bodyPr>
            <a:lstStyle/>
            <a:p>
              <a:pPr algn="ctr"/>
              <a:r>
                <a:rPr lang="en-AU" sz="2800" b="1" dirty="0">
                  <a:latin typeface="Arial Narrow" panose="020B0606020202030204" pitchFamily="34" charset="0"/>
                  <a:cs typeface="Arial" panose="020B0604020202020204" pitchFamily="34" charset="0"/>
                </a:rPr>
                <a:t>Sugar molecule</a:t>
              </a:r>
            </a:p>
          </p:txBody>
        </p:sp>
        <p:cxnSp>
          <p:nvCxnSpPr>
            <p:cNvPr id="7" name="Straight Arrow Connector 6">
              <a:extLst>
                <a:ext uri="{FF2B5EF4-FFF2-40B4-BE49-F238E27FC236}">
                  <a16:creationId xmlns:a16="http://schemas.microsoft.com/office/drawing/2014/main" id="{F1C9257F-2529-40A9-9B7F-3F3FBFC3119B}"/>
                </a:ext>
              </a:extLst>
            </p:cNvPr>
            <p:cNvCxnSpPr/>
            <p:nvPr/>
          </p:nvCxnSpPr>
          <p:spPr>
            <a:xfrm flipV="1">
              <a:off x="6546574" y="4757530"/>
              <a:ext cx="0" cy="821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DABD60E-9676-4895-86C1-60EF8946E78F}"/>
              </a:ext>
            </a:extLst>
          </p:cNvPr>
          <p:cNvGrpSpPr/>
          <p:nvPr/>
        </p:nvGrpSpPr>
        <p:grpSpPr>
          <a:xfrm>
            <a:off x="4545495" y="2027582"/>
            <a:ext cx="1086681" cy="1363080"/>
            <a:chOff x="4545495" y="2027582"/>
            <a:chExt cx="1086681" cy="1363080"/>
          </a:xfrm>
        </p:grpSpPr>
        <p:sp>
          <p:nvSpPr>
            <p:cNvPr id="9" name="Oval 8">
              <a:extLst>
                <a:ext uri="{FF2B5EF4-FFF2-40B4-BE49-F238E27FC236}">
                  <a16:creationId xmlns:a16="http://schemas.microsoft.com/office/drawing/2014/main" id="{ECE5DB81-85F5-4CFC-908F-584DE5C7C120}"/>
                </a:ext>
              </a:extLst>
            </p:cNvPr>
            <p:cNvSpPr/>
            <p:nvPr/>
          </p:nvSpPr>
          <p:spPr>
            <a:xfrm>
              <a:off x="4545495" y="2027582"/>
              <a:ext cx="742122" cy="64935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Connector 10">
              <a:extLst>
                <a:ext uri="{FF2B5EF4-FFF2-40B4-BE49-F238E27FC236}">
                  <a16:creationId xmlns:a16="http://schemas.microsoft.com/office/drawing/2014/main" id="{317AE486-D6A8-41CA-A0D8-52074032A85C}"/>
                </a:ext>
              </a:extLst>
            </p:cNvPr>
            <p:cNvCxnSpPr>
              <a:cxnSpLocks/>
              <a:stCxn id="4" idx="1"/>
            </p:cNvCxnSpPr>
            <p:nvPr/>
          </p:nvCxnSpPr>
          <p:spPr>
            <a:xfrm flipH="1" flipV="1">
              <a:off x="5155094" y="2559566"/>
              <a:ext cx="477082" cy="831096"/>
            </a:xfrm>
            <a:prstGeom prst="line">
              <a:avLst/>
            </a:prstGeom>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72140186-533A-4E8D-8FDB-81026145B968}"/>
              </a:ext>
            </a:extLst>
          </p:cNvPr>
          <p:cNvGrpSpPr/>
          <p:nvPr/>
        </p:nvGrpSpPr>
        <p:grpSpPr>
          <a:xfrm>
            <a:off x="1627499" y="2207567"/>
            <a:ext cx="2454171" cy="461665"/>
            <a:chOff x="1627499" y="2207567"/>
            <a:chExt cx="2454171" cy="461665"/>
          </a:xfrm>
        </p:grpSpPr>
        <p:cxnSp>
          <p:nvCxnSpPr>
            <p:cNvPr id="16" name="Straight Arrow Connector 15">
              <a:extLst>
                <a:ext uri="{FF2B5EF4-FFF2-40B4-BE49-F238E27FC236}">
                  <a16:creationId xmlns:a16="http://schemas.microsoft.com/office/drawing/2014/main" id="{D69CB8BB-AB25-42C2-BF61-50221D6F96A9}"/>
                </a:ext>
              </a:extLst>
            </p:cNvPr>
            <p:cNvCxnSpPr/>
            <p:nvPr/>
          </p:nvCxnSpPr>
          <p:spPr>
            <a:xfrm>
              <a:off x="3140765" y="2438400"/>
              <a:ext cx="9409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6C7D80-9D06-4772-A488-91C83B8EAC14}"/>
                </a:ext>
              </a:extLst>
            </p:cNvPr>
            <p:cNvSpPr txBox="1"/>
            <p:nvPr/>
          </p:nvSpPr>
          <p:spPr>
            <a:xfrm>
              <a:off x="1627499" y="2207567"/>
              <a:ext cx="1513266" cy="461665"/>
            </a:xfrm>
            <a:prstGeom prst="rect">
              <a:avLst/>
            </a:prstGeom>
            <a:noFill/>
          </p:spPr>
          <p:txBody>
            <a:bodyPr wrap="square" rtlCol="0">
              <a:spAutoFit/>
            </a:bodyPr>
            <a:lstStyle/>
            <a:p>
              <a:r>
                <a:rPr lang="en-AU" sz="2400" b="1" dirty="0">
                  <a:latin typeface="Arial Narrow" panose="020B0606020202030204" pitchFamily="34" charset="0"/>
                </a:rPr>
                <a:t>Phosphate</a:t>
              </a:r>
            </a:p>
          </p:txBody>
        </p:sp>
      </p:grpSp>
      <p:grpSp>
        <p:nvGrpSpPr>
          <p:cNvPr id="22" name="Group 21">
            <a:extLst>
              <a:ext uri="{FF2B5EF4-FFF2-40B4-BE49-F238E27FC236}">
                <a16:creationId xmlns:a16="http://schemas.microsoft.com/office/drawing/2014/main" id="{9CFD91F8-FD7A-4EA7-B397-88AC4F6E5AF9}"/>
              </a:ext>
            </a:extLst>
          </p:cNvPr>
          <p:cNvGrpSpPr/>
          <p:nvPr/>
        </p:nvGrpSpPr>
        <p:grpSpPr>
          <a:xfrm>
            <a:off x="7858537" y="3003848"/>
            <a:ext cx="2492273" cy="596348"/>
            <a:chOff x="7858537" y="3003848"/>
            <a:chExt cx="2492273" cy="596348"/>
          </a:xfrm>
        </p:grpSpPr>
        <p:sp>
          <p:nvSpPr>
            <p:cNvPr id="19" name="Rectangle 18">
              <a:extLst>
                <a:ext uri="{FF2B5EF4-FFF2-40B4-BE49-F238E27FC236}">
                  <a16:creationId xmlns:a16="http://schemas.microsoft.com/office/drawing/2014/main" id="{7ABD4801-F871-4104-A822-8909BCAC1A3A}"/>
                </a:ext>
              </a:extLst>
            </p:cNvPr>
            <p:cNvSpPr/>
            <p:nvPr/>
          </p:nvSpPr>
          <p:spPr>
            <a:xfrm>
              <a:off x="9012340" y="3003848"/>
              <a:ext cx="1338470" cy="596348"/>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04B2CB2D-9A47-4C3E-92CD-CA058D6EEE95}"/>
                </a:ext>
              </a:extLst>
            </p:cNvPr>
            <p:cNvCxnSpPr>
              <a:stCxn id="4" idx="5"/>
            </p:cNvCxnSpPr>
            <p:nvPr/>
          </p:nvCxnSpPr>
          <p:spPr>
            <a:xfrm flipV="1">
              <a:off x="7858537" y="3366428"/>
              <a:ext cx="1153803" cy="2423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D8396CAE-E936-44DC-A07C-CEF909B1C88D}"/>
              </a:ext>
            </a:extLst>
          </p:cNvPr>
          <p:cNvGrpSpPr/>
          <p:nvPr/>
        </p:nvGrpSpPr>
        <p:grpSpPr>
          <a:xfrm>
            <a:off x="9151488" y="1527109"/>
            <a:ext cx="1060174" cy="1335361"/>
            <a:chOff x="9151488" y="1527109"/>
            <a:chExt cx="1060174" cy="1335361"/>
          </a:xfrm>
        </p:grpSpPr>
        <p:cxnSp>
          <p:nvCxnSpPr>
            <p:cNvPr id="24" name="Straight Arrow Connector 23">
              <a:extLst>
                <a:ext uri="{FF2B5EF4-FFF2-40B4-BE49-F238E27FC236}">
                  <a16:creationId xmlns:a16="http://schemas.microsoft.com/office/drawing/2014/main" id="{1DD4AA30-FC50-4A6A-A663-15956EA3E02E}"/>
                </a:ext>
              </a:extLst>
            </p:cNvPr>
            <p:cNvCxnSpPr/>
            <p:nvPr/>
          </p:nvCxnSpPr>
          <p:spPr>
            <a:xfrm>
              <a:off x="9681575" y="2207567"/>
              <a:ext cx="0" cy="654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F76D4BF-C09B-47EC-965C-EBDFEFF57BFD}"/>
                </a:ext>
              </a:extLst>
            </p:cNvPr>
            <p:cNvSpPr txBox="1"/>
            <p:nvPr/>
          </p:nvSpPr>
          <p:spPr>
            <a:xfrm>
              <a:off x="9151488" y="1527109"/>
              <a:ext cx="1060174" cy="461665"/>
            </a:xfrm>
            <a:prstGeom prst="rect">
              <a:avLst/>
            </a:prstGeom>
            <a:noFill/>
          </p:spPr>
          <p:txBody>
            <a:bodyPr wrap="square" rtlCol="0">
              <a:spAutoFit/>
            </a:bodyPr>
            <a:lstStyle/>
            <a:p>
              <a:pPr algn="ctr"/>
              <a:r>
                <a:rPr lang="en-AU" sz="2400" b="1" dirty="0">
                  <a:latin typeface="Arial Narrow" panose="020B0606020202030204" pitchFamily="34" charset="0"/>
                </a:rPr>
                <a:t>Base</a:t>
              </a:r>
            </a:p>
          </p:txBody>
        </p:sp>
      </p:grpSp>
      <p:sp>
        <p:nvSpPr>
          <p:cNvPr id="34" name="TextBox 33">
            <a:extLst>
              <a:ext uri="{FF2B5EF4-FFF2-40B4-BE49-F238E27FC236}">
                <a16:creationId xmlns:a16="http://schemas.microsoft.com/office/drawing/2014/main" id="{7741718F-3B8E-4849-84FB-A853E8AAF320}"/>
              </a:ext>
            </a:extLst>
          </p:cNvPr>
          <p:cNvSpPr txBox="1"/>
          <p:nvPr/>
        </p:nvSpPr>
        <p:spPr>
          <a:xfrm>
            <a:off x="8945218" y="4545496"/>
            <a:ext cx="2604914" cy="1569660"/>
          </a:xfrm>
          <a:prstGeom prst="rect">
            <a:avLst/>
          </a:prstGeom>
          <a:noFill/>
        </p:spPr>
        <p:txBody>
          <a:bodyPr wrap="square" rtlCol="0">
            <a:spAutoFit/>
          </a:bodyPr>
          <a:lstStyle/>
          <a:p>
            <a:pPr marL="285750" indent="-285750">
              <a:buFont typeface="Arial" panose="020B0604020202020204" pitchFamily="34" charset="0"/>
              <a:buChar char="•"/>
            </a:pPr>
            <a:r>
              <a:rPr lang="en-AU" sz="2400" dirty="0">
                <a:latin typeface="Arial Narrow" panose="020B0606020202030204" pitchFamily="34" charset="0"/>
              </a:rPr>
              <a:t>Adenine</a:t>
            </a:r>
          </a:p>
          <a:p>
            <a:pPr marL="285750" indent="-285750">
              <a:buFont typeface="Arial" panose="020B0604020202020204" pitchFamily="34" charset="0"/>
              <a:buChar char="•"/>
            </a:pPr>
            <a:r>
              <a:rPr lang="en-AU" sz="2400" dirty="0">
                <a:latin typeface="Arial Narrow" panose="020B0606020202030204" pitchFamily="34" charset="0"/>
              </a:rPr>
              <a:t>Thymine</a:t>
            </a:r>
          </a:p>
          <a:p>
            <a:pPr marL="285750" indent="-285750">
              <a:buFont typeface="Arial" panose="020B0604020202020204" pitchFamily="34" charset="0"/>
              <a:buChar char="•"/>
            </a:pPr>
            <a:r>
              <a:rPr lang="en-AU" sz="2400" dirty="0">
                <a:latin typeface="Arial Narrow" panose="020B0606020202030204" pitchFamily="34" charset="0"/>
              </a:rPr>
              <a:t>Cytosine</a:t>
            </a:r>
          </a:p>
          <a:p>
            <a:pPr marL="285750" indent="-285750">
              <a:buFont typeface="Arial" panose="020B0604020202020204" pitchFamily="34" charset="0"/>
              <a:buChar char="•"/>
            </a:pPr>
            <a:r>
              <a:rPr lang="en-AU" sz="2400" dirty="0">
                <a:latin typeface="Arial Narrow" panose="020B0606020202030204" pitchFamily="34" charset="0"/>
              </a:rPr>
              <a:t>Guanine</a:t>
            </a:r>
          </a:p>
        </p:txBody>
      </p:sp>
    </p:spTree>
    <p:extLst>
      <p:ext uri="{BB962C8B-B14F-4D97-AF65-F5344CB8AC3E}">
        <p14:creationId xmlns:p14="http://schemas.microsoft.com/office/powerpoint/2010/main" val="21353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FFD9179-7FF2-4ECB-A9D1-8064DC07640A}"/>
              </a:ext>
            </a:extLst>
          </p:cNvPr>
          <p:cNvGrpSpPr/>
          <p:nvPr/>
        </p:nvGrpSpPr>
        <p:grpSpPr>
          <a:xfrm>
            <a:off x="1438591" y="261489"/>
            <a:ext cx="8271804" cy="6234592"/>
            <a:chOff x="1438591" y="261489"/>
            <a:chExt cx="8271804" cy="6234592"/>
          </a:xfrm>
        </p:grpSpPr>
        <p:grpSp>
          <p:nvGrpSpPr>
            <p:cNvPr id="14" name="Group 13">
              <a:extLst>
                <a:ext uri="{FF2B5EF4-FFF2-40B4-BE49-F238E27FC236}">
                  <a16:creationId xmlns:a16="http://schemas.microsoft.com/office/drawing/2014/main" id="{78AEFD0C-9590-4FCF-8AA3-75D690D8DD10}"/>
                </a:ext>
              </a:extLst>
            </p:cNvPr>
            <p:cNvGrpSpPr/>
            <p:nvPr/>
          </p:nvGrpSpPr>
          <p:grpSpPr>
            <a:xfrm>
              <a:off x="1438591" y="261489"/>
              <a:ext cx="8271804" cy="5989982"/>
              <a:chOff x="1468544" y="530087"/>
              <a:chExt cx="8271804" cy="5989982"/>
            </a:xfrm>
          </p:grpSpPr>
          <p:grpSp>
            <p:nvGrpSpPr>
              <p:cNvPr id="12" name="Group 11">
                <a:extLst>
                  <a:ext uri="{FF2B5EF4-FFF2-40B4-BE49-F238E27FC236}">
                    <a16:creationId xmlns:a16="http://schemas.microsoft.com/office/drawing/2014/main" id="{6335D283-FDB8-406A-AC73-676BAB51B3EF}"/>
                  </a:ext>
                </a:extLst>
              </p:cNvPr>
              <p:cNvGrpSpPr/>
              <p:nvPr/>
            </p:nvGrpSpPr>
            <p:grpSpPr>
              <a:xfrm>
                <a:off x="1468544" y="530087"/>
                <a:ext cx="8271804" cy="5989982"/>
                <a:chOff x="1468544" y="530087"/>
                <a:chExt cx="8271804" cy="5989982"/>
              </a:xfrm>
            </p:grpSpPr>
            <p:grpSp>
              <p:nvGrpSpPr>
                <p:cNvPr id="10" name="Group 9">
                  <a:extLst>
                    <a:ext uri="{FF2B5EF4-FFF2-40B4-BE49-F238E27FC236}">
                      <a16:creationId xmlns:a16="http://schemas.microsoft.com/office/drawing/2014/main" id="{82854801-3D42-4F25-8BC1-4A7509C66248}"/>
                    </a:ext>
                  </a:extLst>
                </p:cNvPr>
                <p:cNvGrpSpPr/>
                <p:nvPr/>
              </p:nvGrpSpPr>
              <p:grpSpPr>
                <a:xfrm>
                  <a:off x="1468544" y="596395"/>
                  <a:ext cx="6787561" cy="5923674"/>
                  <a:chOff x="1468544" y="596395"/>
                  <a:chExt cx="6787561" cy="5923674"/>
                </a:xfrm>
              </p:grpSpPr>
              <p:grpSp>
                <p:nvGrpSpPr>
                  <p:cNvPr id="8" name="Group 7">
                    <a:extLst>
                      <a:ext uri="{FF2B5EF4-FFF2-40B4-BE49-F238E27FC236}">
                        <a16:creationId xmlns:a16="http://schemas.microsoft.com/office/drawing/2014/main" id="{B9C06FC7-A826-4675-8D60-E45E8D165963}"/>
                      </a:ext>
                    </a:extLst>
                  </p:cNvPr>
                  <p:cNvGrpSpPr/>
                  <p:nvPr/>
                </p:nvGrpSpPr>
                <p:grpSpPr>
                  <a:xfrm>
                    <a:off x="1468544" y="993913"/>
                    <a:ext cx="6787561" cy="5526156"/>
                    <a:chOff x="1468544" y="662609"/>
                    <a:chExt cx="6787561" cy="5526156"/>
                  </a:xfrm>
                </p:grpSpPr>
                <p:grpSp>
                  <p:nvGrpSpPr>
                    <p:cNvPr id="6" name="Group 5">
                      <a:extLst>
                        <a:ext uri="{FF2B5EF4-FFF2-40B4-BE49-F238E27FC236}">
                          <a16:creationId xmlns:a16="http://schemas.microsoft.com/office/drawing/2014/main" id="{ADDAA3D3-EADA-461B-8223-3B9A7E269162}"/>
                        </a:ext>
                      </a:extLst>
                    </p:cNvPr>
                    <p:cNvGrpSpPr/>
                    <p:nvPr/>
                  </p:nvGrpSpPr>
                  <p:grpSpPr>
                    <a:xfrm>
                      <a:off x="4505739" y="662609"/>
                      <a:ext cx="3750366" cy="5526156"/>
                      <a:chOff x="4505739" y="662609"/>
                      <a:chExt cx="3750366" cy="5526156"/>
                    </a:xfrm>
                  </p:grpSpPr>
                  <p:pic>
                    <p:nvPicPr>
                      <p:cNvPr id="3" name="Picture 2">
                        <a:extLst>
                          <a:ext uri="{FF2B5EF4-FFF2-40B4-BE49-F238E27FC236}">
                            <a16:creationId xmlns:a16="http://schemas.microsoft.com/office/drawing/2014/main" id="{82B88213-0063-4B75-BFA7-D6883D238964}"/>
                          </a:ext>
                        </a:extLst>
                      </p:cNvPr>
                      <p:cNvPicPr>
                        <a:picLocks noChangeAspect="1"/>
                      </p:cNvPicPr>
                      <p:nvPr/>
                    </p:nvPicPr>
                    <p:blipFill rotWithShape="1">
                      <a:blip r:embed="rId3"/>
                      <a:srcRect l="31113" t="1606" r="12456" b="1722"/>
                      <a:stretch/>
                    </p:blipFill>
                    <p:spPr>
                      <a:xfrm>
                        <a:off x="5009323" y="662609"/>
                        <a:ext cx="3246782" cy="5526156"/>
                      </a:xfrm>
                      <a:prstGeom prst="rect">
                        <a:avLst/>
                      </a:prstGeom>
                    </p:spPr>
                  </p:pic>
                  <p:sp>
                    <p:nvSpPr>
                      <p:cNvPr id="5" name="Left Brace 4">
                        <a:extLst>
                          <a:ext uri="{FF2B5EF4-FFF2-40B4-BE49-F238E27FC236}">
                            <a16:creationId xmlns:a16="http://schemas.microsoft.com/office/drawing/2014/main" id="{451F52F1-D3AA-4F13-980D-F783CCCD2849}"/>
                          </a:ext>
                        </a:extLst>
                      </p:cNvPr>
                      <p:cNvSpPr/>
                      <p:nvPr/>
                    </p:nvSpPr>
                    <p:spPr>
                      <a:xfrm>
                        <a:off x="4505739" y="1152939"/>
                        <a:ext cx="503583" cy="3869635"/>
                      </a:xfrm>
                      <a:prstGeom prst="leftBrace">
                        <a:avLst/>
                      </a:prstGeom>
                      <a:solidFill>
                        <a:schemeClr val="bg1"/>
                      </a:solidFill>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grpSp>
                <p:sp>
                  <p:nvSpPr>
                    <p:cNvPr id="7" name="TextBox 6">
                      <a:extLst>
                        <a:ext uri="{FF2B5EF4-FFF2-40B4-BE49-F238E27FC236}">
                          <a16:creationId xmlns:a16="http://schemas.microsoft.com/office/drawing/2014/main" id="{CC8B6EDC-4F1C-45E4-8E16-142D565DF4DE}"/>
                        </a:ext>
                      </a:extLst>
                    </p:cNvPr>
                    <p:cNvSpPr txBox="1"/>
                    <p:nvPr/>
                  </p:nvSpPr>
                  <p:spPr>
                    <a:xfrm>
                      <a:off x="1468544" y="2714250"/>
                      <a:ext cx="2743201" cy="1569660"/>
                    </a:xfrm>
                    <a:prstGeom prst="rect">
                      <a:avLst/>
                    </a:prstGeom>
                    <a:noFill/>
                  </p:spPr>
                  <p:txBody>
                    <a:bodyPr wrap="square" rtlCol="0">
                      <a:spAutoFit/>
                    </a:bodyPr>
                    <a:lstStyle/>
                    <a:p>
                      <a:pPr algn="r"/>
                      <a:r>
                        <a:rPr lang="en-AU" sz="2400" dirty="0">
                          <a:latin typeface="Arial Rounded MT Bold" panose="020F0704030504030204" pitchFamily="34" charset="0"/>
                        </a:rPr>
                        <a:t>Phosphate-sugar backbone: </a:t>
                      </a:r>
                      <a:r>
                        <a:rPr lang="en-AU" sz="2400" b="1" dirty="0">
                          <a:latin typeface="Arial Rounded MT Bold" panose="020F0704030504030204" pitchFamily="34" charset="0"/>
                        </a:rPr>
                        <a:t>phosphodiester</a:t>
                      </a:r>
                      <a:r>
                        <a:rPr lang="en-AU" sz="2400" dirty="0">
                          <a:latin typeface="Arial Rounded MT Bold" panose="020F0704030504030204" pitchFamily="34" charset="0"/>
                        </a:rPr>
                        <a:t> </a:t>
                      </a:r>
                      <a:r>
                        <a:rPr lang="en-AU" sz="2400" b="1" dirty="0">
                          <a:latin typeface="Arial Rounded MT Bold" panose="020F0704030504030204" pitchFamily="34" charset="0"/>
                        </a:rPr>
                        <a:t>bonds.</a:t>
                      </a:r>
                      <a:endParaRPr lang="en-AU" sz="2400" dirty="0">
                        <a:latin typeface="Arial Rounded MT Bold" panose="020F0704030504030204" pitchFamily="34" charset="0"/>
                      </a:endParaRPr>
                    </a:p>
                  </p:txBody>
                </p:sp>
              </p:grpSp>
              <p:sp>
                <p:nvSpPr>
                  <p:cNvPr id="9" name="TextBox 8">
                    <a:extLst>
                      <a:ext uri="{FF2B5EF4-FFF2-40B4-BE49-F238E27FC236}">
                        <a16:creationId xmlns:a16="http://schemas.microsoft.com/office/drawing/2014/main" id="{2EBE5804-8D9B-4758-B2EB-B4F7B3CD7094}"/>
                      </a:ext>
                    </a:extLst>
                  </p:cNvPr>
                  <p:cNvSpPr txBox="1"/>
                  <p:nvPr/>
                </p:nvSpPr>
                <p:spPr>
                  <a:xfrm rot="1025917">
                    <a:off x="4005110" y="596395"/>
                    <a:ext cx="2278291" cy="461665"/>
                  </a:xfrm>
                  <a:prstGeom prst="rect">
                    <a:avLst/>
                  </a:prstGeom>
                  <a:noFill/>
                </p:spPr>
                <p:txBody>
                  <a:bodyPr wrap="square" rtlCol="0">
                    <a:spAutoFit/>
                  </a:bodyPr>
                  <a:lstStyle/>
                  <a:p>
                    <a:r>
                      <a:rPr lang="en-AU" sz="2400" dirty="0">
                        <a:latin typeface="Arial Rounded MT Bold" panose="020F0704030504030204" pitchFamily="34" charset="0"/>
                      </a:rPr>
                      <a:t>Adenine base</a:t>
                    </a:r>
                  </a:p>
                </p:txBody>
              </p:sp>
            </p:grpSp>
            <p:sp>
              <p:nvSpPr>
                <p:cNvPr id="11" name="TextBox 10">
                  <a:extLst>
                    <a:ext uri="{FF2B5EF4-FFF2-40B4-BE49-F238E27FC236}">
                      <a16:creationId xmlns:a16="http://schemas.microsoft.com/office/drawing/2014/main" id="{D6FFC109-9F38-40A9-B222-4F593224897B}"/>
                    </a:ext>
                  </a:extLst>
                </p:cNvPr>
                <p:cNvSpPr txBox="1"/>
                <p:nvPr/>
              </p:nvSpPr>
              <p:spPr>
                <a:xfrm rot="20910898">
                  <a:off x="6904383" y="530087"/>
                  <a:ext cx="2835965" cy="461665"/>
                </a:xfrm>
                <a:prstGeom prst="rect">
                  <a:avLst/>
                </a:prstGeom>
                <a:noFill/>
              </p:spPr>
              <p:txBody>
                <a:bodyPr wrap="square" rtlCol="0">
                  <a:spAutoFit/>
                </a:bodyPr>
                <a:lstStyle/>
                <a:p>
                  <a:r>
                    <a:rPr lang="en-AU" sz="2400" dirty="0">
                      <a:latin typeface="Arial Rounded MT Bold" panose="020F0704030504030204" pitchFamily="34" charset="0"/>
                    </a:rPr>
                    <a:t>Thymine Base</a:t>
                  </a:r>
                </a:p>
              </p:txBody>
            </p:sp>
          </p:grpSp>
          <p:sp>
            <p:nvSpPr>
              <p:cNvPr id="13" name="TextBox 12">
                <a:extLst>
                  <a:ext uri="{FF2B5EF4-FFF2-40B4-BE49-F238E27FC236}">
                    <a16:creationId xmlns:a16="http://schemas.microsoft.com/office/drawing/2014/main" id="{4BCCA8FB-0263-47FE-AC34-D56DD8ED7A52}"/>
                  </a:ext>
                </a:extLst>
              </p:cNvPr>
              <p:cNvSpPr txBox="1"/>
              <p:nvPr/>
            </p:nvSpPr>
            <p:spPr>
              <a:xfrm rot="21016543">
                <a:off x="3968585" y="5765775"/>
                <a:ext cx="2269898" cy="461665"/>
              </a:xfrm>
              <a:prstGeom prst="rect">
                <a:avLst/>
              </a:prstGeom>
              <a:noFill/>
            </p:spPr>
            <p:txBody>
              <a:bodyPr wrap="square" rtlCol="0">
                <a:spAutoFit/>
              </a:bodyPr>
              <a:lstStyle/>
              <a:p>
                <a:r>
                  <a:rPr lang="en-AU" sz="2400" dirty="0">
                    <a:latin typeface="Arial Rounded MT Bold" panose="020F0704030504030204" pitchFamily="34" charset="0"/>
                  </a:rPr>
                  <a:t>Guanine base</a:t>
                </a:r>
              </a:p>
            </p:txBody>
          </p:sp>
        </p:grpSp>
        <p:sp>
          <p:nvSpPr>
            <p:cNvPr id="15" name="TextBox 14">
              <a:extLst>
                <a:ext uri="{FF2B5EF4-FFF2-40B4-BE49-F238E27FC236}">
                  <a16:creationId xmlns:a16="http://schemas.microsoft.com/office/drawing/2014/main" id="{D8AE73F6-F85B-409B-98B6-9A6D353C0DB9}"/>
                </a:ext>
              </a:extLst>
            </p:cNvPr>
            <p:cNvSpPr txBox="1"/>
            <p:nvPr/>
          </p:nvSpPr>
          <p:spPr>
            <a:xfrm rot="19851067">
              <a:off x="5757997" y="5665084"/>
              <a:ext cx="1689529" cy="830997"/>
            </a:xfrm>
            <a:prstGeom prst="rect">
              <a:avLst/>
            </a:prstGeom>
            <a:noFill/>
          </p:spPr>
          <p:txBody>
            <a:bodyPr wrap="square" rtlCol="0">
              <a:spAutoFit/>
            </a:bodyPr>
            <a:lstStyle/>
            <a:p>
              <a:r>
                <a:rPr lang="en-AU" sz="2400" dirty="0">
                  <a:latin typeface="Arial Rounded MT Bold" panose="020F0704030504030204" pitchFamily="34" charset="0"/>
                </a:rPr>
                <a:t>Cytosine base</a:t>
              </a:r>
            </a:p>
          </p:txBody>
        </p:sp>
      </p:grpSp>
      <p:sp>
        <p:nvSpPr>
          <p:cNvPr id="17" name="TextBox 16">
            <a:extLst>
              <a:ext uri="{FF2B5EF4-FFF2-40B4-BE49-F238E27FC236}">
                <a16:creationId xmlns:a16="http://schemas.microsoft.com/office/drawing/2014/main" id="{1677BCD4-166B-4EF3-902F-FC5354AE834A}"/>
              </a:ext>
            </a:extLst>
          </p:cNvPr>
          <p:cNvSpPr txBox="1"/>
          <p:nvPr/>
        </p:nvSpPr>
        <p:spPr>
          <a:xfrm>
            <a:off x="8322366" y="1736035"/>
            <a:ext cx="3246782" cy="2554545"/>
          </a:xfrm>
          <a:prstGeom prst="rect">
            <a:avLst/>
          </a:prstGeom>
          <a:noFill/>
        </p:spPr>
        <p:txBody>
          <a:bodyPr wrap="square" rtlCol="0">
            <a:spAutoFit/>
          </a:bodyPr>
          <a:lstStyle/>
          <a:p>
            <a:r>
              <a:rPr lang="en-AU" sz="2400" b="1" dirty="0">
                <a:latin typeface="Arial Rounded MT Bold" panose="020F0704030504030204" pitchFamily="34" charset="0"/>
              </a:rPr>
              <a:t>Hydrogen bonds </a:t>
            </a:r>
            <a:r>
              <a:rPr lang="en-AU" sz="2400" dirty="0">
                <a:latin typeface="Arial Rounded MT Bold" panose="020F0704030504030204" pitchFamily="34" charset="0"/>
              </a:rPr>
              <a:t>join bases together:</a:t>
            </a:r>
          </a:p>
          <a:p>
            <a:pPr marL="342900" indent="-342900">
              <a:buFont typeface="Arial" panose="020B0604020202020204" pitchFamily="34" charset="0"/>
              <a:buChar char="•"/>
            </a:pPr>
            <a:r>
              <a:rPr lang="en-AU" sz="2400" dirty="0">
                <a:latin typeface="Arial Rounded MT Bold" panose="020F0704030504030204" pitchFamily="34" charset="0"/>
              </a:rPr>
              <a:t>adenine-thymine </a:t>
            </a:r>
            <a:r>
              <a:rPr lang="en-AU" sz="2000" dirty="0">
                <a:latin typeface="Arial Rounded MT Bold" panose="020F0704030504030204" pitchFamily="34" charset="0"/>
              </a:rPr>
              <a:t>(2 H-bonds)</a:t>
            </a:r>
          </a:p>
          <a:p>
            <a:pPr marL="342900" indent="-342900">
              <a:buFont typeface="Arial" panose="020B0604020202020204" pitchFamily="34" charset="0"/>
              <a:buChar char="•"/>
            </a:pPr>
            <a:r>
              <a:rPr lang="en-AU" sz="2400" dirty="0">
                <a:latin typeface="Arial Rounded MT Bold" panose="020F0704030504030204" pitchFamily="34" charset="0"/>
              </a:rPr>
              <a:t>guanine-cytosine </a:t>
            </a:r>
            <a:r>
              <a:rPr lang="en-AU" sz="2000" dirty="0">
                <a:latin typeface="Arial Rounded MT Bold" panose="020F0704030504030204" pitchFamily="34" charset="0"/>
              </a:rPr>
              <a:t>(3 H-bonds)</a:t>
            </a:r>
          </a:p>
          <a:p>
            <a:endParaRPr lang="en-AU" sz="2400" dirty="0">
              <a:latin typeface="Arial Rounded MT Bold" panose="020F0704030504030204" pitchFamily="34" charset="0"/>
            </a:endParaRPr>
          </a:p>
        </p:txBody>
      </p:sp>
    </p:spTree>
    <p:extLst>
      <p:ext uri="{BB962C8B-B14F-4D97-AF65-F5344CB8AC3E}">
        <p14:creationId xmlns:p14="http://schemas.microsoft.com/office/powerpoint/2010/main" val="270186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1889-1B6F-4121-914C-89A86DD8C614}"/>
              </a:ext>
            </a:extLst>
          </p:cNvPr>
          <p:cNvSpPr>
            <a:spLocks noGrp="1"/>
          </p:cNvSpPr>
          <p:nvPr>
            <p:ph type="title"/>
          </p:nvPr>
        </p:nvSpPr>
        <p:spPr>
          <a:xfrm>
            <a:off x="7713566" y="239814"/>
            <a:ext cx="3020084" cy="768592"/>
          </a:xfrm>
        </p:spPr>
        <p:txBody>
          <a:bodyPr/>
          <a:lstStyle/>
          <a:p>
            <a:r>
              <a:rPr lang="en-AU" b="1" dirty="0"/>
              <a:t>5’/3’ ??????</a:t>
            </a:r>
          </a:p>
        </p:txBody>
      </p:sp>
      <p:sp>
        <p:nvSpPr>
          <p:cNvPr id="3" name="Content Placeholder 2">
            <a:extLst>
              <a:ext uri="{FF2B5EF4-FFF2-40B4-BE49-F238E27FC236}">
                <a16:creationId xmlns:a16="http://schemas.microsoft.com/office/drawing/2014/main" id="{527EA3B5-0841-427C-950D-3CEABB075B44}"/>
              </a:ext>
            </a:extLst>
          </p:cNvPr>
          <p:cNvSpPr>
            <a:spLocks noGrp="1"/>
          </p:cNvSpPr>
          <p:nvPr>
            <p:ph idx="1"/>
          </p:nvPr>
        </p:nvSpPr>
        <p:spPr>
          <a:xfrm>
            <a:off x="7016310" y="1008406"/>
            <a:ext cx="4880733" cy="5579742"/>
          </a:xfrm>
        </p:spPr>
        <p:txBody>
          <a:bodyPr>
            <a:normAutofit/>
          </a:bodyPr>
          <a:lstStyle/>
          <a:p>
            <a:pPr>
              <a:lnSpc>
                <a:spcPct val="150000"/>
              </a:lnSpc>
              <a:buFont typeface="Wingdings" panose="05000000000000000000" pitchFamily="2" charset="2"/>
              <a:buChar char="§"/>
            </a:pPr>
            <a:r>
              <a:rPr lang="en-AU" sz="2400" dirty="0">
                <a:solidFill>
                  <a:schemeClr val="tx1"/>
                </a:solidFill>
              </a:rPr>
              <a:t>DNA has ‘directionality’.</a:t>
            </a:r>
          </a:p>
          <a:p>
            <a:pPr>
              <a:lnSpc>
                <a:spcPct val="150000"/>
              </a:lnSpc>
              <a:buFont typeface="Wingdings" panose="05000000000000000000" pitchFamily="2" charset="2"/>
              <a:buChar char="§"/>
            </a:pPr>
            <a:r>
              <a:rPr lang="en-AU" sz="2400" dirty="0">
                <a:solidFill>
                  <a:schemeClr val="tx1"/>
                </a:solidFill>
              </a:rPr>
              <a:t>Described as 5’ to 3’ (5-prime to 3-prime)</a:t>
            </a:r>
          </a:p>
          <a:p>
            <a:pPr>
              <a:lnSpc>
                <a:spcPct val="150000"/>
              </a:lnSpc>
              <a:buFont typeface="Wingdings" panose="05000000000000000000" pitchFamily="2" charset="2"/>
              <a:buChar char="§"/>
            </a:pPr>
            <a:r>
              <a:rPr lang="en-AU" sz="2400" dirty="0">
                <a:solidFill>
                  <a:schemeClr val="tx1"/>
                </a:solidFill>
              </a:rPr>
              <a:t>The 5 and 3 relates to the C on the 5 carbon atoms of the sugar ring. (numbered 1-5)</a:t>
            </a:r>
          </a:p>
          <a:p>
            <a:pPr>
              <a:lnSpc>
                <a:spcPct val="150000"/>
              </a:lnSpc>
              <a:buFont typeface="Wingdings" panose="05000000000000000000" pitchFamily="2" charset="2"/>
              <a:buChar char="§"/>
            </a:pPr>
            <a:r>
              <a:rPr lang="en-AU" sz="2400" dirty="0">
                <a:solidFill>
                  <a:schemeClr val="tx1"/>
                </a:solidFill>
              </a:rPr>
              <a:t>The 5’ end starts with a phosphate group</a:t>
            </a:r>
          </a:p>
          <a:p>
            <a:pPr>
              <a:lnSpc>
                <a:spcPct val="150000"/>
              </a:lnSpc>
              <a:buFont typeface="Wingdings" panose="05000000000000000000" pitchFamily="2" charset="2"/>
              <a:buChar char="§"/>
            </a:pPr>
            <a:r>
              <a:rPr lang="en-AU" sz="2400" dirty="0">
                <a:solidFill>
                  <a:schemeClr val="tx1"/>
                </a:solidFill>
              </a:rPr>
              <a:t>The 3’ end finishes with a sugar</a:t>
            </a:r>
          </a:p>
        </p:txBody>
      </p:sp>
      <p:sp>
        <p:nvSpPr>
          <p:cNvPr id="9" name="TextBox 8">
            <a:extLst>
              <a:ext uri="{FF2B5EF4-FFF2-40B4-BE49-F238E27FC236}">
                <a16:creationId xmlns:a16="http://schemas.microsoft.com/office/drawing/2014/main" id="{EDC4683E-334B-4FE2-9615-65E764CB9540}"/>
              </a:ext>
            </a:extLst>
          </p:cNvPr>
          <p:cNvSpPr txBox="1"/>
          <p:nvPr/>
        </p:nvSpPr>
        <p:spPr>
          <a:xfrm>
            <a:off x="3412908" y="1046971"/>
            <a:ext cx="1728201" cy="461665"/>
          </a:xfrm>
          <a:prstGeom prst="rect">
            <a:avLst/>
          </a:prstGeom>
          <a:noFill/>
        </p:spPr>
        <p:txBody>
          <a:bodyPr wrap="square" rtlCol="0">
            <a:spAutoFit/>
          </a:bodyPr>
          <a:lstStyle/>
          <a:p>
            <a:r>
              <a:rPr lang="en-AU" sz="2400" b="1" dirty="0"/>
              <a:t>5’ Carbon</a:t>
            </a:r>
          </a:p>
        </p:txBody>
      </p:sp>
      <p:sp>
        <p:nvSpPr>
          <p:cNvPr id="14" name="TextBox 13">
            <a:extLst>
              <a:ext uri="{FF2B5EF4-FFF2-40B4-BE49-F238E27FC236}">
                <a16:creationId xmlns:a16="http://schemas.microsoft.com/office/drawing/2014/main" id="{FC169B4C-3FB7-493F-9C47-9FDC81A35B22}"/>
              </a:ext>
            </a:extLst>
          </p:cNvPr>
          <p:cNvSpPr txBox="1"/>
          <p:nvPr/>
        </p:nvSpPr>
        <p:spPr>
          <a:xfrm>
            <a:off x="1256924" y="305231"/>
            <a:ext cx="3020084" cy="461665"/>
          </a:xfrm>
          <a:prstGeom prst="rect">
            <a:avLst/>
          </a:prstGeom>
          <a:noFill/>
        </p:spPr>
        <p:txBody>
          <a:bodyPr wrap="square" rtlCol="0">
            <a:spAutoFit/>
          </a:bodyPr>
          <a:lstStyle/>
          <a:p>
            <a:r>
              <a:rPr lang="en-AU" sz="2400" b="1" dirty="0"/>
              <a:t>Phosphate group</a:t>
            </a:r>
          </a:p>
        </p:txBody>
      </p:sp>
      <p:grpSp>
        <p:nvGrpSpPr>
          <p:cNvPr id="29" name="Group 28">
            <a:extLst>
              <a:ext uri="{FF2B5EF4-FFF2-40B4-BE49-F238E27FC236}">
                <a16:creationId xmlns:a16="http://schemas.microsoft.com/office/drawing/2014/main" id="{963A427E-C3DB-458F-85F1-26E8129BE406}"/>
              </a:ext>
            </a:extLst>
          </p:cNvPr>
          <p:cNvGrpSpPr/>
          <p:nvPr/>
        </p:nvGrpSpPr>
        <p:grpSpPr>
          <a:xfrm>
            <a:off x="626661" y="766896"/>
            <a:ext cx="5611518" cy="4795054"/>
            <a:chOff x="648606" y="803887"/>
            <a:chExt cx="5611518" cy="4795054"/>
          </a:xfrm>
        </p:grpSpPr>
        <p:grpSp>
          <p:nvGrpSpPr>
            <p:cNvPr id="24" name="Group 23">
              <a:extLst>
                <a:ext uri="{FF2B5EF4-FFF2-40B4-BE49-F238E27FC236}">
                  <a16:creationId xmlns:a16="http://schemas.microsoft.com/office/drawing/2014/main" id="{2EA82D4D-B6DA-4463-944C-767506BE1E13}"/>
                </a:ext>
              </a:extLst>
            </p:cNvPr>
            <p:cNvGrpSpPr/>
            <p:nvPr/>
          </p:nvGrpSpPr>
          <p:grpSpPr>
            <a:xfrm>
              <a:off x="648606" y="803887"/>
              <a:ext cx="5611518" cy="4795054"/>
              <a:chOff x="648606" y="803887"/>
              <a:chExt cx="5611518" cy="4795054"/>
            </a:xfrm>
          </p:grpSpPr>
          <p:grpSp>
            <p:nvGrpSpPr>
              <p:cNvPr id="20" name="Group 19">
                <a:extLst>
                  <a:ext uri="{FF2B5EF4-FFF2-40B4-BE49-F238E27FC236}">
                    <a16:creationId xmlns:a16="http://schemas.microsoft.com/office/drawing/2014/main" id="{FFEC2CBB-5B62-483A-B902-8FCCC7077487}"/>
                  </a:ext>
                </a:extLst>
              </p:cNvPr>
              <p:cNvGrpSpPr/>
              <p:nvPr/>
            </p:nvGrpSpPr>
            <p:grpSpPr>
              <a:xfrm>
                <a:off x="648606" y="803887"/>
                <a:ext cx="5611518" cy="4795054"/>
                <a:chOff x="648606" y="803887"/>
                <a:chExt cx="5611518" cy="4795054"/>
              </a:xfrm>
            </p:grpSpPr>
            <p:grpSp>
              <p:nvGrpSpPr>
                <p:cNvPr id="18" name="Group 17">
                  <a:extLst>
                    <a:ext uri="{FF2B5EF4-FFF2-40B4-BE49-F238E27FC236}">
                      <a16:creationId xmlns:a16="http://schemas.microsoft.com/office/drawing/2014/main" id="{0F6822CA-C56B-4B90-AA38-782325081FEC}"/>
                    </a:ext>
                  </a:extLst>
                </p:cNvPr>
                <p:cNvGrpSpPr/>
                <p:nvPr/>
              </p:nvGrpSpPr>
              <p:grpSpPr>
                <a:xfrm>
                  <a:off x="648606" y="803887"/>
                  <a:ext cx="5528603" cy="4795054"/>
                  <a:chOff x="648606" y="803887"/>
                  <a:chExt cx="5528603" cy="4795054"/>
                </a:xfrm>
              </p:grpSpPr>
              <p:grpSp>
                <p:nvGrpSpPr>
                  <p:cNvPr id="13" name="Group 12">
                    <a:extLst>
                      <a:ext uri="{FF2B5EF4-FFF2-40B4-BE49-F238E27FC236}">
                        <a16:creationId xmlns:a16="http://schemas.microsoft.com/office/drawing/2014/main" id="{2B3853BF-D191-4888-8B9A-CFBF5FCD11A3}"/>
                      </a:ext>
                    </a:extLst>
                  </p:cNvPr>
                  <p:cNvGrpSpPr/>
                  <p:nvPr/>
                </p:nvGrpSpPr>
                <p:grpSpPr>
                  <a:xfrm>
                    <a:off x="648606" y="803887"/>
                    <a:ext cx="5528603" cy="4795054"/>
                    <a:chOff x="648606" y="803887"/>
                    <a:chExt cx="5528603" cy="4795054"/>
                  </a:xfrm>
                </p:grpSpPr>
                <p:grpSp>
                  <p:nvGrpSpPr>
                    <p:cNvPr id="8" name="Group 7">
                      <a:extLst>
                        <a:ext uri="{FF2B5EF4-FFF2-40B4-BE49-F238E27FC236}">
                          <a16:creationId xmlns:a16="http://schemas.microsoft.com/office/drawing/2014/main" id="{B8CDD2F6-837E-4772-BC08-91E5469452E9}"/>
                        </a:ext>
                      </a:extLst>
                    </p:cNvPr>
                    <p:cNvGrpSpPr/>
                    <p:nvPr/>
                  </p:nvGrpSpPr>
                  <p:grpSpPr>
                    <a:xfrm>
                      <a:off x="648606" y="1378634"/>
                      <a:ext cx="5528603" cy="4220307"/>
                      <a:chOff x="648606" y="1378634"/>
                      <a:chExt cx="5528603" cy="4220307"/>
                    </a:xfrm>
                  </p:grpSpPr>
                  <p:pic>
                    <p:nvPicPr>
                      <p:cNvPr id="5" name="Picture 4" descr="Diagram, schematic&#10;&#10;Description automatically generated">
                        <a:extLst>
                          <a:ext uri="{FF2B5EF4-FFF2-40B4-BE49-F238E27FC236}">
                            <a16:creationId xmlns:a16="http://schemas.microsoft.com/office/drawing/2014/main" id="{DBB94F39-2B26-4785-9D52-DB8CDF174E17}"/>
                          </a:ext>
                        </a:extLst>
                      </p:cNvPr>
                      <p:cNvPicPr>
                        <a:picLocks noChangeAspect="1"/>
                      </p:cNvPicPr>
                      <p:nvPr/>
                    </p:nvPicPr>
                    <p:blipFill rotWithShape="1">
                      <a:blip r:embed="rId3"/>
                      <a:srcRect l="6840" r="3311"/>
                      <a:stretch/>
                    </p:blipFill>
                    <p:spPr>
                      <a:xfrm>
                        <a:off x="648606" y="1899968"/>
                        <a:ext cx="5528603" cy="3698973"/>
                      </a:xfrm>
                      <a:prstGeom prst="rect">
                        <a:avLst/>
                      </a:prstGeom>
                    </p:spPr>
                  </p:pic>
                  <p:cxnSp>
                    <p:nvCxnSpPr>
                      <p:cNvPr id="7" name="Straight Arrow Connector 6">
                        <a:extLst>
                          <a:ext uri="{FF2B5EF4-FFF2-40B4-BE49-F238E27FC236}">
                            <a16:creationId xmlns:a16="http://schemas.microsoft.com/office/drawing/2014/main" id="{871785FA-F70A-46EE-BC71-942851F0E62C}"/>
                          </a:ext>
                        </a:extLst>
                      </p:cNvPr>
                      <p:cNvCxnSpPr/>
                      <p:nvPr/>
                    </p:nvCxnSpPr>
                    <p:spPr>
                      <a:xfrm flipH="1">
                        <a:off x="3495822" y="1378634"/>
                        <a:ext cx="302455" cy="1322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E06EAAD3-AAB9-426E-AF6E-D4BACC4CBD10}"/>
                        </a:ext>
                      </a:extLst>
                    </p:cNvPr>
                    <p:cNvCxnSpPr>
                      <a:cxnSpLocks/>
                    </p:cNvCxnSpPr>
                    <p:nvPr/>
                  </p:nvCxnSpPr>
                  <p:spPr>
                    <a:xfrm>
                      <a:off x="1793631" y="803887"/>
                      <a:ext cx="302455" cy="1475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B3201D2E-07AF-410F-AD07-452E292062FB}"/>
                      </a:ext>
                    </a:extLst>
                  </p:cNvPr>
                  <p:cNvCxnSpPr/>
                  <p:nvPr/>
                </p:nvCxnSpPr>
                <p:spPr>
                  <a:xfrm flipH="1">
                    <a:off x="4965895" y="2433711"/>
                    <a:ext cx="175214" cy="478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57CDD7C-0358-40E6-8A16-D42909650D41}"/>
                    </a:ext>
                  </a:extLst>
                </p:cNvPr>
                <p:cNvSpPr txBox="1"/>
                <p:nvPr/>
              </p:nvSpPr>
              <p:spPr>
                <a:xfrm>
                  <a:off x="4450299" y="1871810"/>
                  <a:ext cx="1809825" cy="646331"/>
                </a:xfrm>
                <a:prstGeom prst="rect">
                  <a:avLst/>
                </a:prstGeom>
                <a:noFill/>
              </p:spPr>
              <p:txBody>
                <a:bodyPr wrap="square" rtlCol="0">
                  <a:spAutoFit/>
                </a:bodyPr>
                <a:lstStyle/>
                <a:p>
                  <a:r>
                    <a:rPr lang="en-AU" b="1" dirty="0">
                      <a:latin typeface="Arial Narrow" panose="020B0606020202030204" pitchFamily="34" charset="0"/>
                    </a:rPr>
                    <a:t>Adenine/thymine/ cytosine/guanine</a:t>
                  </a:r>
                </a:p>
              </p:txBody>
            </p:sp>
          </p:grpSp>
          <p:cxnSp>
            <p:nvCxnSpPr>
              <p:cNvPr id="23" name="Straight Arrow Connector 22">
                <a:extLst>
                  <a:ext uri="{FF2B5EF4-FFF2-40B4-BE49-F238E27FC236}">
                    <a16:creationId xmlns:a16="http://schemas.microsoft.com/office/drawing/2014/main" id="{05482037-9EF5-4C71-9B08-7495CE6D015A}"/>
                  </a:ext>
                </a:extLst>
              </p:cNvPr>
              <p:cNvCxnSpPr/>
              <p:nvPr/>
            </p:nvCxnSpPr>
            <p:spPr>
              <a:xfrm flipV="1">
                <a:off x="2757268" y="4192172"/>
                <a:ext cx="506437" cy="2532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B66CD9BA-3CFC-4A60-BE85-620D7DAB0E9D}"/>
                </a:ext>
              </a:extLst>
            </p:cNvPr>
            <p:cNvCxnSpPr>
              <a:cxnSpLocks/>
            </p:cNvCxnSpPr>
            <p:nvPr/>
          </p:nvCxnSpPr>
          <p:spPr>
            <a:xfrm flipH="1" flipV="1">
              <a:off x="3668691" y="4830350"/>
              <a:ext cx="996236" cy="235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8585BA9-319B-46F8-AD76-A408EFD168C0}"/>
              </a:ext>
            </a:extLst>
          </p:cNvPr>
          <p:cNvSpPr txBox="1"/>
          <p:nvPr/>
        </p:nvSpPr>
        <p:spPr>
          <a:xfrm>
            <a:off x="924106" y="4155181"/>
            <a:ext cx="1997613" cy="707886"/>
          </a:xfrm>
          <a:prstGeom prst="rect">
            <a:avLst/>
          </a:prstGeom>
          <a:noFill/>
        </p:spPr>
        <p:txBody>
          <a:bodyPr wrap="square" rtlCol="0">
            <a:spAutoFit/>
          </a:bodyPr>
          <a:lstStyle/>
          <a:p>
            <a:r>
              <a:rPr lang="en-AU" sz="2000" b="1" dirty="0"/>
              <a:t>3’ Carbon on sugar ring</a:t>
            </a:r>
          </a:p>
        </p:txBody>
      </p:sp>
      <p:sp>
        <p:nvSpPr>
          <p:cNvPr id="30" name="TextBox 29">
            <a:extLst>
              <a:ext uri="{FF2B5EF4-FFF2-40B4-BE49-F238E27FC236}">
                <a16:creationId xmlns:a16="http://schemas.microsoft.com/office/drawing/2014/main" id="{E47FED22-BF55-49C4-904D-498526512BD2}"/>
              </a:ext>
            </a:extLst>
          </p:cNvPr>
          <p:cNvSpPr txBox="1"/>
          <p:nvPr/>
        </p:nvSpPr>
        <p:spPr>
          <a:xfrm>
            <a:off x="4628271" y="4532362"/>
            <a:ext cx="2420497" cy="707886"/>
          </a:xfrm>
          <a:prstGeom prst="rect">
            <a:avLst/>
          </a:prstGeom>
          <a:noFill/>
        </p:spPr>
        <p:txBody>
          <a:bodyPr wrap="square" rtlCol="0">
            <a:spAutoFit/>
          </a:bodyPr>
          <a:lstStyle/>
          <a:p>
            <a:r>
              <a:rPr lang="en-AU" sz="2000" b="1" dirty="0"/>
              <a:t>Next phosphate group</a:t>
            </a:r>
          </a:p>
        </p:txBody>
      </p:sp>
    </p:spTree>
    <p:extLst>
      <p:ext uri="{BB962C8B-B14F-4D97-AF65-F5344CB8AC3E}">
        <p14:creationId xmlns:p14="http://schemas.microsoft.com/office/powerpoint/2010/main" val="12986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5"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442F-4D32-1E41-A379-4EB3690DF49F}"/>
              </a:ext>
            </a:extLst>
          </p:cNvPr>
          <p:cNvSpPr>
            <a:spLocks noGrp="1"/>
          </p:cNvSpPr>
          <p:nvPr>
            <p:ph type="title"/>
          </p:nvPr>
        </p:nvSpPr>
        <p:spPr>
          <a:xfrm>
            <a:off x="2592925" y="624110"/>
            <a:ext cx="8911687" cy="791735"/>
          </a:xfrm>
        </p:spPr>
        <p:txBody>
          <a:bodyPr/>
          <a:lstStyle/>
          <a:p>
            <a:r>
              <a:rPr lang="en-AU" dirty="0"/>
              <a:t>Why is this important?</a:t>
            </a:r>
          </a:p>
        </p:txBody>
      </p:sp>
      <p:pic>
        <p:nvPicPr>
          <p:cNvPr id="5" name="Content Placeholder 4">
            <a:extLst>
              <a:ext uri="{FF2B5EF4-FFF2-40B4-BE49-F238E27FC236}">
                <a16:creationId xmlns:a16="http://schemas.microsoft.com/office/drawing/2014/main" id="{6D9ED294-1150-6A3E-822B-C257713F0C9A}"/>
              </a:ext>
            </a:extLst>
          </p:cNvPr>
          <p:cNvPicPr>
            <a:picLocks noGrp="1" noChangeAspect="1"/>
          </p:cNvPicPr>
          <p:nvPr>
            <p:ph idx="1"/>
          </p:nvPr>
        </p:nvPicPr>
        <p:blipFill>
          <a:blip r:embed="rId2"/>
          <a:stretch>
            <a:fillRect/>
          </a:stretch>
        </p:blipFill>
        <p:spPr>
          <a:xfrm>
            <a:off x="2411311" y="2528665"/>
            <a:ext cx="7029450" cy="3705225"/>
          </a:xfrm>
        </p:spPr>
      </p:pic>
      <p:sp>
        <p:nvSpPr>
          <p:cNvPr id="6" name="TextBox 5">
            <a:extLst>
              <a:ext uri="{FF2B5EF4-FFF2-40B4-BE49-F238E27FC236}">
                <a16:creationId xmlns:a16="http://schemas.microsoft.com/office/drawing/2014/main" id="{E42299EF-E06D-8645-1A30-B41C7B21595E}"/>
              </a:ext>
            </a:extLst>
          </p:cNvPr>
          <p:cNvSpPr txBox="1"/>
          <p:nvPr/>
        </p:nvSpPr>
        <p:spPr>
          <a:xfrm>
            <a:off x="1932039" y="1224116"/>
            <a:ext cx="9572573" cy="1200329"/>
          </a:xfrm>
          <a:prstGeom prst="rect">
            <a:avLst/>
          </a:prstGeom>
          <a:noFill/>
        </p:spPr>
        <p:txBody>
          <a:bodyPr wrap="square" rtlCol="0">
            <a:spAutoFit/>
          </a:bodyPr>
          <a:lstStyle/>
          <a:p>
            <a:r>
              <a:rPr lang="en-AU" sz="2400" dirty="0"/>
              <a:t>DNA polymerase only works in 1 direction.</a:t>
            </a:r>
          </a:p>
          <a:p>
            <a:pPr marL="342900" indent="-342900">
              <a:buFont typeface="Arial" panose="020B0604020202020204" pitchFamily="34" charset="0"/>
              <a:buChar char="•"/>
            </a:pPr>
            <a:r>
              <a:rPr lang="en-AU" sz="2400" dirty="0"/>
              <a:t>Can only add nucleotides on the 3’ end.</a:t>
            </a:r>
          </a:p>
          <a:p>
            <a:pPr marL="342900" indent="-342900">
              <a:buFont typeface="Arial" panose="020B0604020202020204" pitchFamily="34" charset="0"/>
              <a:buChar char="•"/>
            </a:pPr>
            <a:r>
              <a:rPr lang="en-AU" sz="2400" dirty="0"/>
              <a:t>Read UP, Write DOWN</a:t>
            </a:r>
          </a:p>
        </p:txBody>
      </p:sp>
      <p:grpSp>
        <p:nvGrpSpPr>
          <p:cNvPr id="10" name="Group 9">
            <a:extLst>
              <a:ext uri="{FF2B5EF4-FFF2-40B4-BE49-F238E27FC236}">
                <a16:creationId xmlns:a16="http://schemas.microsoft.com/office/drawing/2014/main" id="{5A58C3E1-904E-B089-C9D0-3DBC71BC43B1}"/>
              </a:ext>
            </a:extLst>
          </p:cNvPr>
          <p:cNvGrpSpPr/>
          <p:nvPr/>
        </p:nvGrpSpPr>
        <p:grpSpPr>
          <a:xfrm>
            <a:off x="9099755" y="4396024"/>
            <a:ext cx="2698955" cy="1837865"/>
            <a:chOff x="9099755" y="4396024"/>
            <a:chExt cx="2698955" cy="1837865"/>
          </a:xfrm>
        </p:grpSpPr>
        <p:cxnSp>
          <p:nvCxnSpPr>
            <p:cNvPr id="8" name="Straight Arrow Connector 7">
              <a:extLst>
                <a:ext uri="{FF2B5EF4-FFF2-40B4-BE49-F238E27FC236}">
                  <a16:creationId xmlns:a16="http://schemas.microsoft.com/office/drawing/2014/main" id="{54DBEA0D-1990-F392-414C-2B4581F953A3}"/>
                </a:ext>
              </a:extLst>
            </p:cNvPr>
            <p:cNvCxnSpPr/>
            <p:nvPr/>
          </p:nvCxnSpPr>
          <p:spPr>
            <a:xfrm flipH="1">
              <a:off x="9099755" y="4542503"/>
              <a:ext cx="116512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12E1A67-5236-CC90-71B4-5F380ECA0935}"/>
                </a:ext>
              </a:extLst>
            </p:cNvPr>
            <p:cNvSpPr/>
            <p:nvPr/>
          </p:nvSpPr>
          <p:spPr>
            <a:xfrm>
              <a:off x="10264877" y="4396024"/>
              <a:ext cx="1533833" cy="18378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2400" dirty="0"/>
                <a:t>Reading the original strand 3’ to 5’</a:t>
              </a:r>
            </a:p>
          </p:txBody>
        </p:sp>
      </p:grpSp>
      <p:grpSp>
        <p:nvGrpSpPr>
          <p:cNvPr id="15" name="Group 14">
            <a:extLst>
              <a:ext uri="{FF2B5EF4-FFF2-40B4-BE49-F238E27FC236}">
                <a16:creationId xmlns:a16="http://schemas.microsoft.com/office/drawing/2014/main" id="{BD293788-F7B8-F7DC-E23C-15889CB59E53}"/>
              </a:ext>
            </a:extLst>
          </p:cNvPr>
          <p:cNvGrpSpPr/>
          <p:nvPr/>
        </p:nvGrpSpPr>
        <p:grpSpPr>
          <a:xfrm>
            <a:off x="7447936" y="1520065"/>
            <a:ext cx="4483509" cy="1908935"/>
            <a:chOff x="7447936" y="1520065"/>
            <a:chExt cx="4483509" cy="1908935"/>
          </a:xfrm>
        </p:grpSpPr>
        <p:cxnSp>
          <p:nvCxnSpPr>
            <p:cNvPr id="12" name="Straight Arrow Connector 11">
              <a:extLst>
                <a:ext uri="{FF2B5EF4-FFF2-40B4-BE49-F238E27FC236}">
                  <a16:creationId xmlns:a16="http://schemas.microsoft.com/office/drawing/2014/main" id="{EA56A579-5C1C-2CF1-C287-759C45F9BC08}"/>
                </a:ext>
              </a:extLst>
            </p:cNvPr>
            <p:cNvCxnSpPr>
              <a:cxnSpLocks/>
            </p:cNvCxnSpPr>
            <p:nvPr/>
          </p:nvCxnSpPr>
          <p:spPr>
            <a:xfrm flipH="1">
              <a:off x="7447936" y="2175387"/>
              <a:ext cx="1150374" cy="12536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5F55CEE-BBA0-C8DB-54AD-9C0A2A9A4B6B}"/>
                </a:ext>
              </a:extLst>
            </p:cNvPr>
            <p:cNvSpPr txBox="1"/>
            <p:nvPr/>
          </p:nvSpPr>
          <p:spPr>
            <a:xfrm>
              <a:off x="8598310" y="1520065"/>
              <a:ext cx="333313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400" dirty="0"/>
                <a:t>Writing the new strand by adding nucleotides to the 3’ end</a:t>
              </a:r>
            </a:p>
          </p:txBody>
        </p:sp>
      </p:grpSp>
      <p:sp>
        <p:nvSpPr>
          <p:cNvPr id="16" name="TextBox 15">
            <a:extLst>
              <a:ext uri="{FF2B5EF4-FFF2-40B4-BE49-F238E27FC236}">
                <a16:creationId xmlns:a16="http://schemas.microsoft.com/office/drawing/2014/main" id="{2B9258DC-E0F8-3C6F-75DD-EED7201BE26B}"/>
              </a:ext>
            </a:extLst>
          </p:cNvPr>
          <p:cNvSpPr txBox="1"/>
          <p:nvPr/>
        </p:nvSpPr>
        <p:spPr>
          <a:xfrm>
            <a:off x="5428903" y="6400800"/>
            <a:ext cx="2196013" cy="276999"/>
          </a:xfrm>
          <a:prstGeom prst="rect">
            <a:avLst/>
          </a:prstGeom>
          <a:noFill/>
        </p:spPr>
        <p:txBody>
          <a:bodyPr wrap="square" rtlCol="0">
            <a:spAutoFit/>
          </a:bodyPr>
          <a:lstStyle/>
          <a:p>
            <a:r>
              <a:rPr lang="en-AU" sz="1200" i="1" dirty="0"/>
              <a:t>Graphic from Khan Academy </a:t>
            </a:r>
          </a:p>
        </p:txBody>
      </p:sp>
    </p:spTree>
    <p:extLst>
      <p:ext uri="{BB962C8B-B14F-4D97-AF65-F5344CB8AC3E}">
        <p14:creationId xmlns:p14="http://schemas.microsoft.com/office/powerpoint/2010/main" val="1186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8DC7-C541-43F6-980C-E05D6DE39428}"/>
              </a:ext>
            </a:extLst>
          </p:cNvPr>
          <p:cNvSpPr>
            <a:spLocks noGrp="1"/>
          </p:cNvSpPr>
          <p:nvPr>
            <p:ph type="title"/>
          </p:nvPr>
        </p:nvSpPr>
        <p:spPr>
          <a:xfrm>
            <a:off x="2592925" y="624110"/>
            <a:ext cx="8911687" cy="674603"/>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DNA Replication: the basics!</a:t>
            </a:r>
          </a:p>
        </p:txBody>
      </p:sp>
      <p:sp>
        <p:nvSpPr>
          <p:cNvPr id="3" name="Content Placeholder 2">
            <a:extLst>
              <a:ext uri="{FF2B5EF4-FFF2-40B4-BE49-F238E27FC236}">
                <a16:creationId xmlns:a16="http://schemas.microsoft.com/office/drawing/2014/main" id="{A68AA800-D222-4202-B766-79DDF073D1D0}"/>
              </a:ext>
            </a:extLst>
          </p:cNvPr>
          <p:cNvSpPr>
            <a:spLocks noGrp="1"/>
          </p:cNvSpPr>
          <p:nvPr>
            <p:ph idx="1"/>
          </p:nvPr>
        </p:nvSpPr>
        <p:spPr>
          <a:xfrm>
            <a:off x="1696278" y="1298713"/>
            <a:ext cx="9808334" cy="4612509"/>
          </a:xfrm>
        </p:spPr>
        <p:txBody>
          <a:bodyPr>
            <a:normAutofit/>
          </a:bodyPr>
          <a:lstStyle/>
          <a:p>
            <a:pPr>
              <a:buFont typeface="Wingdings" panose="05000000000000000000" pitchFamily="2" charset="2"/>
              <a:buChar char="§"/>
            </a:pPr>
            <a:r>
              <a:rPr lang="en-AU" sz="2800" dirty="0">
                <a:latin typeface="Arial" panose="020B0604020202020204" pitchFamily="34" charset="0"/>
                <a:cs typeface="Arial" panose="020B0604020202020204" pitchFamily="34" charset="0"/>
              </a:rPr>
              <a:t> </a:t>
            </a:r>
            <a:r>
              <a:rPr lang="en-AU" sz="2800" dirty="0">
                <a:solidFill>
                  <a:schemeClr val="tx1"/>
                </a:solidFill>
                <a:latin typeface="Arial" panose="020B0604020202020204" pitchFamily="34" charset="0"/>
                <a:cs typeface="Arial" panose="020B0604020202020204" pitchFamily="34" charset="0"/>
              </a:rPr>
              <a:t>What is the purpose of DNA replication?</a:t>
            </a:r>
          </a:p>
          <a:p>
            <a:pPr lvl="1">
              <a:buFont typeface="Wingdings" panose="05000000000000000000" pitchFamily="2" charset="2"/>
              <a:buChar char="§"/>
            </a:pPr>
            <a:r>
              <a:rPr lang="en-AU" sz="2400" dirty="0">
                <a:solidFill>
                  <a:srgbClr val="FF0000"/>
                </a:solidFill>
                <a:latin typeface="Arial" panose="020B0604020202020204" pitchFamily="34" charset="0"/>
                <a:cs typeface="Arial" panose="020B0604020202020204" pitchFamily="34" charset="0"/>
              </a:rPr>
              <a:t>To reproduce 2 identical strands of DNA </a:t>
            </a:r>
          </a:p>
          <a:p>
            <a:pPr>
              <a:buFont typeface="Wingdings" panose="05000000000000000000" pitchFamily="2" charset="2"/>
              <a:buChar char="§"/>
            </a:pPr>
            <a:r>
              <a:rPr lang="en-AU" sz="2800" dirty="0">
                <a:solidFill>
                  <a:schemeClr val="tx1"/>
                </a:solidFill>
                <a:latin typeface="Arial" panose="020B0604020202020204" pitchFamily="34" charset="0"/>
                <a:cs typeface="Arial" panose="020B0604020202020204" pitchFamily="34" charset="0"/>
              </a:rPr>
              <a:t>But why does the body need more DNA?</a:t>
            </a:r>
          </a:p>
          <a:p>
            <a:pPr lvl="1">
              <a:buFont typeface="Wingdings" panose="05000000000000000000" pitchFamily="2" charset="2"/>
              <a:buChar char="§"/>
            </a:pPr>
            <a:r>
              <a:rPr lang="en-AU" sz="2400" dirty="0">
                <a:solidFill>
                  <a:srgbClr val="FF0000"/>
                </a:solidFill>
                <a:latin typeface="Arial" panose="020B0604020202020204" pitchFamily="34" charset="0"/>
                <a:cs typeface="Arial" panose="020B0604020202020204" pitchFamily="34" charset="0"/>
              </a:rPr>
              <a:t>Essential for cell division during </a:t>
            </a:r>
            <a:r>
              <a:rPr lang="en-AU" sz="2400" b="1" dirty="0">
                <a:solidFill>
                  <a:srgbClr val="FF0000"/>
                </a:solidFill>
                <a:latin typeface="Arial" panose="020B0604020202020204" pitchFamily="34" charset="0"/>
                <a:cs typeface="Arial" panose="020B0604020202020204" pitchFamily="34" charset="0"/>
              </a:rPr>
              <a:t>growth or repair of damaged tissues. </a:t>
            </a:r>
          </a:p>
          <a:p>
            <a:pPr lvl="1">
              <a:buFont typeface="Wingdings" panose="05000000000000000000" pitchFamily="2" charset="2"/>
              <a:buChar char="§"/>
            </a:pPr>
            <a:r>
              <a:rPr lang="en-AU" sz="2400" b="1" dirty="0">
                <a:solidFill>
                  <a:srgbClr val="FF0000"/>
                </a:solidFill>
                <a:latin typeface="Arial" panose="020B0604020202020204" pitchFamily="34" charset="0"/>
                <a:cs typeface="Arial" panose="020B0604020202020204" pitchFamily="34" charset="0"/>
              </a:rPr>
              <a:t>DNA replication</a:t>
            </a:r>
            <a:r>
              <a:rPr lang="en-AU" sz="2400" dirty="0">
                <a:solidFill>
                  <a:srgbClr val="FF0000"/>
                </a:solidFill>
                <a:latin typeface="Arial" panose="020B0604020202020204" pitchFamily="34" charset="0"/>
                <a:cs typeface="Arial" panose="020B0604020202020204" pitchFamily="34" charset="0"/>
              </a:rPr>
              <a:t> ensures that each new cell receives its own copy of the </a:t>
            </a:r>
            <a:r>
              <a:rPr lang="en-AU" sz="2400" b="1" dirty="0">
                <a:solidFill>
                  <a:srgbClr val="FF0000"/>
                </a:solidFill>
                <a:latin typeface="Arial" panose="020B0604020202020204" pitchFamily="34" charset="0"/>
                <a:cs typeface="Arial" panose="020B0604020202020204" pitchFamily="34" charset="0"/>
              </a:rPr>
              <a:t>DNA</a:t>
            </a:r>
            <a:r>
              <a:rPr lang="en-AU" sz="24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89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FE75-D84B-472A-A016-E89906BE1576}"/>
              </a:ext>
            </a:extLst>
          </p:cNvPr>
          <p:cNvSpPr>
            <a:spLocks noGrp="1"/>
          </p:cNvSpPr>
          <p:nvPr>
            <p:ph type="title"/>
          </p:nvPr>
        </p:nvSpPr>
        <p:spPr>
          <a:xfrm>
            <a:off x="2592925" y="624110"/>
            <a:ext cx="8911687" cy="768592"/>
          </a:xfrm>
        </p:spPr>
        <p:txBody>
          <a:bodyPr/>
          <a:lstStyle/>
          <a:p>
            <a:r>
              <a:rPr lang="en-AU" dirty="0">
                <a:solidFill>
                  <a:schemeClr val="tx1"/>
                </a:solidFill>
                <a:latin typeface="Arial" panose="020B0604020202020204" pitchFamily="34" charset="0"/>
                <a:cs typeface="Arial" panose="020B0604020202020204" pitchFamily="34" charset="0"/>
              </a:rPr>
              <a:t>DNA Replication Question 2</a:t>
            </a:r>
          </a:p>
        </p:txBody>
      </p:sp>
      <p:sp>
        <p:nvSpPr>
          <p:cNvPr id="3" name="Content Placeholder 2">
            <a:extLst>
              <a:ext uri="{FF2B5EF4-FFF2-40B4-BE49-F238E27FC236}">
                <a16:creationId xmlns:a16="http://schemas.microsoft.com/office/drawing/2014/main" id="{458D9560-4CBC-419A-8D50-40D147B1B3FA}"/>
              </a:ext>
            </a:extLst>
          </p:cNvPr>
          <p:cNvSpPr>
            <a:spLocks noGrp="1"/>
          </p:cNvSpPr>
          <p:nvPr>
            <p:ph idx="1"/>
          </p:nvPr>
        </p:nvSpPr>
        <p:spPr>
          <a:xfrm>
            <a:off x="2589212" y="1533378"/>
            <a:ext cx="8915400" cy="4377844"/>
          </a:xfrm>
        </p:spPr>
        <p:txBody>
          <a:bodyPr>
            <a:normAutofit lnSpcReduction="10000"/>
          </a:bodyPr>
          <a:lstStyle/>
          <a:p>
            <a:pPr marL="0" lvl="0" indent="0">
              <a:buNone/>
            </a:pPr>
            <a:r>
              <a:rPr lang="en-AU" sz="2400" dirty="0">
                <a:solidFill>
                  <a:schemeClr val="tx1"/>
                </a:solidFill>
                <a:latin typeface="Arial" panose="020B0604020202020204" pitchFamily="34" charset="0"/>
                <a:cs typeface="Arial" panose="020B0604020202020204" pitchFamily="34" charset="0"/>
              </a:rPr>
              <a:t>The process of DNA replication requires enzymes.</a:t>
            </a:r>
          </a:p>
          <a:p>
            <a:pPr marL="0" lvl="0" indent="0">
              <a:buNone/>
            </a:pPr>
            <a:r>
              <a:rPr lang="en-AU" sz="2400" i="1" dirty="0">
                <a:solidFill>
                  <a:schemeClr val="tx1"/>
                </a:solidFill>
                <a:latin typeface="Arial" panose="020B0604020202020204" pitchFamily="34" charset="0"/>
                <a:cs typeface="Arial" panose="020B0604020202020204" pitchFamily="34" charset="0"/>
              </a:rPr>
              <a:t>Identify</a:t>
            </a:r>
            <a:r>
              <a:rPr lang="en-AU" sz="2400" dirty="0">
                <a:solidFill>
                  <a:schemeClr val="tx1"/>
                </a:solidFill>
                <a:latin typeface="Arial" panose="020B0604020202020204" pitchFamily="34" charset="0"/>
                <a:cs typeface="Arial" panose="020B0604020202020204" pitchFamily="34" charset="0"/>
              </a:rPr>
              <a:t> the </a:t>
            </a:r>
            <a:r>
              <a:rPr lang="en-AU" sz="2400" b="1" dirty="0">
                <a:solidFill>
                  <a:schemeClr val="tx1"/>
                </a:solidFill>
                <a:latin typeface="Arial" panose="020B0604020202020204" pitchFamily="34" charset="0"/>
                <a:cs typeface="Arial" panose="020B0604020202020204" pitchFamily="34" charset="0"/>
              </a:rPr>
              <a:t>two (2)</a:t>
            </a:r>
            <a:r>
              <a:rPr lang="en-AU" sz="2400" dirty="0">
                <a:solidFill>
                  <a:schemeClr val="tx1"/>
                </a:solidFill>
                <a:latin typeface="Arial" panose="020B0604020202020204" pitchFamily="34" charset="0"/>
                <a:cs typeface="Arial" panose="020B0604020202020204" pitchFamily="34" charset="0"/>
              </a:rPr>
              <a:t> main enzymes that </a:t>
            </a:r>
            <a:r>
              <a:rPr lang="en-AU" sz="2400" i="1" dirty="0">
                <a:solidFill>
                  <a:schemeClr val="tx1"/>
                </a:solidFill>
                <a:latin typeface="Arial" panose="020B0604020202020204" pitchFamily="34" charset="0"/>
                <a:cs typeface="Arial" panose="020B0604020202020204" pitchFamily="34" charset="0"/>
              </a:rPr>
              <a:t>attach</a:t>
            </a:r>
            <a:r>
              <a:rPr lang="en-AU" sz="2400" dirty="0">
                <a:solidFill>
                  <a:schemeClr val="tx1"/>
                </a:solidFill>
                <a:latin typeface="Arial" panose="020B0604020202020204" pitchFamily="34" charset="0"/>
                <a:cs typeface="Arial" panose="020B0604020202020204" pitchFamily="34" charset="0"/>
              </a:rPr>
              <a:t> to the DNA molecule and describe their function.	(</a:t>
            </a:r>
            <a:r>
              <a:rPr lang="en-AU" sz="2400" u="sng" dirty="0">
                <a:solidFill>
                  <a:schemeClr val="tx1"/>
                </a:solidFill>
                <a:latin typeface="Arial" panose="020B0604020202020204" pitchFamily="34" charset="0"/>
                <a:cs typeface="Arial" panose="020B0604020202020204" pitchFamily="34" charset="0"/>
              </a:rPr>
              <a:t>4 marks</a:t>
            </a:r>
            <a:r>
              <a:rPr lang="en-AU" sz="2400" dirty="0">
                <a:solidFill>
                  <a:schemeClr val="tx1"/>
                </a:solidFill>
                <a:latin typeface="Arial" panose="020B0604020202020204" pitchFamily="34" charset="0"/>
                <a:cs typeface="Arial" panose="020B0604020202020204" pitchFamily="34" charset="0"/>
              </a:rPr>
              <a:t>)</a:t>
            </a:r>
          </a:p>
          <a:p>
            <a:pPr marL="0" lvl="0" indent="0">
              <a:buNone/>
            </a:pPr>
            <a:endParaRPr lang="en-AU" sz="2400" dirty="0">
              <a:solidFill>
                <a:schemeClr val="tx1"/>
              </a:solidFill>
              <a:latin typeface="Arial" panose="020B0604020202020204" pitchFamily="34" charset="0"/>
              <a:cs typeface="Arial" panose="020B0604020202020204" pitchFamily="34" charset="0"/>
            </a:endParaRPr>
          </a:p>
          <a:p>
            <a:pPr marL="0" lvl="0" indent="0">
              <a:buNone/>
            </a:pPr>
            <a:r>
              <a:rPr lang="en-AU" sz="2400" u="sng" dirty="0">
                <a:solidFill>
                  <a:srgbClr val="FF0000"/>
                </a:solidFill>
                <a:latin typeface="Arial" panose="020B0604020202020204" pitchFamily="34" charset="0"/>
                <a:cs typeface="Arial" panose="020B0604020202020204" pitchFamily="34" charset="0"/>
              </a:rPr>
              <a:t>DNA helicase </a:t>
            </a:r>
            <a:r>
              <a:rPr lang="en-AU" sz="2400" dirty="0">
                <a:solidFill>
                  <a:srgbClr val="FF0000"/>
                </a:solidFill>
                <a:latin typeface="Arial" panose="020B0604020202020204" pitchFamily="34" charset="0"/>
                <a:cs typeface="Arial" panose="020B0604020202020204" pitchFamily="34" charset="0"/>
              </a:rPr>
              <a:t>(1) </a:t>
            </a:r>
            <a:r>
              <a:rPr lang="en-AU" sz="2400" u="sng" dirty="0">
                <a:solidFill>
                  <a:srgbClr val="FF0000"/>
                </a:solidFill>
                <a:latin typeface="Arial" panose="020B0604020202020204" pitchFamily="34" charset="0"/>
                <a:cs typeface="Arial" panose="020B0604020202020204" pitchFamily="34" charset="0"/>
              </a:rPr>
              <a:t>unwinds/unzi</a:t>
            </a:r>
            <a:r>
              <a:rPr lang="en-AU" sz="2400" dirty="0">
                <a:solidFill>
                  <a:srgbClr val="FF0000"/>
                </a:solidFill>
                <a:latin typeface="Arial" panose="020B0604020202020204" pitchFamily="34" charset="0"/>
                <a:cs typeface="Arial" panose="020B0604020202020204" pitchFamily="34" charset="0"/>
              </a:rPr>
              <a:t>p</a:t>
            </a:r>
            <a:r>
              <a:rPr lang="en-AU" sz="2400" u="sng" dirty="0">
                <a:solidFill>
                  <a:srgbClr val="FF0000"/>
                </a:solidFill>
                <a:latin typeface="Arial" panose="020B0604020202020204" pitchFamily="34" charset="0"/>
                <a:cs typeface="Arial" panose="020B0604020202020204" pitchFamily="34" charset="0"/>
              </a:rPr>
              <a:t>s the DNA </a:t>
            </a:r>
            <a:r>
              <a:rPr lang="en-AU" sz="2400" dirty="0">
                <a:solidFill>
                  <a:srgbClr val="FF0000"/>
                </a:solidFill>
                <a:latin typeface="Arial" panose="020B0604020202020204" pitchFamily="34" charset="0"/>
                <a:cs typeface="Arial" panose="020B0604020202020204" pitchFamily="34" charset="0"/>
              </a:rPr>
              <a:t>molecule so other molecules can attach to it (1)	</a:t>
            </a:r>
          </a:p>
          <a:p>
            <a:pPr marL="0" lvl="0" indent="0">
              <a:buNone/>
            </a:pPr>
            <a:r>
              <a:rPr lang="en-AU" sz="2400" u="sng" dirty="0">
                <a:solidFill>
                  <a:srgbClr val="FF0000"/>
                </a:solidFill>
                <a:latin typeface="Arial" panose="020B0604020202020204" pitchFamily="34" charset="0"/>
                <a:cs typeface="Arial" panose="020B0604020202020204" pitchFamily="34" charset="0"/>
              </a:rPr>
              <a:t>RNA </a:t>
            </a:r>
            <a:r>
              <a:rPr lang="en-AU" sz="2400" dirty="0">
                <a:solidFill>
                  <a:srgbClr val="FF0000"/>
                </a:solidFill>
                <a:latin typeface="Arial" panose="020B0604020202020204" pitchFamily="34" charset="0"/>
                <a:cs typeface="Arial" panose="020B0604020202020204" pitchFamily="34" charset="0"/>
              </a:rPr>
              <a:t>p</a:t>
            </a:r>
            <a:r>
              <a:rPr lang="en-AU" sz="2400" u="sng" dirty="0">
                <a:solidFill>
                  <a:srgbClr val="FF0000"/>
                </a:solidFill>
                <a:latin typeface="Arial" panose="020B0604020202020204" pitchFamily="34" charset="0"/>
                <a:cs typeface="Arial" panose="020B0604020202020204" pitchFamily="34" charset="0"/>
              </a:rPr>
              <a:t>rimase </a:t>
            </a:r>
            <a:r>
              <a:rPr lang="en-AU" sz="2400" dirty="0">
                <a:solidFill>
                  <a:srgbClr val="FF0000"/>
                </a:solidFill>
                <a:latin typeface="Arial" panose="020B0604020202020204" pitchFamily="34" charset="0"/>
                <a:cs typeface="Arial" panose="020B0604020202020204" pitchFamily="34" charset="0"/>
              </a:rPr>
              <a:t>(1) </a:t>
            </a:r>
            <a:r>
              <a:rPr lang="en-AU" sz="2400" u="sng" dirty="0">
                <a:solidFill>
                  <a:srgbClr val="FF0000"/>
                </a:solidFill>
                <a:latin typeface="Arial" panose="020B0604020202020204" pitchFamily="34" charset="0"/>
                <a:cs typeface="Arial" panose="020B0604020202020204" pitchFamily="34" charset="0"/>
              </a:rPr>
              <a:t>attaches short se</a:t>
            </a:r>
            <a:r>
              <a:rPr lang="en-AU" sz="2400" dirty="0">
                <a:solidFill>
                  <a:srgbClr val="FF0000"/>
                </a:solidFill>
                <a:latin typeface="Arial" panose="020B0604020202020204" pitchFamily="34" charset="0"/>
                <a:cs typeface="Arial" panose="020B0604020202020204" pitchFamily="34" charset="0"/>
              </a:rPr>
              <a:t>q</a:t>
            </a:r>
            <a:r>
              <a:rPr lang="en-AU" sz="2400" u="sng" dirty="0">
                <a:solidFill>
                  <a:srgbClr val="FF0000"/>
                </a:solidFill>
                <a:latin typeface="Arial" panose="020B0604020202020204" pitchFamily="34" charset="0"/>
                <a:cs typeface="Arial" panose="020B0604020202020204" pitchFamily="34" charset="0"/>
              </a:rPr>
              <a:t>uence of RNA </a:t>
            </a:r>
            <a:r>
              <a:rPr lang="en-AU" sz="2400" dirty="0">
                <a:solidFill>
                  <a:srgbClr val="FF0000"/>
                </a:solidFill>
                <a:latin typeface="Arial" panose="020B0604020202020204" pitchFamily="34" charset="0"/>
                <a:cs typeface="Arial" panose="020B0604020202020204" pitchFamily="34" charset="0"/>
              </a:rPr>
              <a:t>(primer) to mark the </a:t>
            </a:r>
            <a:r>
              <a:rPr lang="en-AU" sz="2400" u="sng" dirty="0">
                <a:solidFill>
                  <a:srgbClr val="FF0000"/>
                </a:solidFill>
                <a:latin typeface="Arial" panose="020B0604020202020204" pitchFamily="34" charset="0"/>
                <a:cs typeface="Arial" panose="020B0604020202020204" pitchFamily="34" charset="0"/>
              </a:rPr>
              <a:t>‘start’ </a:t>
            </a:r>
            <a:r>
              <a:rPr lang="en-AU" sz="2400" dirty="0">
                <a:solidFill>
                  <a:srgbClr val="FF0000"/>
                </a:solidFill>
                <a:latin typeface="Arial" panose="020B0604020202020204" pitchFamily="34" charset="0"/>
                <a:cs typeface="Arial" panose="020B0604020202020204" pitchFamily="34" charset="0"/>
              </a:rPr>
              <a:t>p</a:t>
            </a:r>
            <a:r>
              <a:rPr lang="en-AU" sz="2400" u="sng" dirty="0">
                <a:solidFill>
                  <a:srgbClr val="FF0000"/>
                </a:solidFill>
                <a:latin typeface="Arial" panose="020B0604020202020204" pitchFamily="34" charset="0"/>
                <a:cs typeface="Arial" panose="020B0604020202020204" pitchFamily="34" charset="0"/>
              </a:rPr>
              <a:t>oint</a:t>
            </a:r>
            <a:r>
              <a:rPr lang="en-AU" sz="2400" dirty="0">
                <a:solidFill>
                  <a:srgbClr val="FF0000"/>
                </a:solidFill>
                <a:latin typeface="Arial" panose="020B0604020202020204" pitchFamily="34" charset="0"/>
                <a:cs typeface="Arial" panose="020B0604020202020204" pitchFamily="34" charset="0"/>
              </a:rPr>
              <a:t> (1)</a:t>
            </a:r>
          </a:p>
          <a:p>
            <a:pPr marL="0" lvl="0" indent="0">
              <a:buNone/>
            </a:pPr>
            <a:r>
              <a:rPr lang="en-AU" sz="2400" u="sng" dirty="0">
                <a:solidFill>
                  <a:srgbClr val="FF0000"/>
                </a:solidFill>
                <a:latin typeface="Arial" panose="020B0604020202020204" pitchFamily="34" charset="0"/>
                <a:cs typeface="Arial" panose="020B0604020202020204" pitchFamily="34" charset="0"/>
              </a:rPr>
              <a:t>DNA </a:t>
            </a:r>
            <a:r>
              <a:rPr lang="en-AU" sz="2400" dirty="0">
                <a:solidFill>
                  <a:srgbClr val="FF0000"/>
                </a:solidFill>
                <a:latin typeface="Arial" panose="020B0604020202020204" pitchFamily="34" charset="0"/>
                <a:cs typeface="Arial" panose="020B0604020202020204" pitchFamily="34" charset="0"/>
              </a:rPr>
              <a:t>p</a:t>
            </a:r>
            <a:r>
              <a:rPr lang="en-AU" sz="2400" u="sng" dirty="0">
                <a:solidFill>
                  <a:srgbClr val="FF0000"/>
                </a:solidFill>
                <a:latin typeface="Arial" panose="020B0604020202020204" pitchFamily="34" charset="0"/>
                <a:cs typeface="Arial" panose="020B0604020202020204" pitchFamily="34" charset="0"/>
              </a:rPr>
              <a:t>ol</a:t>
            </a:r>
            <a:r>
              <a:rPr lang="en-AU" sz="2400" dirty="0">
                <a:solidFill>
                  <a:srgbClr val="FF0000"/>
                </a:solidFill>
                <a:latin typeface="Arial" panose="020B0604020202020204" pitchFamily="34" charset="0"/>
                <a:cs typeface="Arial" panose="020B0604020202020204" pitchFamily="34" charset="0"/>
              </a:rPr>
              <a:t>y</a:t>
            </a:r>
            <a:r>
              <a:rPr lang="en-AU" sz="2400" u="sng" dirty="0">
                <a:solidFill>
                  <a:srgbClr val="FF0000"/>
                </a:solidFill>
                <a:latin typeface="Arial" panose="020B0604020202020204" pitchFamily="34" charset="0"/>
                <a:cs typeface="Arial" panose="020B0604020202020204" pitchFamily="34" charset="0"/>
              </a:rPr>
              <a:t>merase </a:t>
            </a:r>
            <a:r>
              <a:rPr lang="en-AU" sz="2400" dirty="0">
                <a:solidFill>
                  <a:srgbClr val="FF0000"/>
                </a:solidFill>
                <a:latin typeface="Arial" panose="020B0604020202020204" pitchFamily="34" charset="0"/>
                <a:cs typeface="Arial" panose="020B0604020202020204" pitchFamily="34" charset="0"/>
              </a:rPr>
              <a:t>(1) </a:t>
            </a:r>
            <a:r>
              <a:rPr lang="en-AU" sz="2400" u="sng" dirty="0">
                <a:solidFill>
                  <a:srgbClr val="FF0000"/>
                </a:solidFill>
                <a:latin typeface="Arial" panose="020B0604020202020204" pitchFamily="34" charset="0"/>
                <a:cs typeface="Arial" panose="020B0604020202020204" pitchFamily="34" charset="0"/>
              </a:rPr>
              <a:t>binds to the DNA and s</a:t>
            </a:r>
            <a:r>
              <a:rPr lang="en-AU" sz="2400" dirty="0">
                <a:solidFill>
                  <a:srgbClr val="FF0000"/>
                </a:solidFill>
                <a:latin typeface="Arial" panose="020B0604020202020204" pitchFamily="34" charset="0"/>
                <a:cs typeface="Arial" panose="020B0604020202020204" pitchFamily="34" charset="0"/>
              </a:rPr>
              <a:t>y</a:t>
            </a:r>
            <a:r>
              <a:rPr lang="en-AU" sz="2400" u="sng" dirty="0">
                <a:solidFill>
                  <a:srgbClr val="FF0000"/>
                </a:solidFill>
                <a:latin typeface="Arial" panose="020B0604020202020204" pitchFamily="34" charset="0"/>
                <a:cs typeface="Arial" panose="020B0604020202020204" pitchFamily="34" charset="0"/>
              </a:rPr>
              <a:t>nthesises</a:t>
            </a:r>
            <a:r>
              <a:rPr lang="en-AU" sz="2400" dirty="0">
                <a:solidFill>
                  <a:srgbClr val="FF0000"/>
                </a:solidFill>
                <a:latin typeface="Arial" panose="020B0604020202020204" pitchFamily="34" charset="0"/>
                <a:cs typeface="Arial" panose="020B0604020202020204" pitchFamily="34" charset="0"/>
              </a:rPr>
              <a:t> a new complimentary strand of DNA (1) from the 5’ to 3’ end.</a:t>
            </a:r>
            <a:endParaRPr lang="en-AU"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9F35-8863-4FDD-82FE-66B1F02D40E5}"/>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DNA Replication Question 3</a:t>
            </a:r>
          </a:p>
        </p:txBody>
      </p:sp>
      <p:sp>
        <p:nvSpPr>
          <p:cNvPr id="22" name="Content Placeholder 21">
            <a:extLst>
              <a:ext uri="{FF2B5EF4-FFF2-40B4-BE49-F238E27FC236}">
                <a16:creationId xmlns:a16="http://schemas.microsoft.com/office/drawing/2014/main" id="{E97CE95E-C1F7-4EE0-A9CB-A5427D7B10AB}"/>
              </a:ext>
            </a:extLst>
          </p:cNvPr>
          <p:cNvSpPr>
            <a:spLocks noGrp="1"/>
          </p:cNvSpPr>
          <p:nvPr>
            <p:ph idx="1"/>
          </p:nvPr>
        </p:nvSpPr>
        <p:spPr>
          <a:xfrm>
            <a:off x="1643270" y="1540188"/>
            <a:ext cx="10084904" cy="4693701"/>
          </a:xfrm>
        </p:spPr>
        <p:txBody>
          <a:bodyPr>
            <a:normAutofit fontScale="92500" lnSpcReduction="10000"/>
          </a:bodyPr>
          <a:lstStyle/>
          <a:p>
            <a:pPr marL="0" indent="0">
              <a:buNone/>
            </a:pPr>
            <a:r>
              <a:rPr lang="en-AU" sz="2400" dirty="0">
                <a:solidFill>
                  <a:schemeClr val="tx1"/>
                </a:solidFill>
                <a:latin typeface="Arial" panose="020B0604020202020204" pitchFamily="34" charset="0"/>
                <a:cs typeface="Arial" panose="020B0604020202020204" pitchFamily="34" charset="0"/>
              </a:rPr>
              <a:t>From the 2016 WACE Exam Extended Response Section</a:t>
            </a:r>
          </a:p>
          <a:p>
            <a:pPr marL="0" indent="0">
              <a:buNone/>
            </a:pPr>
            <a:endParaRPr lang="en-AU" sz="2400" dirty="0">
              <a:solidFill>
                <a:schemeClr val="tx1"/>
              </a:solidFill>
              <a:latin typeface="Arial" panose="020B0604020202020204" pitchFamily="34" charset="0"/>
              <a:cs typeface="Arial" panose="020B0604020202020204" pitchFamily="34" charset="0"/>
            </a:endParaRPr>
          </a:p>
          <a:p>
            <a:pPr marL="0" indent="0">
              <a:buNone/>
            </a:pPr>
            <a:r>
              <a:rPr lang="en-AU" sz="3200" dirty="0">
                <a:solidFill>
                  <a:schemeClr val="tx1"/>
                </a:solidFill>
                <a:latin typeface="Arial" panose="020B0604020202020204" pitchFamily="34" charset="0"/>
                <a:cs typeface="Arial" panose="020B0604020202020204" pitchFamily="34" charset="0"/>
              </a:rPr>
              <a:t>“</a:t>
            </a:r>
            <a:r>
              <a:rPr lang="en-AU" sz="3200" b="1" dirty="0">
                <a:solidFill>
                  <a:srgbClr val="00B050"/>
                </a:solidFill>
                <a:latin typeface="Arial" panose="020B0604020202020204" pitchFamily="34" charset="0"/>
                <a:cs typeface="Arial" panose="020B0604020202020204" pitchFamily="34" charset="0"/>
              </a:rPr>
              <a:t>Describe the structure of DNA </a:t>
            </a:r>
            <a:r>
              <a:rPr lang="en-AU" sz="3200" i="1" dirty="0">
                <a:solidFill>
                  <a:srgbClr val="00B050"/>
                </a:solidFill>
                <a:latin typeface="Arial" panose="020B0604020202020204" pitchFamily="34" charset="0"/>
                <a:cs typeface="Arial" panose="020B0604020202020204" pitchFamily="34" charset="0"/>
              </a:rPr>
              <a:t>(5 marks) </a:t>
            </a:r>
            <a:r>
              <a:rPr lang="en-AU" sz="3200" dirty="0">
                <a:solidFill>
                  <a:schemeClr val="tx1"/>
                </a:solidFill>
                <a:latin typeface="Arial" panose="020B0604020202020204" pitchFamily="34" charset="0"/>
                <a:cs typeface="Arial" panose="020B0604020202020204" pitchFamily="34" charset="0"/>
              </a:rPr>
              <a:t>and </a:t>
            </a:r>
          </a:p>
          <a:p>
            <a:pPr marL="0" indent="0">
              <a:buNone/>
            </a:pPr>
            <a:r>
              <a:rPr lang="en-AU" sz="3200" dirty="0">
                <a:solidFill>
                  <a:schemeClr val="tx1"/>
                </a:solidFill>
                <a:latin typeface="Arial" panose="020B0604020202020204" pitchFamily="34" charset="0"/>
                <a:cs typeface="Arial" panose="020B0604020202020204" pitchFamily="34" charset="0"/>
              </a:rPr>
              <a:t>the </a:t>
            </a:r>
            <a:r>
              <a:rPr lang="en-AU" sz="3200" b="1" dirty="0">
                <a:solidFill>
                  <a:srgbClr val="0070C0"/>
                </a:solidFill>
                <a:latin typeface="Arial" panose="020B0604020202020204" pitchFamily="34" charset="0"/>
                <a:cs typeface="Arial" panose="020B0604020202020204" pitchFamily="34" charset="0"/>
              </a:rPr>
              <a:t>main steps in DNA replication</a:t>
            </a:r>
            <a:r>
              <a:rPr lang="en-AU" sz="3200" dirty="0">
                <a:solidFill>
                  <a:schemeClr val="tx1"/>
                </a:solidFill>
                <a:latin typeface="Arial" panose="020B0604020202020204" pitchFamily="34" charset="0"/>
                <a:cs typeface="Arial" panose="020B0604020202020204" pitchFamily="34" charset="0"/>
              </a:rPr>
              <a:t> in a cell.</a:t>
            </a:r>
            <a:r>
              <a:rPr lang="en-AU" sz="3200" i="1" dirty="0">
                <a:solidFill>
                  <a:srgbClr val="0070C0"/>
                </a:solidFill>
                <a:latin typeface="Arial" panose="020B0604020202020204" pitchFamily="34" charset="0"/>
                <a:cs typeface="Arial" panose="020B0604020202020204" pitchFamily="34" charset="0"/>
              </a:rPr>
              <a:t>(5 marks)</a:t>
            </a:r>
            <a:r>
              <a:rPr lang="en-AU" sz="3200" dirty="0">
                <a:solidFill>
                  <a:schemeClr val="tx1"/>
                </a:solidFill>
                <a:latin typeface="Arial" panose="020B0604020202020204" pitchFamily="34" charset="0"/>
                <a:cs typeface="Arial" panose="020B0604020202020204" pitchFamily="34" charset="0"/>
              </a:rPr>
              <a:t>” </a:t>
            </a:r>
          </a:p>
          <a:p>
            <a:pPr marL="0" indent="0">
              <a:buNone/>
            </a:pPr>
            <a:r>
              <a:rPr lang="en-AU" sz="3200" dirty="0">
                <a:solidFill>
                  <a:schemeClr val="tx1"/>
                </a:solidFill>
                <a:latin typeface="Arial" panose="020B0604020202020204" pitchFamily="34" charset="0"/>
                <a:cs typeface="Arial" panose="020B0604020202020204" pitchFamily="34" charset="0"/>
              </a:rPr>
              <a:t>(10 marks)</a:t>
            </a:r>
          </a:p>
          <a:p>
            <a:pPr marL="0" indent="0">
              <a:buNone/>
            </a:pPr>
            <a:endParaRPr lang="en-AU" sz="3200" dirty="0">
              <a:solidFill>
                <a:schemeClr val="tx1"/>
              </a:solidFill>
              <a:latin typeface="Arial" panose="020B0604020202020204" pitchFamily="34" charset="0"/>
              <a:cs typeface="Arial" panose="020B0604020202020204" pitchFamily="34" charset="0"/>
            </a:endParaRPr>
          </a:p>
          <a:p>
            <a:pPr marL="0" indent="0">
              <a:buNone/>
            </a:pPr>
            <a:r>
              <a:rPr lang="en-AU" sz="2600" dirty="0"/>
              <a:t>[ 2022 q37Cell reproduction is needed for growth and to replace damaged cells. It involves DNA replication followed by mitosis.              (a) Describe how a DNA molecule replicates itself and the process of mitosis. (10 marks)]</a:t>
            </a:r>
            <a:endParaRPr lang="en-AU"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41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16BC4-7A94-46AF-AD8A-31C02B07F432}"/>
              </a:ext>
            </a:extLst>
          </p:cNvPr>
          <p:cNvSpPr>
            <a:spLocks noGrp="1"/>
          </p:cNvSpPr>
          <p:nvPr>
            <p:ph type="title"/>
          </p:nvPr>
        </p:nvSpPr>
        <p:spPr>
          <a:xfrm>
            <a:off x="1921565" y="304800"/>
            <a:ext cx="9833113" cy="927652"/>
          </a:xfrm>
        </p:spPr>
        <p:txBody>
          <a:bodyPr>
            <a:normAutofit fontScale="90000"/>
          </a:bodyPr>
          <a:lstStyle/>
          <a:p>
            <a:r>
              <a:rPr lang="en-AU" sz="2800" dirty="0">
                <a:solidFill>
                  <a:schemeClr val="tx1"/>
                </a:solidFill>
                <a:latin typeface="Arial" panose="020B0604020202020204" pitchFamily="34" charset="0"/>
                <a:cs typeface="Arial" panose="020B0604020202020204" pitchFamily="34" charset="0"/>
              </a:rPr>
              <a:t>Official WACE marking key- DNA Replication. Pretty overwhelming!</a:t>
            </a:r>
            <a:br>
              <a:rPr lang="en-AU" sz="2800" dirty="0">
                <a:solidFill>
                  <a:schemeClr val="tx1"/>
                </a:solidFill>
                <a:latin typeface="Arial" panose="020B0604020202020204" pitchFamily="34" charset="0"/>
                <a:cs typeface="Arial" panose="020B0604020202020204" pitchFamily="34" charset="0"/>
              </a:rPr>
            </a:br>
            <a:r>
              <a:rPr lang="en-AU" sz="2800" dirty="0">
                <a:solidFill>
                  <a:schemeClr val="tx1"/>
                </a:solidFill>
                <a:latin typeface="Arial" panose="020B0604020202020204" pitchFamily="34" charset="0"/>
                <a:cs typeface="Arial" panose="020B0604020202020204" pitchFamily="34" charset="0"/>
              </a:rPr>
              <a:t>Any 5 of the following: </a:t>
            </a:r>
          </a:p>
        </p:txBody>
      </p:sp>
      <p:sp>
        <p:nvSpPr>
          <p:cNvPr id="5" name="Content Placeholder 4">
            <a:extLst>
              <a:ext uri="{FF2B5EF4-FFF2-40B4-BE49-F238E27FC236}">
                <a16:creationId xmlns:a16="http://schemas.microsoft.com/office/drawing/2014/main" id="{3E929283-1CFF-4E90-AEC7-A16D3D685D6A}"/>
              </a:ext>
            </a:extLst>
          </p:cNvPr>
          <p:cNvSpPr>
            <a:spLocks noGrp="1"/>
          </p:cNvSpPr>
          <p:nvPr>
            <p:ph idx="1"/>
          </p:nvPr>
        </p:nvSpPr>
        <p:spPr>
          <a:xfrm>
            <a:off x="993912" y="1384101"/>
            <a:ext cx="10760766" cy="4964444"/>
          </a:xfrm>
        </p:spPr>
        <p:txBody>
          <a:bodyPr>
            <a:normAutofit fontScale="92500" lnSpcReduction="20000"/>
          </a:bodyPr>
          <a:lstStyle/>
          <a:p>
            <a:r>
              <a:rPr lang="en-AU" dirty="0">
                <a:solidFill>
                  <a:schemeClr val="tx1"/>
                </a:solidFill>
                <a:latin typeface="Arial Narrow" panose="020B0606020202030204" pitchFamily="34" charset="0"/>
              </a:rPr>
              <a:t>The (double-stranded) DNA unwinds/separates or the two strands (of nucleotides) separate </a:t>
            </a:r>
          </a:p>
          <a:p>
            <a:r>
              <a:rPr lang="en-AU" dirty="0">
                <a:solidFill>
                  <a:schemeClr val="tx1"/>
                </a:solidFill>
                <a:latin typeface="Arial Narrow" panose="020B0606020202030204" pitchFamily="34" charset="0"/>
              </a:rPr>
              <a:t>Each of the two DNA strands/molecules is copied/acts as a template/becomes half of the new DNA molecule. </a:t>
            </a:r>
          </a:p>
          <a:p>
            <a:r>
              <a:rPr lang="en-AU" dirty="0">
                <a:solidFill>
                  <a:schemeClr val="tx1"/>
                </a:solidFill>
                <a:latin typeface="Arial Narrow" panose="020B0606020202030204" pitchFamily="34" charset="0"/>
              </a:rPr>
              <a:t>The new strand/molecule is complementary to the original/template strand  </a:t>
            </a:r>
          </a:p>
          <a:p>
            <a:r>
              <a:rPr lang="en-AU" dirty="0">
                <a:solidFill>
                  <a:schemeClr val="tx1"/>
                </a:solidFill>
                <a:latin typeface="Arial Narrow" panose="020B0606020202030204" pitchFamily="34" charset="0"/>
              </a:rPr>
              <a:t>(The enzyme) DNA polymerase synthesizes the new DNA strand/molecule/adds nucleotides to the new strand  </a:t>
            </a:r>
          </a:p>
          <a:p>
            <a:r>
              <a:rPr lang="en-AU" dirty="0">
                <a:solidFill>
                  <a:schemeClr val="tx1"/>
                </a:solidFill>
                <a:latin typeface="Arial Narrow" panose="020B0606020202030204" pitchFamily="34" charset="0"/>
              </a:rPr>
              <a:t>Helicase unwinds the DNA/double helix/separates the DNA strands </a:t>
            </a:r>
          </a:p>
          <a:p>
            <a:r>
              <a:rPr lang="en-AU" dirty="0">
                <a:solidFill>
                  <a:schemeClr val="tx1"/>
                </a:solidFill>
                <a:latin typeface="Arial Narrow" panose="020B0606020202030204" pitchFamily="34" charset="0"/>
              </a:rPr>
              <a:t>The (hydrogen) bonds between adjacent nucleotides/strands are weak and easily broken </a:t>
            </a:r>
          </a:p>
          <a:p>
            <a:r>
              <a:rPr lang="en-AU" dirty="0">
                <a:solidFill>
                  <a:schemeClr val="tx1"/>
                </a:solidFill>
                <a:latin typeface="Arial Narrow" panose="020B0606020202030204" pitchFamily="34" charset="0"/>
              </a:rPr>
              <a:t>The process is described as semi-conservative </a:t>
            </a:r>
          </a:p>
          <a:p>
            <a:r>
              <a:rPr lang="en-AU" dirty="0">
                <a:solidFill>
                  <a:schemeClr val="tx1"/>
                </a:solidFill>
                <a:latin typeface="Arial Narrow" panose="020B0606020202030204" pitchFamily="34" charset="0"/>
              </a:rPr>
              <a:t>Synthesis is continuous one strand (leading strand, 5' to 3’), Synthesis is discontinuous on the other strand (lagging strand) </a:t>
            </a:r>
          </a:p>
          <a:p>
            <a:r>
              <a:rPr lang="en-AU" dirty="0">
                <a:solidFill>
                  <a:schemeClr val="tx1"/>
                </a:solidFill>
                <a:latin typeface="Arial Narrow" panose="020B0606020202030204" pitchFamily="34" charset="0"/>
              </a:rPr>
              <a:t>Synthesis occurs in one direction only or in a 5’ to 3’ direction or DNA polymerase can only add nucleotides to the 3' end or DNA polymerase cannot nucleotides to the 5' end </a:t>
            </a:r>
          </a:p>
          <a:p>
            <a:r>
              <a:rPr lang="en-AU" dirty="0">
                <a:solidFill>
                  <a:schemeClr val="tx1"/>
                </a:solidFill>
                <a:latin typeface="Arial Narrow" panose="020B0606020202030204" pitchFamily="34" charset="0"/>
              </a:rPr>
              <a:t>(Therefore) One strand (5' to 3') is synthesized continuously (leading strand)/one strand (3' to 5') is synthesized in short pieces (lagging strand)  </a:t>
            </a:r>
          </a:p>
          <a:p>
            <a:r>
              <a:rPr lang="en-AU" dirty="0">
                <a:solidFill>
                  <a:schemeClr val="tx1"/>
                </a:solidFill>
                <a:latin typeface="Arial Narrow" panose="020B0606020202030204" pitchFamily="34" charset="0"/>
              </a:rPr>
              <a:t>(On the lagging strand) Short stretches of DNA are joined together to form the new molecule  </a:t>
            </a:r>
          </a:p>
          <a:p>
            <a:r>
              <a:rPr lang="en-AU" dirty="0">
                <a:solidFill>
                  <a:schemeClr val="tx1"/>
                </a:solidFill>
                <a:latin typeface="Arial Narrow" panose="020B0606020202030204" pitchFamily="34" charset="0"/>
              </a:rPr>
              <a:t>Ligase joins the short stretches of DNA together  </a:t>
            </a:r>
          </a:p>
          <a:p>
            <a:r>
              <a:rPr lang="en-AU" dirty="0">
                <a:solidFill>
                  <a:schemeClr val="tx1"/>
                </a:solidFill>
                <a:latin typeface="Arial Narrow" panose="020B0606020202030204" pitchFamily="34" charset="0"/>
              </a:rPr>
              <a:t>DNA polymerase corrects mistakes</a:t>
            </a:r>
          </a:p>
        </p:txBody>
      </p:sp>
    </p:spTree>
    <p:extLst>
      <p:ext uri="{BB962C8B-B14F-4D97-AF65-F5344CB8AC3E}">
        <p14:creationId xmlns:p14="http://schemas.microsoft.com/office/powerpoint/2010/main" val="342027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099E5-5067-4B44-A328-C68E9A401583}"/>
              </a:ext>
            </a:extLst>
          </p:cNvPr>
          <p:cNvSpPr>
            <a:spLocks noGrp="1"/>
          </p:cNvSpPr>
          <p:nvPr>
            <p:ph idx="1"/>
          </p:nvPr>
        </p:nvSpPr>
        <p:spPr>
          <a:xfrm>
            <a:off x="2425148" y="662609"/>
            <a:ext cx="9079464" cy="5711687"/>
          </a:xfrm>
        </p:spPr>
        <p:txBody>
          <a:bodyPr anchor="ctr">
            <a:normAutofit/>
          </a:bodyPr>
          <a:lstStyle/>
          <a:p>
            <a:pPr marL="0" indent="0" algn="ctr">
              <a:buNone/>
            </a:pPr>
            <a:r>
              <a:rPr lang="en-AU" sz="2400" b="1" i="1" dirty="0">
                <a:solidFill>
                  <a:schemeClr val="tx1"/>
                </a:solidFill>
                <a:latin typeface="Arial" panose="020B0604020202020204" pitchFamily="34" charset="0"/>
                <a:cs typeface="Arial" panose="020B0604020202020204" pitchFamily="34" charset="0"/>
              </a:rPr>
              <a:t>The golden opportunity you are seeking is in yourself.</a:t>
            </a:r>
            <a:endParaRPr lang="en-AU" sz="2400" b="1" dirty="0">
              <a:solidFill>
                <a:schemeClr val="tx1"/>
              </a:solidFill>
              <a:latin typeface="Arial" panose="020B0604020202020204" pitchFamily="34" charset="0"/>
              <a:cs typeface="Arial" panose="020B0604020202020204" pitchFamily="34" charset="0"/>
            </a:endParaRPr>
          </a:p>
          <a:p>
            <a:pPr marL="0" indent="0" algn="ctr">
              <a:buNone/>
            </a:pPr>
            <a:r>
              <a:rPr lang="en-AU" sz="2400" b="1" dirty="0">
                <a:solidFill>
                  <a:schemeClr val="tx1"/>
                </a:solidFill>
                <a:latin typeface="Arial" panose="020B0604020202020204" pitchFamily="34" charset="0"/>
                <a:cs typeface="Arial" panose="020B0604020202020204" pitchFamily="34" charset="0"/>
              </a:rPr>
              <a:t>It is not in your environment; it is not in luck or chance, or the help of others; </a:t>
            </a:r>
            <a:r>
              <a:rPr lang="en-AU" sz="2400" b="1" i="1" dirty="0">
                <a:solidFill>
                  <a:schemeClr val="tx1"/>
                </a:solidFill>
                <a:latin typeface="Arial" panose="020B0604020202020204" pitchFamily="34" charset="0"/>
                <a:cs typeface="Arial" panose="020B0604020202020204" pitchFamily="34" charset="0"/>
              </a:rPr>
              <a:t>it is in yourself alone</a:t>
            </a:r>
            <a:r>
              <a:rPr lang="en-AU" sz="2400" b="1" dirty="0">
                <a:solidFill>
                  <a:schemeClr val="tx1"/>
                </a:solidFill>
                <a:latin typeface="Arial" panose="020B0604020202020204" pitchFamily="34" charset="0"/>
                <a:cs typeface="Arial" panose="020B0604020202020204" pitchFamily="34" charset="0"/>
              </a:rPr>
              <a:t>.</a:t>
            </a:r>
          </a:p>
          <a:p>
            <a:pPr marL="0" indent="0" algn="ctr">
              <a:buNone/>
            </a:pPr>
            <a:r>
              <a:rPr lang="en-AU" sz="2400" i="1" dirty="0">
                <a:solidFill>
                  <a:schemeClr val="tx1"/>
                </a:solidFill>
                <a:latin typeface="Arial" panose="020B0604020202020204" pitchFamily="34" charset="0"/>
                <a:cs typeface="Arial" panose="020B0604020202020204" pitchFamily="34" charset="0"/>
              </a:rPr>
              <a:t>--- Orison Swett Marden</a:t>
            </a:r>
            <a:endParaRPr lang="en-A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67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337F-E363-4885-AB83-5470AF44755B}"/>
              </a:ext>
            </a:extLst>
          </p:cNvPr>
          <p:cNvSpPr>
            <a:spLocks noGrp="1"/>
          </p:cNvSpPr>
          <p:nvPr>
            <p:ph type="title"/>
          </p:nvPr>
        </p:nvSpPr>
        <p:spPr>
          <a:xfrm>
            <a:off x="1842053" y="624110"/>
            <a:ext cx="9662560" cy="648099"/>
          </a:xfrm>
        </p:spPr>
        <p:txBody>
          <a:bodyPr>
            <a:normAutofit/>
          </a:bodyPr>
          <a:lstStyle/>
          <a:p>
            <a:r>
              <a:rPr lang="en-AU" sz="2800" dirty="0">
                <a:solidFill>
                  <a:schemeClr val="tx1"/>
                </a:solidFill>
                <a:latin typeface="Arial" panose="020B0604020202020204" pitchFamily="34" charset="0"/>
                <a:cs typeface="Arial" panose="020B0604020202020204" pitchFamily="34" charset="0"/>
              </a:rPr>
              <a:t>The IMPORTANT bits to KNOW about DNA Replication!</a:t>
            </a:r>
          </a:p>
        </p:txBody>
      </p:sp>
      <p:sp>
        <p:nvSpPr>
          <p:cNvPr id="3" name="Content Placeholder 2">
            <a:extLst>
              <a:ext uri="{FF2B5EF4-FFF2-40B4-BE49-F238E27FC236}">
                <a16:creationId xmlns:a16="http://schemas.microsoft.com/office/drawing/2014/main" id="{CC1E9B71-FF44-4114-A793-DC615D256443}"/>
              </a:ext>
            </a:extLst>
          </p:cNvPr>
          <p:cNvSpPr>
            <a:spLocks noGrp="1"/>
          </p:cNvSpPr>
          <p:nvPr>
            <p:ph idx="1"/>
          </p:nvPr>
        </p:nvSpPr>
        <p:spPr>
          <a:xfrm>
            <a:off x="1046922" y="1182380"/>
            <a:ext cx="10457691" cy="4794350"/>
          </a:xfrm>
        </p:spPr>
        <p:txBody>
          <a:bodyPr>
            <a:normAutofit fontScale="85000" lnSpcReduction="20000"/>
          </a:bodyPr>
          <a:lstStyle/>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rPr>
              <a:t>DNA helicase unwinds the DNA double helix into separate strands.</a:t>
            </a:r>
          </a:p>
          <a:p>
            <a:pPr>
              <a:buFont typeface="Wingdings" panose="05000000000000000000" pitchFamily="2" charset="2"/>
              <a:buChar char="§"/>
            </a:pPr>
            <a:r>
              <a:rPr lang="en-AU" sz="2400" u="sng" dirty="0">
                <a:solidFill>
                  <a:schemeClr val="tx1"/>
                </a:solidFill>
                <a:latin typeface="Arial" panose="020B0604020202020204" pitchFamily="34" charset="0"/>
                <a:cs typeface="Arial" panose="020B0604020202020204" pitchFamily="34" charset="0"/>
              </a:rPr>
              <a:t>Weak h</a:t>
            </a:r>
            <a:r>
              <a:rPr lang="en-AU" sz="2400" dirty="0">
                <a:solidFill>
                  <a:schemeClr val="tx1"/>
                </a:solidFill>
                <a:latin typeface="Arial" panose="020B0604020202020204" pitchFamily="34" charset="0"/>
                <a:cs typeface="Arial" panose="020B0604020202020204" pitchFamily="34" charset="0"/>
              </a:rPr>
              <a:t>y</a:t>
            </a:r>
            <a:r>
              <a:rPr lang="en-AU" sz="2400" u="sng" dirty="0">
                <a:solidFill>
                  <a:schemeClr val="tx1"/>
                </a:solidFill>
                <a:latin typeface="Arial" panose="020B0604020202020204" pitchFamily="34" charset="0"/>
                <a:cs typeface="Arial" panose="020B0604020202020204" pitchFamily="34" charset="0"/>
              </a:rPr>
              <a:t>dro</a:t>
            </a:r>
            <a:r>
              <a:rPr lang="en-AU" sz="2400" dirty="0">
                <a:solidFill>
                  <a:schemeClr val="tx1"/>
                </a:solidFill>
                <a:latin typeface="Arial" panose="020B0604020202020204" pitchFamily="34" charset="0"/>
                <a:cs typeface="Arial" panose="020B0604020202020204" pitchFamily="34" charset="0"/>
              </a:rPr>
              <a:t>g</a:t>
            </a:r>
            <a:r>
              <a:rPr lang="en-AU" sz="2400" u="sng" dirty="0">
                <a:solidFill>
                  <a:schemeClr val="tx1"/>
                </a:solidFill>
                <a:latin typeface="Arial" panose="020B0604020202020204" pitchFamily="34" charset="0"/>
                <a:cs typeface="Arial" panose="020B0604020202020204" pitchFamily="34" charset="0"/>
              </a:rPr>
              <a:t>en bonds </a:t>
            </a:r>
            <a:r>
              <a:rPr lang="en-AU" sz="2400" dirty="0">
                <a:solidFill>
                  <a:schemeClr val="tx1"/>
                </a:solidFill>
                <a:latin typeface="Arial" panose="020B0604020202020204" pitchFamily="34" charset="0"/>
                <a:cs typeface="Arial" panose="020B0604020202020204" pitchFamily="34" charset="0"/>
              </a:rPr>
              <a:t>between (nitrogenous) bases are broken, exposing the bases.</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rPr>
              <a:t>Each single strands acts as a template.</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rPr>
              <a:t>RNA primase marks the start point (primer)</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rPr>
              <a:t>DNA Polymerase adds complementary </a:t>
            </a:r>
            <a:r>
              <a:rPr lang="en-AU" sz="2400" u="sng" dirty="0">
                <a:solidFill>
                  <a:schemeClr val="tx1"/>
                </a:solidFill>
                <a:latin typeface="Arial" panose="020B0604020202020204" pitchFamily="34" charset="0"/>
                <a:cs typeface="Arial" panose="020B0604020202020204" pitchFamily="34" charset="0"/>
              </a:rPr>
              <a:t>free nucleotides </a:t>
            </a:r>
            <a:r>
              <a:rPr lang="en-AU" sz="2400" dirty="0">
                <a:solidFill>
                  <a:schemeClr val="tx1"/>
                </a:solidFill>
                <a:latin typeface="Arial" panose="020B0604020202020204" pitchFamily="34" charset="0"/>
                <a:cs typeface="Arial" panose="020B0604020202020204" pitchFamily="34" charset="0"/>
              </a:rPr>
              <a:t>to the single strand in a 5’ </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 3’ direction. (nucleotides added to the 3’ end)</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The Leading strand </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runs towards the replication fork </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and nucleotides are </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added continuousl</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y.</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The Lagging strand </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runs awa</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y</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 from the replication fork </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and nucleotides are </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added in fra</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g</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ments.</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These fragments are called OKAZAKI fragments. </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DNA Ligase fills these fragments to make a complete strand.</a:t>
            </a:r>
          </a:p>
          <a:p>
            <a:pPr>
              <a:buFont typeface="Wingdings" panose="05000000000000000000" pitchFamily="2" charset="2"/>
              <a:buChar char="§"/>
            </a:pP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DNA replication is </a:t>
            </a:r>
            <a:r>
              <a:rPr lang="en-AU" sz="2400" u="sng" dirty="0">
                <a:solidFill>
                  <a:schemeClr val="tx1"/>
                </a:solidFill>
                <a:latin typeface="Arial" panose="020B0604020202020204" pitchFamily="34" charset="0"/>
                <a:cs typeface="Arial" panose="020B0604020202020204" pitchFamily="34" charset="0"/>
                <a:sym typeface="Wingdings" panose="05000000000000000000" pitchFamily="2" charset="2"/>
              </a:rPr>
              <a:t>semi-conservative</a:t>
            </a:r>
            <a:r>
              <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rPr>
              <a:t> (each new strand consists of 1 original strand and 1 new strand.)</a:t>
            </a:r>
          </a:p>
          <a:p>
            <a:pPr>
              <a:buFont typeface="Wingdings" panose="05000000000000000000" pitchFamily="2" charset="2"/>
              <a:buChar char="§"/>
            </a:pPr>
            <a:endParaRPr lang="en-AU" sz="24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a:buFont typeface="Wingdings" panose="05000000000000000000" pitchFamily="2" charset="2"/>
              <a:buChar char="§"/>
            </a:pPr>
            <a:endParaRPr lang="en-AU"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AU"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2F0BB7-372D-4169-9690-C86679159C57}"/>
              </a:ext>
            </a:extLst>
          </p:cNvPr>
          <p:cNvSpPr>
            <a:spLocks noGrp="1"/>
          </p:cNvSpPr>
          <p:nvPr>
            <p:ph type="title"/>
          </p:nvPr>
        </p:nvSpPr>
        <p:spPr>
          <a:xfrm>
            <a:off x="1732920" y="367070"/>
            <a:ext cx="8911687" cy="780620"/>
          </a:xfrm>
        </p:spPr>
        <p:txBody>
          <a:bodyPr/>
          <a:lstStyle/>
          <a:p>
            <a:r>
              <a:rPr lang="en-AU" dirty="0">
                <a:solidFill>
                  <a:schemeClr val="tx1"/>
                </a:solidFill>
                <a:latin typeface="Arial" panose="020B0604020202020204" pitchFamily="34" charset="0"/>
                <a:cs typeface="Arial" panose="020B0604020202020204" pitchFamily="34" charset="0"/>
              </a:rPr>
              <a:t>The Genetic Code</a:t>
            </a:r>
          </a:p>
        </p:txBody>
      </p:sp>
      <p:sp>
        <p:nvSpPr>
          <p:cNvPr id="5" name="Content Placeholder 4">
            <a:extLst>
              <a:ext uri="{FF2B5EF4-FFF2-40B4-BE49-F238E27FC236}">
                <a16:creationId xmlns:a16="http://schemas.microsoft.com/office/drawing/2014/main" id="{9CD9668E-352C-461E-9BF1-1AE4F19376C4}"/>
              </a:ext>
            </a:extLst>
          </p:cNvPr>
          <p:cNvSpPr>
            <a:spLocks noGrp="1"/>
          </p:cNvSpPr>
          <p:nvPr>
            <p:ph idx="1"/>
          </p:nvPr>
        </p:nvSpPr>
        <p:spPr>
          <a:xfrm>
            <a:off x="1643270" y="1219200"/>
            <a:ext cx="10098156" cy="1603513"/>
          </a:xfrm>
        </p:spPr>
        <p:txBody>
          <a:bodyPr>
            <a:normAutofit fontScale="92500" lnSpcReduction="10000"/>
          </a:bodyPr>
          <a:lstStyle/>
          <a:p>
            <a:pPr marL="0" indent="0" algn="ctr">
              <a:buNone/>
            </a:pPr>
            <a:r>
              <a:rPr lang="en-AU" sz="2800" i="1" dirty="0">
                <a:solidFill>
                  <a:schemeClr val="tx1"/>
                </a:solidFill>
                <a:latin typeface="Arial" panose="020B0604020202020204" pitchFamily="34" charset="0"/>
                <a:cs typeface="Arial" panose="020B0604020202020204" pitchFamily="34" charset="0"/>
              </a:rPr>
              <a:t>A set of rules by which the genetic information in DNA or mRNA is translated into proteins.</a:t>
            </a:r>
          </a:p>
          <a:p>
            <a:pPr marL="0" indent="0">
              <a:buNone/>
            </a:pPr>
            <a:r>
              <a:rPr lang="en-AU" sz="2400" b="1" dirty="0">
                <a:solidFill>
                  <a:schemeClr val="tx1"/>
                </a:solidFill>
                <a:latin typeface="Arial" panose="020B0604020202020204" pitchFamily="34" charset="0"/>
                <a:cs typeface="Arial" panose="020B0604020202020204" pitchFamily="34" charset="0"/>
              </a:rPr>
              <a:t>Question 4: </a:t>
            </a:r>
            <a:r>
              <a:rPr lang="en-AU" sz="2400" dirty="0">
                <a:solidFill>
                  <a:schemeClr val="tx1"/>
                </a:solidFill>
                <a:latin typeface="Arial" panose="020B0604020202020204" pitchFamily="34" charset="0"/>
                <a:cs typeface="Arial" panose="020B0604020202020204" pitchFamily="34" charset="0"/>
              </a:rPr>
              <a:t>refer to the diagram below depicting the transcription stage of protein synthesis.</a:t>
            </a:r>
            <a:endParaRPr lang="en-AU" sz="2400" b="1"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CB540E-BF26-4287-8327-F17C95F2A96B}"/>
              </a:ext>
            </a:extLst>
          </p:cNvPr>
          <p:cNvPicPr>
            <a:picLocks noChangeAspect="1"/>
          </p:cNvPicPr>
          <p:nvPr/>
        </p:nvPicPr>
        <p:blipFill>
          <a:blip r:embed="rId3"/>
          <a:stretch>
            <a:fillRect/>
          </a:stretch>
        </p:blipFill>
        <p:spPr>
          <a:xfrm>
            <a:off x="3345153" y="2663687"/>
            <a:ext cx="5925758" cy="3950505"/>
          </a:xfrm>
          <a:prstGeom prst="rect">
            <a:avLst/>
          </a:prstGeom>
        </p:spPr>
      </p:pic>
    </p:spTree>
    <p:extLst>
      <p:ext uri="{BB962C8B-B14F-4D97-AF65-F5344CB8AC3E}">
        <p14:creationId xmlns:p14="http://schemas.microsoft.com/office/powerpoint/2010/main" val="322815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11A6-E0FD-4785-A93B-478579B31D81}"/>
              </a:ext>
            </a:extLst>
          </p:cNvPr>
          <p:cNvSpPr>
            <a:spLocks noGrp="1"/>
          </p:cNvSpPr>
          <p:nvPr>
            <p:ph type="title"/>
          </p:nvPr>
        </p:nvSpPr>
        <p:spPr>
          <a:xfrm>
            <a:off x="2592925" y="624110"/>
            <a:ext cx="8911687" cy="515577"/>
          </a:xfrm>
        </p:spPr>
        <p:txBody>
          <a:bodyPr>
            <a:normAutofit/>
          </a:bodyPr>
          <a:lstStyle/>
          <a:p>
            <a:r>
              <a:rPr lang="en-AU" sz="2400" dirty="0">
                <a:solidFill>
                  <a:schemeClr val="tx1"/>
                </a:solidFill>
                <a:latin typeface="Arial" panose="020B0604020202020204" pitchFamily="34" charset="0"/>
                <a:cs typeface="Arial" panose="020B0604020202020204" pitchFamily="34" charset="0"/>
              </a:rPr>
              <a:t>Genetic Code. Question 4 answers</a:t>
            </a:r>
          </a:p>
        </p:txBody>
      </p:sp>
      <p:sp>
        <p:nvSpPr>
          <p:cNvPr id="3" name="Content Placeholder 2">
            <a:extLst>
              <a:ext uri="{FF2B5EF4-FFF2-40B4-BE49-F238E27FC236}">
                <a16:creationId xmlns:a16="http://schemas.microsoft.com/office/drawing/2014/main" id="{E55E8A59-A90A-4212-94A4-A2DB18F41760}"/>
              </a:ext>
            </a:extLst>
          </p:cNvPr>
          <p:cNvSpPr>
            <a:spLocks noGrp="1"/>
          </p:cNvSpPr>
          <p:nvPr>
            <p:ph idx="1"/>
          </p:nvPr>
        </p:nvSpPr>
        <p:spPr>
          <a:xfrm>
            <a:off x="1709530" y="1245704"/>
            <a:ext cx="10243930" cy="4665518"/>
          </a:xfrm>
        </p:spPr>
        <p:txBody>
          <a:bodyPr>
            <a:normAutofit/>
          </a:bodyPr>
          <a:lstStyle/>
          <a:p>
            <a:pPr marL="0" indent="0">
              <a:buNone/>
            </a:pPr>
            <a:r>
              <a:rPr lang="en-AU" sz="2400" u="sng" dirty="0">
                <a:solidFill>
                  <a:schemeClr val="tx1"/>
                </a:solidFill>
                <a:latin typeface="Arial" panose="020B0604020202020204" pitchFamily="34" charset="0"/>
                <a:cs typeface="Arial" panose="020B0604020202020204" pitchFamily="34" charset="0"/>
              </a:rPr>
              <a:t>HOW</a:t>
            </a:r>
            <a:r>
              <a:rPr lang="en-AU" sz="2400" dirty="0">
                <a:solidFill>
                  <a:schemeClr val="tx1"/>
                </a:solidFill>
                <a:latin typeface="Arial" panose="020B0604020202020204" pitchFamily="34" charset="0"/>
                <a:cs typeface="Arial" panose="020B0604020202020204" pitchFamily="34" charset="0"/>
              </a:rPr>
              <a:t> do you know this?</a:t>
            </a:r>
          </a:p>
          <a:p>
            <a:r>
              <a:rPr lang="en-AU" sz="2400" dirty="0">
                <a:solidFill>
                  <a:srgbClr val="FF0000"/>
                </a:solidFill>
                <a:latin typeface="Arial" panose="020B0604020202020204" pitchFamily="34" charset="0"/>
                <a:cs typeface="Arial" panose="020B0604020202020204" pitchFamily="34" charset="0"/>
              </a:rPr>
              <a:t>The DNA double helix is only partially unwound.</a:t>
            </a:r>
          </a:p>
          <a:p>
            <a:r>
              <a:rPr lang="en-AU" sz="2400" dirty="0">
                <a:solidFill>
                  <a:srgbClr val="FF0000"/>
                </a:solidFill>
                <a:latin typeface="Arial" panose="020B0604020202020204" pitchFamily="34" charset="0"/>
                <a:cs typeface="Arial" panose="020B0604020202020204" pitchFamily="34" charset="0"/>
              </a:rPr>
              <a:t>Only one strand is being copied.</a:t>
            </a:r>
          </a:p>
          <a:p>
            <a:pPr marL="0" indent="0">
              <a:buNone/>
            </a:pPr>
            <a:r>
              <a:rPr lang="en-AU" sz="2400" dirty="0">
                <a:solidFill>
                  <a:schemeClr val="tx1"/>
                </a:solidFill>
                <a:latin typeface="Arial" panose="020B0604020202020204" pitchFamily="34" charset="0"/>
                <a:cs typeface="Arial" panose="020B0604020202020204" pitchFamily="34" charset="0"/>
              </a:rPr>
              <a:t>Identify the structures on the diagram above at the areas labelled A – E.</a:t>
            </a:r>
          </a:p>
          <a:p>
            <a:pPr>
              <a:buFont typeface="+mj-lt"/>
              <a:buAutoNum type="alphaUcPeriod"/>
            </a:pPr>
            <a:r>
              <a:rPr lang="en-AU" sz="2400" dirty="0">
                <a:solidFill>
                  <a:srgbClr val="FF0000"/>
                </a:solidFill>
                <a:latin typeface="Arial" panose="020B0604020202020204" pitchFamily="34" charset="0"/>
                <a:cs typeface="Arial" panose="020B0604020202020204" pitchFamily="34" charset="0"/>
              </a:rPr>
              <a:t>Template Strand</a:t>
            </a:r>
          </a:p>
          <a:p>
            <a:pPr>
              <a:buFont typeface="+mj-lt"/>
              <a:buAutoNum type="alphaUcPeriod"/>
            </a:pPr>
            <a:r>
              <a:rPr lang="en-AU" sz="2400" dirty="0">
                <a:solidFill>
                  <a:srgbClr val="FF0000"/>
                </a:solidFill>
                <a:latin typeface="Arial" panose="020B0604020202020204" pitchFamily="34" charset="0"/>
                <a:cs typeface="Arial" panose="020B0604020202020204" pitchFamily="34" charset="0"/>
              </a:rPr>
              <a:t>Non-template strand</a:t>
            </a:r>
          </a:p>
          <a:p>
            <a:pPr>
              <a:buFont typeface="+mj-lt"/>
              <a:buAutoNum type="alphaUcPeriod"/>
            </a:pPr>
            <a:r>
              <a:rPr lang="en-AU" sz="2400" dirty="0">
                <a:solidFill>
                  <a:srgbClr val="FF0000"/>
                </a:solidFill>
                <a:latin typeface="Arial" panose="020B0604020202020204" pitchFamily="34" charset="0"/>
                <a:cs typeface="Arial" panose="020B0604020202020204" pitchFamily="34" charset="0"/>
              </a:rPr>
              <a:t>RNA Polymerase</a:t>
            </a:r>
          </a:p>
          <a:p>
            <a:pPr>
              <a:buFont typeface="+mj-lt"/>
              <a:buAutoNum type="alphaUcPeriod"/>
            </a:pPr>
            <a:r>
              <a:rPr lang="en-AU" sz="2400" dirty="0">
                <a:solidFill>
                  <a:srgbClr val="FF0000"/>
                </a:solidFill>
                <a:latin typeface="Arial" panose="020B0604020202020204" pitchFamily="34" charset="0"/>
                <a:cs typeface="Arial" panose="020B0604020202020204" pitchFamily="34" charset="0"/>
              </a:rPr>
              <a:t>mRNA</a:t>
            </a:r>
          </a:p>
          <a:p>
            <a:pPr>
              <a:buFont typeface="+mj-lt"/>
              <a:buAutoNum type="alphaUcPeriod"/>
            </a:pPr>
            <a:r>
              <a:rPr lang="en-AU" sz="2400" dirty="0">
                <a:solidFill>
                  <a:srgbClr val="FF0000"/>
                </a:solidFill>
                <a:latin typeface="Arial" panose="020B0604020202020204" pitchFamily="34" charset="0"/>
                <a:cs typeface="Arial" panose="020B0604020202020204" pitchFamily="34" charset="0"/>
              </a:rPr>
              <a:t>Stop codon/codon</a:t>
            </a:r>
          </a:p>
          <a:p>
            <a:pPr>
              <a:buFont typeface="+mj-lt"/>
              <a:buAutoNum type="alphaUcPeriod"/>
            </a:pPr>
            <a:endParaRPr lang="en-AU" sz="2400" dirty="0">
              <a:solidFill>
                <a:srgbClr val="FF0000"/>
              </a:solidFill>
              <a:latin typeface="Arial" panose="020B0604020202020204" pitchFamily="34" charset="0"/>
              <a:cs typeface="Arial" panose="020B0604020202020204" pitchFamily="34" charset="0"/>
            </a:endParaRPr>
          </a:p>
          <a:p>
            <a:pPr>
              <a:buFont typeface="+mj-lt"/>
              <a:buAutoNum type="alphaUcPeriod"/>
            </a:pPr>
            <a:endParaRPr lang="en-AU"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1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58D28-E728-4E75-BDCF-E06A4DE38D30}"/>
              </a:ext>
            </a:extLst>
          </p:cNvPr>
          <p:cNvSpPr>
            <a:spLocks noGrp="1"/>
          </p:cNvSpPr>
          <p:nvPr>
            <p:ph type="title"/>
          </p:nvPr>
        </p:nvSpPr>
        <p:spPr>
          <a:xfrm>
            <a:off x="2592925" y="624110"/>
            <a:ext cx="8911687" cy="489073"/>
          </a:xfrm>
        </p:spPr>
        <p:txBody>
          <a:bodyPr>
            <a:normAutofit/>
          </a:bodyPr>
          <a:lstStyle/>
          <a:p>
            <a:r>
              <a:rPr lang="en-AU" sz="2000" dirty="0">
                <a:latin typeface="Arial" panose="020B0604020202020204" pitchFamily="34" charset="0"/>
                <a:cs typeface="Arial" panose="020B0604020202020204" pitchFamily="34" charset="0"/>
              </a:rPr>
              <a:t>Genetic Code question 4 answers continued</a:t>
            </a:r>
          </a:p>
        </p:txBody>
      </p:sp>
      <p:sp>
        <p:nvSpPr>
          <p:cNvPr id="3" name="Content Placeholder 2">
            <a:extLst>
              <a:ext uri="{FF2B5EF4-FFF2-40B4-BE49-F238E27FC236}">
                <a16:creationId xmlns:a16="http://schemas.microsoft.com/office/drawing/2014/main" id="{6CD99B07-88A0-4842-9526-7751D5FC6398}"/>
              </a:ext>
            </a:extLst>
          </p:cNvPr>
          <p:cNvSpPr>
            <a:spLocks noGrp="1"/>
          </p:cNvSpPr>
          <p:nvPr>
            <p:ph idx="1"/>
          </p:nvPr>
        </p:nvSpPr>
        <p:spPr>
          <a:xfrm>
            <a:off x="1338470" y="1510748"/>
            <a:ext cx="10575234" cy="4400474"/>
          </a:xfrm>
        </p:spPr>
        <p:txBody>
          <a:bodyPr>
            <a:normAutofit/>
          </a:bodyPr>
          <a:lstStyle/>
          <a:p>
            <a:pPr marL="0" indent="0">
              <a:buNone/>
            </a:pPr>
            <a:r>
              <a:rPr lang="en-AU" sz="2800" dirty="0">
                <a:solidFill>
                  <a:schemeClr val="tx1"/>
                </a:solidFill>
                <a:latin typeface="Arial" panose="020B0604020202020204" pitchFamily="34" charset="0"/>
                <a:cs typeface="Arial" panose="020B0604020202020204" pitchFamily="34" charset="0"/>
              </a:rPr>
              <a:t>Distinguish between the structures labelled A and B (2 marks)</a:t>
            </a:r>
          </a:p>
          <a:p>
            <a:pPr marL="0" indent="0">
              <a:buNone/>
            </a:pPr>
            <a:endParaRPr lang="en-AU" sz="1600" dirty="0">
              <a:solidFill>
                <a:schemeClr val="tx1"/>
              </a:solidFill>
              <a:latin typeface="Arial" panose="020B0604020202020204" pitchFamily="34" charset="0"/>
              <a:cs typeface="Arial" panose="020B0604020202020204" pitchFamily="34" charset="0"/>
            </a:endParaRPr>
          </a:p>
          <a:p>
            <a:pPr>
              <a:buFont typeface="+mj-lt"/>
              <a:buAutoNum type="alphaUcPeriod"/>
            </a:pPr>
            <a:r>
              <a:rPr lang="en-AU" sz="2800" dirty="0">
                <a:solidFill>
                  <a:srgbClr val="FF0000"/>
                </a:solidFill>
                <a:latin typeface="Arial" panose="020B0604020202020204" pitchFamily="34" charset="0"/>
                <a:cs typeface="Arial" panose="020B0604020202020204" pitchFamily="34" charset="0"/>
              </a:rPr>
              <a:t>Template Strand: mRNA is </a:t>
            </a:r>
            <a:r>
              <a:rPr lang="en-AU" sz="2800" b="1" dirty="0">
                <a:solidFill>
                  <a:srgbClr val="FF0000"/>
                </a:solidFill>
                <a:latin typeface="Arial" panose="020B0604020202020204" pitchFamily="34" charset="0"/>
                <a:cs typeface="Arial" panose="020B0604020202020204" pitchFamily="34" charset="0"/>
              </a:rPr>
              <a:t>complementary</a:t>
            </a:r>
            <a:r>
              <a:rPr lang="en-AU" sz="2800" dirty="0">
                <a:solidFill>
                  <a:srgbClr val="FF0000"/>
                </a:solidFill>
                <a:latin typeface="Arial" panose="020B0604020202020204" pitchFamily="34" charset="0"/>
                <a:cs typeface="Arial" panose="020B0604020202020204" pitchFamily="34" charset="0"/>
              </a:rPr>
              <a:t> to this strand. </a:t>
            </a:r>
          </a:p>
          <a:p>
            <a:pPr marL="0" indent="0">
              <a:buNone/>
            </a:pPr>
            <a:endParaRPr lang="en-AU" sz="2800" dirty="0">
              <a:solidFill>
                <a:srgbClr val="FF0000"/>
              </a:solidFill>
              <a:latin typeface="Arial" panose="020B0604020202020204" pitchFamily="34" charset="0"/>
              <a:cs typeface="Arial" panose="020B0604020202020204" pitchFamily="34" charset="0"/>
            </a:endParaRPr>
          </a:p>
          <a:p>
            <a:pPr marL="0" indent="0">
              <a:buNone/>
            </a:pPr>
            <a:r>
              <a:rPr lang="en-AU" sz="2800" dirty="0">
                <a:solidFill>
                  <a:srgbClr val="FF0000"/>
                </a:solidFill>
                <a:latin typeface="Arial" panose="020B0604020202020204" pitchFamily="34" charset="0"/>
                <a:cs typeface="Arial" panose="020B0604020202020204" pitchFamily="34" charset="0"/>
              </a:rPr>
              <a:t>B. Non-template strand: mRNA is a </a:t>
            </a:r>
            <a:r>
              <a:rPr lang="en-AU" sz="2800" b="1" dirty="0">
                <a:solidFill>
                  <a:srgbClr val="FF0000"/>
                </a:solidFill>
                <a:latin typeface="Arial" panose="020B0604020202020204" pitchFamily="34" charset="0"/>
                <a:cs typeface="Arial" panose="020B0604020202020204" pitchFamily="34" charset="0"/>
              </a:rPr>
              <a:t>matching copy </a:t>
            </a:r>
            <a:r>
              <a:rPr lang="en-AU" sz="2800" dirty="0">
                <a:solidFill>
                  <a:srgbClr val="FF0000"/>
                </a:solidFill>
                <a:latin typeface="Arial" panose="020B0604020202020204" pitchFamily="34" charset="0"/>
                <a:cs typeface="Arial" panose="020B0604020202020204" pitchFamily="34" charset="0"/>
              </a:rPr>
              <a:t>of this strand.</a:t>
            </a:r>
          </a:p>
        </p:txBody>
      </p:sp>
    </p:spTree>
    <p:extLst>
      <p:ext uri="{BB962C8B-B14F-4D97-AF65-F5344CB8AC3E}">
        <p14:creationId xmlns:p14="http://schemas.microsoft.com/office/powerpoint/2010/main" val="21634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5477-8A28-40E7-A966-0429A65BD48D}"/>
              </a:ext>
            </a:extLst>
          </p:cNvPr>
          <p:cNvSpPr>
            <a:spLocks noGrp="1"/>
          </p:cNvSpPr>
          <p:nvPr>
            <p:ph type="title"/>
          </p:nvPr>
        </p:nvSpPr>
        <p:spPr>
          <a:xfrm>
            <a:off x="2592925" y="624110"/>
            <a:ext cx="8911687" cy="661351"/>
          </a:xfrm>
        </p:spPr>
        <p:txBody>
          <a:bodyPr>
            <a:normAutofit/>
          </a:bodyPr>
          <a:lstStyle/>
          <a:p>
            <a:r>
              <a:rPr lang="en-AU" sz="3200" dirty="0">
                <a:solidFill>
                  <a:schemeClr val="tx1"/>
                </a:solidFill>
                <a:latin typeface="Arial" panose="020B0604020202020204" pitchFamily="34" charset="0"/>
                <a:cs typeface="Arial" panose="020B0604020202020204" pitchFamily="34" charset="0"/>
              </a:rPr>
              <a:t>Genetic Code: Question 5</a:t>
            </a:r>
          </a:p>
        </p:txBody>
      </p:sp>
      <p:sp>
        <p:nvSpPr>
          <p:cNvPr id="3" name="Content Placeholder 2">
            <a:extLst>
              <a:ext uri="{FF2B5EF4-FFF2-40B4-BE49-F238E27FC236}">
                <a16:creationId xmlns:a16="http://schemas.microsoft.com/office/drawing/2014/main" id="{5E53DF1F-3ADB-4A25-90AF-0C7BBD36DEE7}"/>
              </a:ext>
            </a:extLst>
          </p:cNvPr>
          <p:cNvSpPr>
            <a:spLocks noGrp="1"/>
          </p:cNvSpPr>
          <p:nvPr>
            <p:ph idx="1"/>
          </p:nvPr>
        </p:nvSpPr>
        <p:spPr>
          <a:xfrm>
            <a:off x="2589212" y="1285461"/>
            <a:ext cx="8915400" cy="4625761"/>
          </a:xfrm>
        </p:spPr>
        <p:txBody>
          <a:bodyPr>
            <a:normAutofit/>
          </a:bodyPr>
          <a:lstStyle/>
          <a:p>
            <a:pPr marL="0" indent="0">
              <a:buNone/>
            </a:pPr>
            <a:r>
              <a:rPr lang="en-AU" sz="2400" dirty="0">
                <a:solidFill>
                  <a:schemeClr val="tx1"/>
                </a:solidFill>
                <a:latin typeface="Arial" panose="020B0604020202020204" pitchFamily="34" charset="0"/>
                <a:cs typeface="Arial" panose="020B0604020202020204" pitchFamily="34" charset="0"/>
              </a:rPr>
              <a:t>What is the purpose of protein synthesis?</a:t>
            </a:r>
          </a:p>
          <a:p>
            <a:pPr>
              <a:buFont typeface="Wingdings" panose="05000000000000000000" pitchFamily="2" charset="2"/>
              <a:buChar char="Ø"/>
            </a:pPr>
            <a:r>
              <a:rPr lang="en-AU" sz="2400" dirty="0">
                <a:solidFill>
                  <a:srgbClr val="FF0000"/>
                </a:solidFill>
                <a:latin typeface="Arial" panose="020B0604020202020204" pitchFamily="34" charset="0"/>
                <a:cs typeface="Arial" panose="020B0604020202020204" pitchFamily="34" charset="0"/>
              </a:rPr>
              <a:t>To produce proteins.</a:t>
            </a:r>
          </a:p>
          <a:p>
            <a:pPr>
              <a:buFont typeface="Wingdings" panose="05000000000000000000" pitchFamily="2" charset="2"/>
              <a:buChar char="Ø"/>
            </a:pPr>
            <a:r>
              <a:rPr lang="en-AU" sz="2400" dirty="0">
                <a:solidFill>
                  <a:srgbClr val="FF0000"/>
                </a:solidFill>
                <a:latin typeface="Arial" panose="020B0604020202020204" pitchFamily="34" charset="0"/>
                <a:cs typeface="Arial" panose="020B0604020202020204" pitchFamily="34" charset="0"/>
              </a:rPr>
              <a:t>Proteins are important molecules, they are involved in nearly all cellular processes. </a:t>
            </a:r>
          </a:p>
          <a:p>
            <a:pPr>
              <a:buFont typeface="Wingdings" panose="05000000000000000000" pitchFamily="2" charset="2"/>
              <a:buChar char="Ø"/>
            </a:pPr>
            <a:r>
              <a:rPr lang="en-AU" sz="2400" dirty="0">
                <a:solidFill>
                  <a:srgbClr val="FF0000"/>
                </a:solidFill>
                <a:latin typeface="Arial" panose="020B0604020202020204" pitchFamily="34" charset="0"/>
                <a:cs typeface="Arial" panose="020B0604020202020204" pitchFamily="34" charset="0"/>
              </a:rPr>
              <a:t>The most important proteins are enzymes, biological catalysts that speed up rates of reactions.</a:t>
            </a:r>
          </a:p>
          <a:p>
            <a:pPr marL="0" indent="0">
              <a:buNone/>
            </a:pPr>
            <a:r>
              <a:rPr lang="en-AU" sz="2400" dirty="0">
                <a:solidFill>
                  <a:schemeClr val="tx1"/>
                </a:solidFill>
                <a:latin typeface="Arial" panose="020B0604020202020204" pitchFamily="34" charset="0"/>
                <a:cs typeface="Arial" panose="020B0604020202020204" pitchFamily="34" charset="0"/>
              </a:rPr>
              <a:t>There are two processes occurring in the diagram, what are they and where in the cell do they occur? (4 marks)</a:t>
            </a:r>
          </a:p>
          <a:p>
            <a:pPr>
              <a:buFont typeface="Wingdings" panose="05000000000000000000" pitchFamily="2" charset="2"/>
              <a:buChar char="Ø"/>
            </a:pPr>
            <a:r>
              <a:rPr lang="en-AU" sz="2400" dirty="0">
                <a:solidFill>
                  <a:srgbClr val="FF0000"/>
                </a:solidFill>
                <a:latin typeface="Arial" panose="020B0604020202020204" pitchFamily="34" charset="0"/>
                <a:cs typeface="Arial" panose="020B0604020202020204" pitchFamily="34" charset="0"/>
              </a:rPr>
              <a:t>Transcription: nucleus</a:t>
            </a:r>
          </a:p>
          <a:p>
            <a:pPr>
              <a:buFont typeface="Wingdings" panose="05000000000000000000" pitchFamily="2" charset="2"/>
              <a:buChar char="Ø"/>
            </a:pPr>
            <a:r>
              <a:rPr lang="en-AU" sz="2400" dirty="0">
                <a:solidFill>
                  <a:srgbClr val="FF0000"/>
                </a:solidFill>
                <a:latin typeface="Arial" panose="020B0604020202020204" pitchFamily="34" charset="0"/>
                <a:cs typeface="Arial" panose="020B0604020202020204" pitchFamily="34" charset="0"/>
              </a:rPr>
              <a:t>Translation: cytoplasm</a:t>
            </a:r>
          </a:p>
          <a:p>
            <a:pPr marL="0" indent="0">
              <a:buNone/>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7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FF3A-9A6B-4A4C-87E9-8A77C6F3742C}"/>
              </a:ext>
            </a:extLst>
          </p:cNvPr>
          <p:cNvSpPr>
            <a:spLocks noGrp="1"/>
          </p:cNvSpPr>
          <p:nvPr>
            <p:ph type="title"/>
          </p:nvPr>
        </p:nvSpPr>
        <p:spPr>
          <a:xfrm>
            <a:off x="2592925" y="624110"/>
            <a:ext cx="8911687" cy="475820"/>
          </a:xfrm>
        </p:spPr>
        <p:txBody>
          <a:bodyPr>
            <a:normAutofit/>
          </a:bodyPr>
          <a:lstStyle/>
          <a:p>
            <a:r>
              <a:rPr lang="en-AU" sz="2000" dirty="0">
                <a:solidFill>
                  <a:schemeClr val="tx1"/>
                </a:solidFill>
                <a:latin typeface="Arial" panose="020B0604020202020204" pitchFamily="34" charset="0"/>
                <a:cs typeface="Arial" panose="020B0604020202020204" pitchFamily="34" charset="0"/>
              </a:rPr>
              <a:t>Genetic Question 5 continued.</a:t>
            </a:r>
          </a:p>
        </p:txBody>
      </p:sp>
      <p:sp>
        <p:nvSpPr>
          <p:cNvPr id="3" name="Content Placeholder 2">
            <a:extLst>
              <a:ext uri="{FF2B5EF4-FFF2-40B4-BE49-F238E27FC236}">
                <a16:creationId xmlns:a16="http://schemas.microsoft.com/office/drawing/2014/main" id="{2F25CBFB-EA92-40AA-AF6C-26782ABB54B3}"/>
              </a:ext>
            </a:extLst>
          </p:cNvPr>
          <p:cNvSpPr>
            <a:spLocks noGrp="1"/>
          </p:cNvSpPr>
          <p:nvPr>
            <p:ph idx="1"/>
          </p:nvPr>
        </p:nvSpPr>
        <p:spPr>
          <a:xfrm>
            <a:off x="1669774" y="1023354"/>
            <a:ext cx="10190922" cy="5523220"/>
          </a:xfrm>
        </p:spPr>
        <p:txBody>
          <a:bodyPr>
            <a:normAutofit fontScale="92500" lnSpcReduction="20000"/>
          </a:bodyPr>
          <a:lstStyle/>
          <a:p>
            <a:pPr marL="0" indent="0">
              <a:buNone/>
            </a:pPr>
            <a:r>
              <a:rPr lang="en-AU" sz="2800" dirty="0">
                <a:solidFill>
                  <a:schemeClr val="tx1"/>
                </a:solidFill>
                <a:latin typeface="Arial" panose="020B0604020202020204" pitchFamily="34" charset="0"/>
                <a:cs typeface="Arial" panose="020B0604020202020204" pitchFamily="34" charset="0"/>
              </a:rPr>
              <a:t>Describe the sequence of events from start to finish.(10 marks)</a:t>
            </a:r>
          </a:p>
          <a:p>
            <a:pPr marL="0" indent="0">
              <a:buNone/>
            </a:pPr>
            <a:r>
              <a:rPr lang="en-AU" sz="2800" b="1" dirty="0">
                <a:solidFill>
                  <a:schemeClr val="tx1"/>
                </a:solidFill>
                <a:latin typeface="Arial" panose="020B0604020202020204" pitchFamily="34" charset="0"/>
                <a:cs typeface="Arial" panose="020B0604020202020204" pitchFamily="34" charset="0"/>
              </a:rPr>
              <a:t>1. Transcription (max 6 marks)</a:t>
            </a:r>
            <a:endParaRPr lang="en-AU" sz="2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AU" sz="2800" dirty="0">
                <a:solidFill>
                  <a:srgbClr val="FF0000"/>
                </a:solidFill>
                <a:latin typeface="Arial" panose="020B0604020202020204" pitchFamily="34" charset="0"/>
                <a:cs typeface="Arial" panose="020B0604020202020204" pitchFamily="34" charset="0"/>
              </a:rPr>
              <a:t>mRNA produced from DNA</a:t>
            </a:r>
            <a:endParaRPr lang="en-AU"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AU" sz="2800" dirty="0">
                <a:solidFill>
                  <a:srgbClr val="FF0000"/>
                </a:solidFill>
                <a:latin typeface="Arial" panose="020B0604020202020204" pitchFamily="34" charset="0"/>
                <a:cs typeface="Arial" panose="020B0604020202020204" pitchFamily="34" charset="0"/>
              </a:rPr>
              <a:t>mRNA is formed using the TEMPLATE strand</a:t>
            </a:r>
            <a:endParaRPr lang="en-AU"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14350" indent="-514350">
              <a:lnSpc>
                <a:spcPct val="110000"/>
              </a:lnSpc>
              <a:buAutoNum type="arabicPeriod"/>
            </a:pPr>
            <a:r>
              <a:rPr lang="en-AU" sz="2800" dirty="0">
                <a:solidFill>
                  <a:srgbClr val="FF0000"/>
                </a:solidFill>
                <a:latin typeface="Arial" panose="020B0604020202020204" pitchFamily="34" charset="0"/>
                <a:cs typeface="Arial" panose="020B0604020202020204" pitchFamily="34" charset="0"/>
              </a:rPr>
              <a:t>Initiation: </a:t>
            </a:r>
            <a:r>
              <a:rPr lang="en-AU" sz="2800" u="sng" dirty="0">
                <a:solidFill>
                  <a:srgbClr val="FF0000"/>
                </a:solidFill>
                <a:latin typeface="Arial" panose="020B0604020202020204" pitchFamily="34" charset="0"/>
                <a:cs typeface="Arial" panose="020B0604020202020204" pitchFamily="34" charset="0"/>
              </a:rPr>
              <a:t>RNA </a:t>
            </a:r>
            <a:r>
              <a:rPr lang="en-AU" sz="2800" dirty="0">
                <a:solidFill>
                  <a:srgbClr val="FF0000"/>
                </a:solidFill>
                <a:latin typeface="Arial" panose="020B0604020202020204" pitchFamily="34" charset="0"/>
                <a:cs typeface="Arial" panose="020B0604020202020204" pitchFamily="34" charset="0"/>
              </a:rPr>
              <a:t>p</a:t>
            </a:r>
            <a:r>
              <a:rPr lang="en-AU" sz="2800" u="sng" dirty="0">
                <a:solidFill>
                  <a:srgbClr val="FF0000"/>
                </a:solidFill>
                <a:latin typeface="Arial" panose="020B0604020202020204" pitchFamily="34" charset="0"/>
                <a:cs typeface="Arial" panose="020B0604020202020204" pitchFamily="34" charset="0"/>
              </a:rPr>
              <a:t>ol</a:t>
            </a:r>
            <a:r>
              <a:rPr lang="en-AU" sz="2800" dirty="0">
                <a:solidFill>
                  <a:srgbClr val="FF0000"/>
                </a:solidFill>
                <a:latin typeface="Arial" panose="020B0604020202020204" pitchFamily="34" charset="0"/>
                <a:cs typeface="Arial" panose="020B0604020202020204" pitchFamily="34" charset="0"/>
              </a:rPr>
              <a:t>y</a:t>
            </a:r>
            <a:r>
              <a:rPr lang="en-AU" sz="2800" u="sng" dirty="0">
                <a:solidFill>
                  <a:srgbClr val="FF0000"/>
                </a:solidFill>
                <a:latin typeface="Arial" panose="020B0604020202020204" pitchFamily="34" charset="0"/>
                <a:cs typeface="Arial" panose="020B0604020202020204" pitchFamily="34" charset="0"/>
              </a:rPr>
              <a:t>merase</a:t>
            </a:r>
            <a:r>
              <a:rPr lang="en-AU" sz="2800" dirty="0">
                <a:solidFill>
                  <a:srgbClr val="FF0000"/>
                </a:solidFill>
                <a:latin typeface="Arial" panose="020B0604020202020204" pitchFamily="34" charset="0"/>
                <a:cs typeface="Arial" panose="020B0604020202020204" pitchFamily="34" charset="0"/>
              </a:rPr>
              <a:t>  binds to promoter, signalling the DNA to unwind a portion of the double helix.</a:t>
            </a:r>
          </a:p>
          <a:p>
            <a:pPr marL="514350" indent="-514350">
              <a:lnSpc>
                <a:spcPct val="110000"/>
              </a:lnSpc>
              <a:buAutoNum type="arabicPeriod"/>
            </a:pPr>
            <a:r>
              <a:rPr lang="en-AU" sz="2800" dirty="0">
                <a:solidFill>
                  <a:srgbClr val="FF0000"/>
                </a:solidFill>
                <a:latin typeface="Arial" panose="020B0604020202020204" pitchFamily="34" charset="0"/>
                <a:cs typeface="Arial" panose="020B0604020202020204" pitchFamily="34" charset="0"/>
              </a:rPr>
              <a:t>Elongation: </a:t>
            </a:r>
            <a:r>
              <a:rPr lang="en-AU" sz="2800" u="sng" dirty="0">
                <a:solidFill>
                  <a:srgbClr val="FF0000"/>
                </a:solidFill>
                <a:latin typeface="Arial" panose="020B0604020202020204" pitchFamily="34" charset="0"/>
                <a:cs typeface="Arial" panose="020B0604020202020204" pitchFamily="34" charset="0"/>
              </a:rPr>
              <a:t>RNA </a:t>
            </a:r>
            <a:r>
              <a:rPr lang="en-AU" sz="2800" dirty="0">
                <a:solidFill>
                  <a:srgbClr val="FF0000"/>
                </a:solidFill>
                <a:latin typeface="Arial" panose="020B0604020202020204" pitchFamily="34" charset="0"/>
                <a:cs typeface="Arial" panose="020B0604020202020204" pitchFamily="34" charset="0"/>
              </a:rPr>
              <a:t>p</a:t>
            </a:r>
            <a:r>
              <a:rPr lang="en-AU" sz="2800" u="sng" dirty="0">
                <a:solidFill>
                  <a:srgbClr val="FF0000"/>
                </a:solidFill>
                <a:latin typeface="Arial" panose="020B0604020202020204" pitchFamily="34" charset="0"/>
                <a:cs typeface="Arial" panose="020B0604020202020204" pitchFamily="34" charset="0"/>
              </a:rPr>
              <a:t>ol</a:t>
            </a:r>
            <a:r>
              <a:rPr lang="en-AU" sz="2800" dirty="0">
                <a:solidFill>
                  <a:srgbClr val="FF0000"/>
                </a:solidFill>
                <a:latin typeface="Arial" panose="020B0604020202020204" pitchFamily="34" charset="0"/>
                <a:cs typeface="Arial" panose="020B0604020202020204" pitchFamily="34" charset="0"/>
              </a:rPr>
              <a:t>y</a:t>
            </a:r>
            <a:r>
              <a:rPr lang="en-AU" sz="2800" u="sng" dirty="0">
                <a:solidFill>
                  <a:srgbClr val="FF0000"/>
                </a:solidFill>
                <a:latin typeface="Arial" panose="020B0604020202020204" pitchFamily="34" charset="0"/>
                <a:cs typeface="Arial" panose="020B0604020202020204" pitchFamily="34" charset="0"/>
              </a:rPr>
              <a:t>merase</a:t>
            </a:r>
            <a:r>
              <a:rPr lang="en-AU" sz="2800" dirty="0">
                <a:solidFill>
                  <a:srgbClr val="FF0000"/>
                </a:solidFill>
                <a:latin typeface="Arial" panose="020B0604020202020204" pitchFamily="34" charset="0"/>
                <a:cs typeface="Arial" panose="020B0604020202020204" pitchFamily="34" charset="0"/>
              </a:rPr>
              <a:t> builds mRNA (moving in a 3’ to 5’ direction but building in a 5’ to 3’ direction), until it reaches the STOP base sequence</a:t>
            </a:r>
          </a:p>
          <a:p>
            <a:pPr marL="514350" indent="-514350">
              <a:buFont typeface="+mj-lt"/>
              <a:buAutoNum type="arabicPeriod"/>
            </a:pPr>
            <a:r>
              <a:rPr lang="en-AU" sz="2800" dirty="0">
                <a:solidFill>
                  <a:srgbClr val="FF0000"/>
                </a:solidFill>
                <a:latin typeface="Arial" panose="020B0604020202020204" pitchFamily="34" charset="0"/>
                <a:cs typeface="Arial" panose="020B0604020202020204" pitchFamily="34" charset="0"/>
              </a:rPr>
              <a:t>Termination: </a:t>
            </a:r>
            <a:r>
              <a:rPr lang="en-AU" sz="2800" u="sng" dirty="0">
                <a:solidFill>
                  <a:srgbClr val="FF0000"/>
                </a:solidFill>
                <a:latin typeface="Arial" panose="020B0604020202020204" pitchFamily="34" charset="0"/>
                <a:cs typeface="Arial" panose="020B0604020202020204" pitchFamily="34" charset="0"/>
              </a:rPr>
              <a:t>Pre-mRNA is released </a:t>
            </a:r>
            <a:r>
              <a:rPr lang="en-AU" sz="2800" dirty="0">
                <a:solidFill>
                  <a:srgbClr val="FF0000"/>
                </a:solidFill>
                <a:latin typeface="Arial" panose="020B0604020202020204" pitchFamily="34" charset="0"/>
                <a:cs typeface="Arial" panose="020B0604020202020204" pitchFamily="34" charset="0"/>
              </a:rPr>
              <a:t>and DNA zips up</a:t>
            </a:r>
            <a:endParaRPr lang="en-AU"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AU" sz="2800" dirty="0">
                <a:solidFill>
                  <a:srgbClr val="FF0000"/>
                </a:solidFill>
                <a:latin typeface="Arial" panose="020B0604020202020204" pitchFamily="34" charset="0"/>
                <a:cs typeface="Arial" panose="020B0604020202020204" pitchFamily="34" charset="0"/>
              </a:rPr>
              <a:t>Methylated cap is added to the 5’ end and poly A-tail to the 3’ end.</a:t>
            </a:r>
          </a:p>
          <a:p>
            <a:pPr marL="514350" indent="-514350">
              <a:buFont typeface="+mj-lt"/>
              <a:buAutoNum type="arabicPeriod"/>
            </a:pPr>
            <a:r>
              <a:rPr lang="en-AU" sz="2800" dirty="0">
                <a:solidFill>
                  <a:srgbClr val="FF0000"/>
                </a:solidFill>
                <a:latin typeface="Arial" panose="020B0604020202020204" pitchFamily="34" charset="0"/>
                <a:cs typeface="Arial" panose="020B0604020202020204" pitchFamily="34" charset="0"/>
              </a:rPr>
              <a:t> Introns (non-coding) are removed via splicing</a:t>
            </a:r>
            <a:endParaRPr lang="en-AU"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sz="2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AU"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9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B64EA-9B93-4CEB-BDC7-8D4DC59020C9}"/>
              </a:ext>
            </a:extLst>
          </p:cNvPr>
          <p:cNvPicPr>
            <a:picLocks noChangeAspect="1"/>
          </p:cNvPicPr>
          <p:nvPr/>
        </p:nvPicPr>
        <p:blipFill>
          <a:blip r:embed="rId3"/>
          <a:stretch>
            <a:fillRect/>
          </a:stretch>
        </p:blipFill>
        <p:spPr>
          <a:xfrm>
            <a:off x="1559388" y="1245649"/>
            <a:ext cx="10029825" cy="4029075"/>
          </a:xfrm>
          <a:prstGeom prst="rect">
            <a:avLst/>
          </a:prstGeom>
        </p:spPr>
      </p:pic>
      <p:grpSp>
        <p:nvGrpSpPr>
          <p:cNvPr id="8" name="Group 7">
            <a:extLst>
              <a:ext uri="{FF2B5EF4-FFF2-40B4-BE49-F238E27FC236}">
                <a16:creationId xmlns:a16="http://schemas.microsoft.com/office/drawing/2014/main" id="{2B0B6D59-D693-45AA-BEF6-6ABE4548C43B}"/>
              </a:ext>
            </a:extLst>
          </p:cNvPr>
          <p:cNvGrpSpPr/>
          <p:nvPr/>
        </p:nvGrpSpPr>
        <p:grpSpPr>
          <a:xfrm>
            <a:off x="6576646" y="519228"/>
            <a:ext cx="4431323" cy="2547529"/>
            <a:chOff x="6576646" y="519228"/>
            <a:chExt cx="4431323" cy="2547529"/>
          </a:xfrm>
        </p:grpSpPr>
        <p:cxnSp>
          <p:nvCxnSpPr>
            <p:cNvPr id="6" name="Straight Arrow Connector 5">
              <a:extLst>
                <a:ext uri="{FF2B5EF4-FFF2-40B4-BE49-F238E27FC236}">
                  <a16:creationId xmlns:a16="http://schemas.microsoft.com/office/drawing/2014/main" id="{361CC545-A015-481C-A83A-013F6B424844}"/>
                </a:ext>
              </a:extLst>
            </p:cNvPr>
            <p:cNvCxnSpPr/>
            <p:nvPr/>
          </p:nvCxnSpPr>
          <p:spPr>
            <a:xfrm>
              <a:off x="8792308" y="1069145"/>
              <a:ext cx="267286" cy="1997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642874D-A283-4F72-8E18-EE55664F210D}"/>
                </a:ext>
              </a:extLst>
            </p:cNvPr>
            <p:cNvSpPr txBox="1"/>
            <p:nvPr/>
          </p:nvSpPr>
          <p:spPr>
            <a:xfrm>
              <a:off x="6576646" y="519228"/>
              <a:ext cx="4431323" cy="461665"/>
            </a:xfrm>
            <a:prstGeom prst="rect">
              <a:avLst/>
            </a:prstGeom>
            <a:noFill/>
          </p:spPr>
          <p:txBody>
            <a:bodyPr wrap="square" rtlCol="0">
              <a:spAutoFit/>
            </a:bodyPr>
            <a:lstStyle/>
            <a:p>
              <a:pPr algn="ctr"/>
              <a:r>
                <a:rPr lang="en-AU" sz="2400" dirty="0">
                  <a:latin typeface="Arial Narrow" panose="020B0606020202030204" pitchFamily="34" charset="0"/>
                </a:rPr>
                <a:t>Free nucleotides added to the 3’ end</a:t>
              </a:r>
            </a:p>
          </p:txBody>
        </p:sp>
      </p:grpSp>
      <p:grpSp>
        <p:nvGrpSpPr>
          <p:cNvPr id="14" name="Group 13">
            <a:extLst>
              <a:ext uri="{FF2B5EF4-FFF2-40B4-BE49-F238E27FC236}">
                <a16:creationId xmlns:a16="http://schemas.microsoft.com/office/drawing/2014/main" id="{411BE616-378E-4E6A-BCB4-0B143E4E3E2E}"/>
              </a:ext>
            </a:extLst>
          </p:cNvPr>
          <p:cNvGrpSpPr/>
          <p:nvPr/>
        </p:nvGrpSpPr>
        <p:grpSpPr>
          <a:xfrm>
            <a:off x="1420836" y="4192172"/>
            <a:ext cx="5697416" cy="2019056"/>
            <a:chOff x="1420836" y="4192172"/>
            <a:chExt cx="5697416" cy="2019056"/>
          </a:xfrm>
        </p:grpSpPr>
        <p:cxnSp>
          <p:nvCxnSpPr>
            <p:cNvPr id="10" name="Straight Arrow Connector 9">
              <a:extLst>
                <a:ext uri="{FF2B5EF4-FFF2-40B4-BE49-F238E27FC236}">
                  <a16:creationId xmlns:a16="http://schemas.microsoft.com/office/drawing/2014/main" id="{8684D16A-1DA9-4B6C-8922-2DAD27237FB5}"/>
                </a:ext>
              </a:extLst>
            </p:cNvPr>
            <p:cNvCxnSpPr>
              <a:cxnSpLocks/>
            </p:cNvCxnSpPr>
            <p:nvPr/>
          </p:nvCxnSpPr>
          <p:spPr>
            <a:xfrm flipH="1" flipV="1">
              <a:off x="3868615" y="4192172"/>
              <a:ext cx="239151" cy="12590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C6D1C99-E23D-4725-A906-0551E64C8804}"/>
                </a:ext>
              </a:extLst>
            </p:cNvPr>
            <p:cNvSpPr txBox="1"/>
            <p:nvPr/>
          </p:nvSpPr>
          <p:spPr>
            <a:xfrm>
              <a:off x="1420836" y="5380231"/>
              <a:ext cx="5697416" cy="830997"/>
            </a:xfrm>
            <a:prstGeom prst="rect">
              <a:avLst/>
            </a:prstGeom>
            <a:noFill/>
          </p:spPr>
          <p:txBody>
            <a:bodyPr wrap="square" rtlCol="0">
              <a:spAutoFit/>
            </a:bodyPr>
            <a:lstStyle/>
            <a:p>
              <a:r>
                <a:rPr lang="en-AU" sz="2400" dirty="0">
                  <a:latin typeface="Arial Narrow" panose="020B0606020202030204" pitchFamily="34" charset="0"/>
                </a:rPr>
                <a:t>Begins at promoter sequence, reads from the 3’ to 5’ direction. (READ UP, WRITE DOWN)</a:t>
              </a:r>
            </a:p>
          </p:txBody>
        </p:sp>
      </p:grpSp>
    </p:spTree>
    <p:extLst>
      <p:ext uri="{BB962C8B-B14F-4D97-AF65-F5344CB8AC3E}">
        <p14:creationId xmlns:p14="http://schemas.microsoft.com/office/powerpoint/2010/main" val="5207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49AA-40F0-4225-B071-F9B5DEB20BE0}"/>
              </a:ext>
            </a:extLst>
          </p:cNvPr>
          <p:cNvSpPr>
            <a:spLocks noGrp="1"/>
          </p:cNvSpPr>
          <p:nvPr>
            <p:ph type="title"/>
          </p:nvPr>
        </p:nvSpPr>
        <p:spPr>
          <a:xfrm>
            <a:off x="1934020" y="258350"/>
            <a:ext cx="8911687" cy="462568"/>
          </a:xfrm>
        </p:spPr>
        <p:txBody>
          <a:bodyPr>
            <a:normAutofit/>
          </a:bodyPr>
          <a:lstStyle/>
          <a:p>
            <a:r>
              <a:rPr lang="en-AU" sz="2000" dirty="0">
                <a:solidFill>
                  <a:schemeClr val="tx1"/>
                </a:solidFill>
                <a:latin typeface="Arial" panose="020B0604020202020204" pitchFamily="34" charset="0"/>
                <a:cs typeface="Arial" panose="020B0604020202020204" pitchFamily="34" charset="0"/>
              </a:rPr>
              <a:t>Genetic Question 4 continued.</a:t>
            </a:r>
            <a:endParaRPr lang="en-AU" sz="2000" dirty="0"/>
          </a:p>
        </p:txBody>
      </p:sp>
      <p:sp>
        <p:nvSpPr>
          <p:cNvPr id="5" name="Rectangle 4">
            <a:extLst>
              <a:ext uri="{FF2B5EF4-FFF2-40B4-BE49-F238E27FC236}">
                <a16:creationId xmlns:a16="http://schemas.microsoft.com/office/drawing/2014/main" id="{A703ECD4-41C7-4E38-8F88-18B6266FE8CF}"/>
              </a:ext>
            </a:extLst>
          </p:cNvPr>
          <p:cNvSpPr/>
          <p:nvPr/>
        </p:nvSpPr>
        <p:spPr>
          <a:xfrm>
            <a:off x="1547446" y="720918"/>
            <a:ext cx="10466363" cy="6002412"/>
          </a:xfrm>
          <a:prstGeom prst="rect">
            <a:avLst/>
          </a:prstGeom>
        </p:spPr>
        <p:txBody>
          <a:bodyPr wrap="square">
            <a:spAutoFit/>
          </a:bodyPr>
          <a:lstStyle/>
          <a:p>
            <a:pPr>
              <a:lnSpc>
                <a:spcPct val="115000"/>
              </a:lnSpc>
              <a:spcAft>
                <a:spcPts val="0"/>
              </a:spcAft>
            </a:pPr>
            <a:r>
              <a:rPr lang="en-AU" sz="2400" b="1" i="1" dirty="0">
                <a:latin typeface="Arial" panose="020B0604020202020204" pitchFamily="34" charset="0"/>
                <a:ea typeface="Calibri" panose="020F0502020204030204" pitchFamily="34" charset="0"/>
                <a:cs typeface="Times New Roman" panose="02020603050405020304" pitchFamily="18" charset="0"/>
              </a:rPr>
              <a:t>2. Translation (any 4 for 4 marks total)</a:t>
            </a:r>
          </a:p>
          <a:p>
            <a:pPr marL="514350" indent="-514350">
              <a:lnSpc>
                <a:spcPct val="115000"/>
              </a:lnSpc>
              <a:buFont typeface="+mj-lt"/>
              <a:buAutoNum type="arabicPeriod"/>
            </a:pPr>
            <a:r>
              <a:rPr lang="en-AU" sz="2400"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Initiation</a:t>
            </a:r>
            <a:r>
              <a:rPr lang="en-AU"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Ribosome binds to methylated cap on mRNA </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Ribosome scans to find the </a:t>
            </a:r>
            <a:r>
              <a:rPr lang="en-AU" sz="2400" i="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Start codon </a:t>
            </a: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(AUG/methionine)</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Ribosome “reads” the mRNA , selecting tRNA with the complementary anti-codon</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15000"/>
              </a:lnSpc>
              <a:buFont typeface="+mj-lt"/>
              <a:buAutoNum type="arabicPeriod"/>
            </a:pPr>
            <a:r>
              <a:rPr lang="en-AU" sz="2400" i="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Elon</a:t>
            </a: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g</a:t>
            </a:r>
            <a:r>
              <a:rPr lang="en-AU" sz="2400" i="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ation</a:t>
            </a: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 tRNA brings amino acids to the ribosome</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tRNA anticodon binds temporarily to the ribosome</a:t>
            </a:r>
          </a:p>
          <a:p>
            <a:pPr marL="800100" lvl="1" indent="-342900">
              <a:lnSpc>
                <a:spcPct val="115000"/>
              </a:lnSpc>
              <a:buFont typeface="Arial" panose="020B0604020202020204" pitchFamily="34" charset="0"/>
              <a:buChar char="•"/>
            </a:pP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Amino acids link to form proteins (or peptide chains)</a:t>
            </a:r>
          </a:p>
          <a:p>
            <a:pPr marL="800100" lvl="1" indent="-342900">
              <a:lnSpc>
                <a:spcPct val="115000"/>
              </a:lnSpc>
              <a:buFont typeface="Arial" panose="020B0604020202020204" pitchFamily="34" charset="0"/>
              <a:buChar char="•"/>
            </a:pP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The ribosome catalyses the peptide bonds</a:t>
            </a:r>
          </a:p>
          <a:p>
            <a:pPr marL="514350" indent="-514350">
              <a:lnSpc>
                <a:spcPct val="115000"/>
              </a:lnSpc>
              <a:buFont typeface="+mj-lt"/>
              <a:buAutoNum type="arabicPeriod"/>
            </a:pPr>
            <a:r>
              <a:rPr lang="en-AU" sz="2400" i="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Termination</a:t>
            </a:r>
            <a:r>
              <a:rPr lang="en-AU" sz="2400" i="1" dirty="0">
                <a:solidFill>
                  <a:srgbClr val="FF0000"/>
                </a:solidFill>
                <a:latin typeface="Arial" panose="020B0604020202020204" pitchFamily="34" charset="0"/>
                <a:ea typeface="Calibri" panose="020F0502020204030204" pitchFamily="34" charset="0"/>
                <a:cs typeface="Times New Roman" panose="02020603050405020304" pitchFamily="18" charset="0"/>
              </a:rPr>
              <a:t>: when a stop codon (UAG, UAA, UGA) is reached, the polypeptide is released. </a:t>
            </a:r>
          </a:p>
          <a:p>
            <a:pPr marL="800100" lvl="1" indent="-342900">
              <a:lnSpc>
                <a:spcPct val="115000"/>
              </a:lnSpc>
              <a:buFont typeface="Arial" panose="020B0604020202020204" pitchFamily="34" charset="0"/>
              <a:buChar char="•"/>
            </a:pPr>
            <a:r>
              <a:rPr lang="en-AU" sz="2400" dirty="0">
                <a:solidFill>
                  <a:srgbClr val="FF0000"/>
                </a:solidFill>
                <a:ea typeface="Calibri" panose="020F0502020204030204" pitchFamily="34" charset="0"/>
                <a:cs typeface="Times New Roman" panose="02020603050405020304" pitchFamily="18" charset="0"/>
              </a:rPr>
              <a:t>mRNA separates from the nucleus.</a:t>
            </a:r>
          </a:p>
          <a:p>
            <a:pPr marL="742950" lvl="1" indent="-285750">
              <a:lnSpc>
                <a:spcPct val="115000"/>
              </a:lnSpc>
              <a:buFont typeface="Arial" panose="020B0604020202020204" pitchFamily="34" charset="0"/>
              <a:buChar char="•"/>
            </a:pPr>
            <a:r>
              <a:rPr lang="en-AU" sz="2400" dirty="0">
                <a:solidFill>
                  <a:srgbClr val="FF0000"/>
                </a:solidFill>
                <a:ea typeface="Calibri" panose="020F0502020204030204" pitchFamily="34" charset="0"/>
                <a:cs typeface="Times New Roman" panose="02020603050405020304" pitchFamily="18" charset="0"/>
              </a:rPr>
              <a:t>Polypeptide may fold to become protein or join another polypeptide and then fold.</a:t>
            </a:r>
          </a:p>
        </p:txBody>
      </p:sp>
    </p:spTree>
    <p:extLst>
      <p:ext uri="{BB962C8B-B14F-4D97-AF65-F5344CB8AC3E}">
        <p14:creationId xmlns:p14="http://schemas.microsoft.com/office/powerpoint/2010/main" val="34907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9B628-7EBA-4441-BFE8-A76DA98B550B}"/>
              </a:ext>
            </a:extLst>
          </p:cNvPr>
          <p:cNvSpPr txBox="1"/>
          <p:nvPr/>
        </p:nvSpPr>
        <p:spPr>
          <a:xfrm>
            <a:off x="6428937" y="6274191"/>
            <a:ext cx="5584874" cy="307777"/>
          </a:xfrm>
          <a:prstGeom prst="rect">
            <a:avLst/>
          </a:prstGeom>
          <a:noFill/>
        </p:spPr>
        <p:txBody>
          <a:bodyPr wrap="square" rtlCol="0">
            <a:spAutoFit/>
          </a:bodyPr>
          <a:lstStyle/>
          <a:p>
            <a:r>
              <a:rPr lang="en-AU" sz="1400" dirty="0"/>
              <a:t>http://hyperphysics.phy-astr.gsu.edu/hbase/Organic/translation.html</a:t>
            </a:r>
          </a:p>
        </p:txBody>
      </p:sp>
      <p:pic>
        <p:nvPicPr>
          <p:cNvPr id="8" name="Picture 7">
            <a:extLst>
              <a:ext uri="{FF2B5EF4-FFF2-40B4-BE49-F238E27FC236}">
                <a16:creationId xmlns:a16="http://schemas.microsoft.com/office/drawing/2014/main" id="{90CC2C52-C736-434E-A933-3159B11106E1}"/>
              </a:ext>
            </a:extLst>
          </p:cNvPr>
          <p:cNvPicPr>
            <a:picLocks noChangeAspect="1"/>
          </p:cNvPicPr>
          <p:nvPr/>
        </p:nvPicPr>
        <p:blipFill>
          <a:blip r:embed="rId2"/>
          <a:stretch>
            <a:fillRect/>
          </a:stretch>
        </p:blipFill>
        <p:spPr>
          <a:xfrm>
            <a:off x="1714821" y="522209"/>
            <a:ext cx="9215776" cy="5540966"/>
          </a:xfrm>
          <a:prstGeom prst="rect">
            <a:avLst/>
          </a:prstGeom>
        </p:spPr>
      </p:pic>
      <p:grpSp>
        <p:nvGrpSpPr>
          <p:cNvPr id="17" name="Group 16">
            <a:extLst>
              <a:ext uri="{FF2B5EF4-FFF2-40B4-BE49-F238E27FC236}">
                <a16:creationId xmlns:a16="http://schemas.microsoft.com/office/drawing/2014/main" id="{F36E1343-98A0-42DB-856E-251A48CAA69E}"/>
              </a:ext>
            </a:extLst>
          </p:cNvPr>
          <p:cNvGrpSpPr/>
          <p:nvPr/>
        </p:nvGrpSpPr>
        <p:grpSpPr>
          <a:xfrm>
            <a:off x="4865077" y="3981157"/>
            <a:ext cx="2461846" cy="1537880"/>
            <a:chOff x="4865077" y="3981157"/>
            <a:chExt cx="2461846" cy="1537880"/>
          </a:xfrm>
        </p:grpSpPr>
        <p:cxnSp>
          <p:nvCxnSpPr>
            <p:cNvPr id="14" name="Straight Arrow Connector 13">
              <a:extLst>
                <a:ext uri="{FF2B5EF4-FFF2-40B4-BE49-F238E27FC236}">
                  <a16:creationId xmlns:a16="http://schemas.microsoft.com/office/drawing/2014/main" id="{FDF3C862-B980-4891-A15A-7CCBA96EE42C}"/>
                </a:ext>
              </a:extLst>
            </p:cNvPr>
            <p:cNvCxnSpPr>
              <a:cxnSpLocks/>
            </p:cNvCxnSpPr>
            <p:nvPr/>
          </p:nvCxnSpPr>
          <p:spPr>
            <a:xfrm flipH="1" flipV="1">
              <a:off x="5894364" y="3981157"/>
              <a:ext cx="98473" cy="82999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64C1613-97CF-46DD-B6CB-54678FCBF1B9}"/>
                </a:ext>
              </a:extLst>
            </p:cNvPr>
            <p:cNvSpPr txBox="1"/>
            <p:nvPr/>
          </p:nvSpPr>
          <p:spPr>
            <a:xfrm>
              <a:off x="4865077" y="4811151"/>
              <a:ext cx="2461846" cy="707886"/>
            </a:xfrm>
            <a:prstGeom prst="rect">
              <a:avLst/>
            </a:prstGeom>
            <a:noFill/>
          </p:spPr>
          <p:txBody>
            <a:bodyPr wrap="square" rtlCol="0">
              <a:spAutoFit/>
            </a:bodyPr>
            <a:lstStyle/>
            <a:p>
              <a:r>
                <a:rPr lang="en-AU" sz="2000" dirty="0"/>
                <a:t>Ribosome catalyses the peptide bonds</a:t>
              </a:r>
            </a:p>
          </p:txBody>
        </p:sp>
      </p:grpSp>
      <p:grpSp>
        <p:nvGrpSpPr>
          <p:cNvPr id="22" name="Group 21">
            <a:extLst>
              <a:ext uri="{FF2B5EF4-FFF2-40B4-BE49-F238E27FC236}">
                <a16:creationId xmlns:a16="http://schemas.microsoft.com/office/drawing/2014/main" id="{C7C9884E-D680-4E1F-B66C-DBED0E2648E6}"/>
              </a:ext>
            </a:extLst>
          </p:cNvPr>
          <p:cNvGrpSpPr/>
          <p:nvPr/>
        </p:nvGrpSpPr>
        <p:grpSpPr>
          <a:xfrm>
            <a:off x="9833318" y="1983545"/>
            <a:ext cx="2039814" cy="1294227"/>
            <a:chOff x="9833318" y="1983545"/>
            <a:chExt cx="2039814" cy="1294227"/>
          </a:xfrm>
        </p:grpSpPr>
        <p:cxnSp>
          <p:nvCxnSpPr>
            <p:cNvPr id="19" name="Straight Arrow Connector 18">
              <a:extLst>
                <a:ext uri="{FF2B5EF4-FFF2-40B4-BE49-F238E27FC236}">
                  <a16:creationId xmlns:a16="http://schemas.microsoft.com/office/drawing/2014/main" id="{B8E969E8-05CB-4D46-90E5-AAA01D694C06}"/>
                </a:ext>
              </a:extLst>
            </p:cNvPr>
            <p:cNvCxnSpPr>
              <a:cxnSpLocks/>
            </p:cNvCxnSpPr>
            <p:nvPr/>
          </p:nvCxnSpPr>
          <p:spPr>
            <a:xfrm flipH="1">
              <a:off x="9833318" y="2691431"/>
              <a:ext cx="643861" cy="5863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4063E784-E76B-42B0-B194-6FEB88C6881B}"/>
                </a:ext>
              </a:extLst>
            </p:cNvPr>
            <p:cNvSpPr txBox="1"/>
            <p:nvPr/>
          </p:nvSpPr>
          <p:spPr>
            <a:xfrm>
              <a:off x="10030265" y="1983545"/>
              <a:ext cx="1842867" cy="707886"/>
            </a:xfrm>
            <a:prstGeom prst="rect">
              <a:avLst/>
            </a:prstGeom>
            <a:noFill/>
          </p:spPr>
          <p:txBody>
            <a:bodyPr wrap="square" rtlCol="0">
              <a:spAutoFit/>
            </a:bodyPr>
            <a:lstStyle/>
            <a:p>
              <a:r>
                <a:rPr lang="en-AU" sz="2000" dirty="0"/>
                <a:t>tRNA brings in amino acids</a:t>
              </a:r>
            </a:p>
          </p:txBody>
        </p:sp>
      </p:grpSp>
      <p:grpSp>
        <p:nvGrpSpPr>
          <p:cNvPr id="30" name="Group 29">
            <a:extLst>
              <a:ext uri="{FF2B5EF4-FFF2-40B4-BE49-F238E27FC236}">
                <a16:creationId xmlns:a16="http://schemas.microsoft.com/office/drawing/2014/main" id="{C6963B45-291E-47C4-8024-84C049F9F61F}"/>
              </a:ext>
            </a:extLst>
          </p:cNvPr>
          <p:cNvGrpSpPr/>
          <p:nvPr/>
        </p:nvGrpSpPr>
        <p:grpSpPr>
          <a:xfrm>
            <a:off x="10134146" y="3156449"/>
            <a:ext cx="1842867" cy="824708"/>
            <a:chOff x="10134146" y="3156449"/>
            <a:chExt cx="1842867" cy="824708"/>
          </a:xfrm>
        </p:grpSpPr>
        <p:cxnSp>
          <p:nvCxnSpPr>
            <p:cNvPr id="24" name="Straight Arrow Connector 23">
              <a:extLst>
                <a:ext uri="{FF2B5EF4-FFF2-40B4-BE49-F238E27FC236}">
                  <a16:creationId xmlns:a16="http://schemas.microsoft.com/office/drawing/2014/main" id="{786D1741-D3C7-4FC9-80D4-200FF1001D72}"/>
                </a:ext>
              </a:extLst>
            </p:cNvPr>
            <p:cNvCxnSpPr>
              <a:cxnSpLocks/>
            </p:cNvCxnSpPr>
            <p:nvPr/>
          </p:nvCxnSpPr>
          <p:spPr>
            <a:xfrm flipH="1">
              <a:off x="10930597" y="3479614"/>
              <a:ext cx="225083" cy="5015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AAFE022-8072-4BCF-8BDD-0D54F069DBB0}"/>
                </a:ext>
              </a:extLst>
            </p:cNvPr>
            <p:cNvSpPr txBox="1"/>
            <p:nvPr/>
          </p:nvSpPr>
          <p:spPr>
            <a:xfrm>
              <a:off x="10134146" y="3156449"/>
              <a:ext cx="1842867" cy="707886"/>
            </a:xfrm>
            <a:prstGeom prst="rect">
              <a:avLst/>
            </a:prstGeom>
            <a:noFill/>
          </p:spPr>
          <p:txBody>
            <a:bodyPr wrap="square" rtlCol="0">
              <a:spAutoFit/>
            </a:bodyPr>
            <a:lstStyle/>
            <a:p>
              <a:r>
                <a:rPr lang="en-AU" sz="2000" dirty="0">
                  <a:latin typeface="Arial Narrow" panose="020B0606020202030204" pitchFamily="34" charset="0"/>
                </a:rPr>
                <a:t>Complementary to mRNA</a:t>
              </a:r>
            </a:p>
          </p:txBody>
        </p:sp>
      </p:grpSp>
    </p:spTree>
    <p:extLst>
      <p:ext uri="{BB962C8B-B14F-4D97-AF65-F5344CB8AC3E}">
        <p14:creationId xmlns:p14="http://schemas.microsoft.com/office/powerpoint/2010/main" val="40510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39CDC-2E0A-C896-D487-69F159CE3FDD}"/>
              </a:ext>
            </a:extLst>
          </p:cNvPr>
          <p:cNvPicPr>
            <a:picLocks noChangeAspect="1"/>
          </p:cNvPicPr>
          <p:nvPr/>
        </p:nvPicPr>
        <p:blipFill>
          <a:blip r:embed="rId2"/>
          <a:stretch>
            <a:fillRect/>
          </a:stretch>
        </p:blipFill>
        <p:spPr>
          <a:xfrm>
            <a:off x="2386781" y="650666"/>
            <a:ext cx="7418438" cy="5556667"/>
          </a:xfrm>
          <a:prstGeom prst="rect">
            <a:avLst/>
          </a:prstGeom>
        </p:spPr>
      </p:pic>
    </p:spTree>
    <p:extLst>
      <p:ext uri="{BB962C8B-B14F-4D97-AF65-F5344CB8AC3E}">
        <p14:creationId xmlns:p14="http://schemas.microsoft.com/office/powerpoint/2010/main" val="401413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46F85-17CD-4D41-BEF3-62CD84567D45}"/>
              </a:ext>
            </a:extLst>
          </p:cNvPr>
          <p:cNvSpPr txBox="1"/>
          <p:nvPr/>
        </p:nvSpPr>
        <p:spPr>
          <a:xfrm>
            <a:off x="1722783" y="612844"/>
            <a:ext cx="10192697" cy="5247590"/>
          </a:xfrm>
          <a:prstGeom prst="rect">
            <a:avLst/>
          </a:prstGeom>
          <a:noFill/>
        </p:spPr>
        <p:txBody>
          <a:bodyPr wrap="square" rtlCol="0">
            <a:spAutoFit/>
          </a:bodyPr>
          <a:lstStyle/>
          <a:p>
            <a:r>
              <a:rPr lang="en-AU" sz="2400" b="1" u="sng" dirty="0">
                <a:latin typeface="Arial" panose="020B0604020202020204" pitchFamily="34" charset="0"/>
                <a:cs typeface="Arial" panose="020B0604020202020204" pitchFamily="34" charset="0"/>
              </a:rPr>
              <a:t>Feedback from the SCSA Examiners Board 2016-2022</a:t>
            </a:r>
          </a:p>
          <a:p>
            <a:endParaRPr lang="en-AU" sz="110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AU" sz="2000" b="1" i="1" dirty="0">
                <a:solidFill>
                  <a:srgbClr val="FF0000"/>
                </a:solidFill>
                <a:latin typeface="Arial" panose="020B0604020202020204" pitchFamily="34" charset="0"/>
                <a:cs typeface="Arial" panose="020B0604020202020204" pitchFamily="34" charset="0"/>
              </a:rPr>
              <a:t>Read questions carefully</a:t>
            </a:r>
            <a:r>
              <a:rPr lang="en-AU" sz="2000" b="1" dirty="0">
                <a:solidFill>
                  <a:srgbClr val="FF0000"/>
                </a:solidFill>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Often students lose marks by not answering the question fully or by misinterpreting the question.   (see SCSA Glossary of Key Words in the formulation of questions. Appendix 1)</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Know the question verbs. for example ‘</a:t>
            </a:r>
            <a:r>
              <a:rPr lang="en-AU" sz="2000" i="1" dirty="0">
                <a:latin typeface="Arial" panose="020B0604020202020204" pitchFamily="34" charset="0"/>
                <a:cs typeface="Arial" panose="020B0604020202020204" pitchFamily="34" charset="0"/>
              </a:rPr>
              <a:t>compare</a:t>
            </a:r>
            <a:r>
              <a:rPr lang="en-AU" sz="2000" dirty="0">
                <a:latin typeface="Arial" panose="020B0604020202020204" pitchFamily="34" charset="0"/>
                <a:cs typeface="Arial" panose="020B0604020202020204" pitchFamily="34" charset="0"/>
              </a:rPr>
              <a:t>’, you should systematically compare the similarities and differences. </a:t>
            </a:r>
          </a:p>
          <a:p>
            <a:pPr marL="342900" lvl="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Use </a:t>
            </a:r>
            <a:r>
              <a:rPr lang="en-AU" sz="2000" i="1" dirty="0">
                <a:solidFill>
                  <a:srgbClr val="FF0000"/>
                </a:solidFill>
                <a:latin typeface="Arial" panose="020B0604020202020204" pitchFamily="34" charset="0"/>
                <a:cs typeface="Arial" panose="020B0604020202020204" pitchFamily="34" charset="0"/>
              </a:rPr>
              <a:t>formal</a:t>
            </a:r>
            <a:r>
              <a:rPr lang="en-AU" sz="2000" dirty="0">
                <a:solidFill>
                  <a:srgbClr val="FF0000"/>
                </a:solidFill>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and </a:t>
            </a:r>
            <a:r>
              <a:rPr lang="en-AU" sz="2000" i="1" dirty="0">
                <a:solidFill>
                  <a:srgbClr val="FF0000"/>
                </a:solidFill>
                <a:latin typeface="Arial" panose="020B0604020202020204" pitchFamily="34" charset="0"/>
                <a:cs typeface="Arial" panose="020B0604020202020204" pitchFamily="34" charset="0"/>
              </a:rPr>
              <a:t>precise</a:t>
            </a:r>
            <a:r>
              <a:rPr lang="en-AU" sz="2000" dirty="0">
                <a:latin typeface="Arial" panose="020B0604020202020204" pitchFamily="34" charset="0"/>
                <a:cs typeface="Arial" panose="020B0604020202020204" pitchFamily="34" charset="0"/>
              </a:rPr>
              <a:t> language. </a:t>
            </a:r>
          </a:p>
          <a:p>
            <a:pPr marL="342900" lvl="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Use </a:t>
            </a:r>
            <a:r>
              <a:rPr lang="en-AU" sz="2000" i="1" dirty="0">
                <a:solidFill>
                  <a:srgbClr val="FF0000"/>
                </a:solidFill>
                <a:latin typeface="Arial" panose="020B0604020202020204" pitchFamily="34" charset="0"/>
                <a:cs typeface="Arial" panose="020B0604020202020204" pitchFamily="34" charset="0"/>
              </a:rPr>
              <a:t>science</a:t>
            </a:r>
            <a:r>
              <a:rPr lang="en-AU" sz="2000" i="1"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terminology. Using the correct science words demonstrates your understanding.</a:t>
            </a:r>
          </a:p>
          <a:p>
            <a:pPr marL="342900" lvl="0" indent="-342900">
              <a:buFont typeface="Arial" panose="020B0604020202020204" pitchFamily="34" charset="0"/>
              <a:buChar char="•"/>
            </a:pPr>
            <a:r>
              <a:rPr lang="en-AU" sz="2000" i="1" dirty="0">
                <a:solidFill>
                  <a:srgbClr val="FF0000"/>
                </a:solidFill>
                <a:latin typeface="Arial" panose="020B0604020202020204" pitchFamily="34" charset="0"/>
                <a:cs typeface="Arial" panose="020B0604020202020204" pitchFamily="34" charset="0"/>
              </a:rPr>
              <a:t>Be clear </a:t>
            </a:r>
            <a:r>
              <a:rPr lang="en-AU" sz="2000" dirty="0">
                <a:latin typeface="Arial" panose="020B0604020202020204" pitchFamily="34" charset="0"/>
                <a:cs typeface="Arial" panose="020B0604020202020204" pitchFamily="34" charset="0"/>
              </a:rPr>
              <a:t>in your answers- </a:t>
            </a:r>
            <a:r>
              <a:rPr lang="en-AU" sz="2000" b="1" dirty="0">
                <a:latin typeface="Arial" panose="020B0604020202020204" pitchFamily="34" charset="0"/>
                <a:cs typeface="Arial" panose="020B0604020202020204" pitchFamily="34" charset="0"/>
              </a:rPr>
              <a:t>just</a:t>
            </a:r>
            <a:r>
              <a:rPr lang="en-AU" sz="2000" dirty="0">
                <a:latin typeface="Arial" panose="020B0604020202020204" pitchFamily="34" charset="0"/>
                <a:cs typeface="Arial" panose="020B0604020202020204" pitchFamily="34" charset="0"/>
              </a:rPr>
              <a:t> </a:t>
            </a:r>
            <a:r>
              <a:rPr lang="en-AU" sz="2000" b="1" dirty="0">
                <a:latin typeface="Arial" panose="020B0604020202020204" pitchFamily="34" charset="0"/>
                <a:cs typeface="Arial" panose="020B0604020202020204" pitchFamily="34" charset="0"/>
              </a:rPr>
              <a:t>state the answer</a:t>
            </a:r>
            <a:r>
              <a:rPr lang="en-AU" sz="2000" dirty="0">
                <a:latin typeface="Arial" panose="020B0604020202020204" pitchFamily="34" charset="0"/>
                <a:cs typeface="Arial" panose="020B0604020202020204" pitchFamily="34" charset="0"/>
              </a:rPr>
              <a:t>, especially in the short answer section where time and space is at a premium.</a:t>
            </a:r>
          </a:p>
          <a:p>
            <a:pPr marL="342900" lvl="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Do not </a:t>
            </a:r>
            <a:r>
              <a:rPr lang="en-AU" sz="2000" i="1" dirty="0">
                <a:solidFill>
                  <a:srgbClr val="FF0000"/>
                </a:solidFill>
                <a:latin typeface="Arial" panose="020B0604020202020204" pitchFamily="34" charset="0"/>
                <a:cs typeface="Arial" panose="020B0604020202020204" pitchFamily="34" charset="0"/>
              </a:rPr>
              <a:t>repeat or rephrase </a:t>
            </a:r>
            <a:r>
              <a:rPr lang="en-AU" sz="2000" dirty="0">
                <a:latin typeface="Arial" panose="020B0604020202020204" pitchFamily="34" charset="0"/>
                <a:cs typeface="Arial" panose="020B0604020202020204" pitchFamily="34" charset="0"/>
              </a:rPr>
              <a:t>the question.</a:t>
            </a:r>
          </a:p>
          <a:p>
            <a:pPr marL="342900" lvl="0" indent="-342900">
              <a:buFont typeface="Arial" panose="020B0604020202020204" pitchFamily="34" charset="0"/>
              <a:buChar char="•"/>
            </a:pPr>
            <a:r>
              <a:rPr lang="en-AU" sz="2000" i="1" dirty="0">
                <a:solidFill>
                  <a:srgbClr val="FF0000"/>
                </a:solidFill>
                <a:latin typeface="Arial" panose="020B0604020202020204" pitchFamily="34" charset="0"/>
                <a:cs typeface="Arial" panose="020B0604020202020204" pitchFamily="34" charset="0"/>
              </a:rPr>
              <a:t>Annotate diagrams </a:t>
            </a:r>
            <a:r>
              <a:rPr lang="en-AU" sz="2000" dirty="0">
                <a:latin typeface="Arial" panose="020B0604020202020204" pitchFamily="34" charset="0"/>
                <a:cs typeface="Arial" panose="020B0604020202020204" pitchFamily="34" charset="0"/>
              </a:rPr>
              <a:t>(label them), lines need to point directly to structure being labelled and refer to them in your written answer, this demonstrates your understanding.</a:t>
            </a:r>
          </a:p>
          <a:p>
            <a:pPr marL="342900" lvl="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Spend time </a:t>
            </a:r>
            <a:r>
              <a:rPr lang="en-AU" sz="2000" i="1" dirty="0">
                <a:solidFill>
                  <a:srgbClr val="FF0000"/>
                </a:solidFill>
                <a:latin typeface="Arial" panose="020B0604020202020204" pitchFamily="34" charset="0"/>
                <a:cs typeface="Arial" panose="020B0604020202020204" pitchFamily="34" charset="0"/>
              </a:rPr>
              <a:t>planning your answers </a:t>
            </a:r>
            <a:r>
              <a:rPr lang="en-AU" sz="2000" dirty="0">
                <a:latin typeface="Arial" panose="020B0604020202020204" pitchFamily="34" charset="0"/>
                <a:cs typeface="Arial" panose="020B0604020202020204" pitchFamily="34" charset="0"/>
              </a:rPr>
              <a:t>to extended response questions.</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Dot points, sub-headings are acceptable</a:t>
            </a:r>
          </a:p>
        </p:txBody>
      </p:sp>
    </p:spTree>
    <p:extLst>
      <p:ext uri="{BB962C8B-B14F-4D97-AF65-F5344CB8AC3E}">
        <p14:creationId xmlns:p14="http://schemas.microsoft.com/office/powerpoint/2010/main" val="38463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4A1B-E2DA-44E9-9B98-4050112663F1}"/>
              </a:ext>
            </a:extLst>
          </p:cNvPr>
          <p:cNvSpPr>
            <a:spLocks noGrp="1"/>
          </p:cNvSpPr>
          <p:nvPr>
            <p:ph type="title"/>
          </p:nvPr>
        </p:nvSpPr>
        <p:spPr>
          <a:xfrm>
            <a:off x="2592925" y="624110"/>
            <a:ext cx="8911687" cy="687855"/>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DNA Technologies</a:t>
            </a:r>
          </a:p>
        </p:txBody>
      </p:sp>
      <p:sp>
        <p:nvSpPr>
          <p:cNvPr id="3" name="Content Placeholder 2">
            <a:extLst>
              <a:ext uri="{FF2B5EF4-FFF2-40B4-BE49-F238E27FC236}">
                <a16:creationId xmlns:a16="http://schemas.microsoft.com/office/drawing/2014/main" id="{5CD5CD9D-C883-455D-A2D2-994D9DAFA1D4}"/>
              </a:ext>
            </a:extLst>
          </p:cNvPr>
          <p:cNvSpPr>
            <a:spLocks noGrp="1"/>
          </p:cNvSpPr>
          <p:nvPr>
            <p:ph idx="1"/>
          </p:nvPr>
        </p:nvSpPr>
        <p:spPr>
          <a:xfrm>
            <a:off x="1868557" y="1311965"/>
            <a:ext cx="9886121" cy="4599257"/>
          </a:xfrm>
        </p:spPr>
        <p:txBody>
          <a:bodyPr/>
          <a:lstStyle/>
          <a:p>
            <a:pPr marL="0" indent="0">
              <a:buNone/>
            </a:pPr>
            <a:r>
              <a:rPr lang="en-AU" sz="2400" b="1" dirty="0">
                <a:solidFill>
                  <a:schemeClr val="tx1"/>
                </a:solidFill>
                <a:latin typeface="Arial" panose="020B0604020202020204" pitchFamily="34" charset="0"/>
                <a:cs typeface="Arial" panose="020B0604020202020204" pitchFamily="34" charset="0"/>
              </a:rPr>
              <a:t>Biotechnology</a:t>
            </a:r>
            <a:r>
              <a:rPr lang="en-AU" sz="2400" dirty="0">
                <a:solidFill>
                  <a:schemeClr val="tx1"/>
                </a:solidFill>
                <a:latin typeface="Arial" panose="020B0604020202020204" pitchFamily="34" charset="0"/>
                <a:cs typeface="Arial" panose="020B0604020202020204" pitchFamily="34" charset="0"/>
              </a:rPr>
              <a:t>: </a:t>
            </a:r>
          </a:p>
          <a:p>
            <a:pPr marL="0" indent="0">
              <a:buNone/>
            </a:pPr>
            <a:r>
              <a:rPr lang="en-AU" sz="2400" dirty="0">
                <a:solidFill>
                  <a:schemeClr val="tx1"/>
                </a:solidFill>
                <a:latin typeface="Arial" panose="020B0604020202020204" pitchFamily="34" charset="0"/>
                <a:cs typeface="Arial" panose="020B0604020202020204" pitchFamily="34" charset="0"/>
              </a:rPr>
              <a:t>The use of living things to make new products or systems.</a:t>
            </a:r>
          </a:p>
          <a:p>
            <a:pPr marL="0" indent="0">
              <a:buNone/>
            </a:pPr>
            <a:r>
              <a:rPr lang="en-AU" sz="2400" b="1" dirty="0">
                <a:solidFill>
                  <a:schemeClr val="tx1"/>
                </a:solidFill>
                <a:latin typeface="Arial" panose="020B0604020202020204" pitchFamily="34" charset="0"/>
                <a:cs typeface="Arial" panose="020B0604020202020204" pitchFamily="34" charset="0"/>
              </a:rPr>
              <a:t>Traditional: </a:t>
            </a:r>
          </a:p>
          <a:p>
            <a:pPr marL="0" indent="0">
              <a:buNone/>
            </a:pPr>
            <a:r>
              <a:rPr lang="en-AU" sz="2400" dirty="0">
                <a:solidFill>
                  <a:schemeClr val="tx1"/>
                </a:solidFill>
                <a:latin typeface="Arial" panose="020B0604020202020204" pitchFamily="34" charset="0"/>
                <a:cs typeface="Arial" panose="020B0604020202020204" pitchFamily="34" charset="0"/>
              </a:rPr>
              <a:t>The manipulation of crops/animals through “selective breeding”.</a:t>
            </a:r>
          </a:p>
          <a:p>
            <a:pPr marL="0" indent="0">
              <a:buNone/>
            </a:pPr>
            <a:r>
              <a:rPr lang="en-AU" sz="2400" b="1" dirty="0">
                <a:solidFill>
                  <a:schemeClr val="tx1"/>
                </a:solidFill>
                <a:latin typeface="Arial" panose="020B0604020202020204" pitchFamily="34" charset="0"/>
                <a:cs typeface="Arial" panose="020B0604020202020204" pitchFamily="34" charset="0"/>
              </a:rPr>
              <a:t>Modern (Genetic Engineering):</a:t>
            </a:r>
          </a:p>
          <a:p>
            <a:pPr marL="0" indent="0">
              <a:buNone/>
            </a:pPr>
            <a:r>
              <a:rPr lang="en-AU" sz="2400" dirty="0">
                <a:solidFill>
                  <a:schemeClr val="tx1"/>
                </a:solidFill>
                <a:latin typeface="Arial" panose="020B0604020202020204" pitchFamily="34" charset="0"/>
                <a:cs typeface="Arial" panose="020B0604020202020204" pitchFamily="34" charset="0"/>
              </a:rPr>
              <a:t>Changing the genetic sequence of an organism through human use of biotechnology techniques. </a:t>
            </a:r>
          </a:p>
          <a:p>
            <a:pPr marL="0" indent="0">
              <a:buNone/>
            </a:pPr>
            <a:r>
              <a:rPr lang="en-AU" sz="2400" dirty="0">
                <a:solidFill>
                  <a:schemeClr val="tx1"/>
                </a:solidFill>
                <a:latin typeface="Arial" panose="020B0604020202020204" pitchFamily="34" charset="0"/>
                <a:cs typeface="Arial" panose="020B0604020202020204" pitchFamily="34" charset="0"/>
              </a:rPr>
              <a:t>Produces: Genetically Modified Organisms  OR </a:t>
            </a:r>
            <a:r>
              <a:rPr lang="en-AU" sz="2400" u="sng" dirty="0">
                <a:solidFill>
                  <a:schemeClr val="tx1"/>
                </a:solidFill>
                <a:latin typeface="Arial" panose="020B0604020202020204" pitchFamily="34" charset="0"/>
                <a:cs typeface="Arial" panose="020B0604020202020204" pitchFamily="34" charset="0"/>
              </a:rPr>
              <a:t>Trans</a:t>
            </a:r>
            <a:r>
              <a:rPr lang="en-AU" sz="2400" dirty="0">
                <a:solidFill>
                  <a:schemeClr val="tx1"/>
                </a:solidFill>
                <a:latin typeface="Arial" panose="020B0604020202020204" pitchFamily="34" charset="0"/>
                <a:cs typeface="Arial" panose="020B0604020202020204" pitchFamily="34" charset="0"/>
              </a:rPr>
              <a:t>g</a:t>
            </a:r>
            <a:r>
              <a:rPr lang="en-AU" sz="2400" u="sng" dirty="0">
                <a:solidFill>
                  <a:schemeClr val="tx1"/>
                </a:solidFill>
                <a:latin typeface="Arial" panose="020B0604020202020204" pitchFamily="34" charset="0"/>
                <a:cs typeface="Arial" panose="020B0604020202020204" pitchFamily="34" charset="0"/>
              </a:rPr>
              <a:t>enic or</a:t>
            </a:r>
            <a:r>
              <a:rPr lang="en-AU" sz="2400" dirty="0">
                <a:solidFill>
                  <a:schemeClr val="tx1"/>
                </a:solidFill>
                <a:latin typeface="Arial" panose="020B0604020202020204" pitchFamily="34" charset="0"/>
                <a:cs typeface="Arial" panose="020B0604020202020204" pitchFamily="34" charset="0"/>
              </a:rPr>
              <a:t>g</a:t>
            </a:r>
            <a:r>
              <a:rPr lang="en-AU" sz="2400" u="sng" dirty="0">
                <a:solidFill>
                  <a:schemeClr val="tx1"/>
                </a:solidFill>
                <a:latin typeface="Arial" panose="020B0604020202020204" pitchFamily="34" charset="0"/>
                <a:cs typeface="Arial" panose="020B0604020202020204" pitchFamily="34" charset="0"/>
              </a:rPr>
              <a:t>anisms</a:t>
            </a:r>
            <a:r>
              <a:rPr lang="en-AU" sz="2400" dirty="0">
                <a:solidFill>
                  <a:schemeClr val="tx1"/>
                </a:solidFill>
                <a:latin typeface="Arial" panose="020B0604020202020204" pitchFamily="34" charset="0"/>
                <a:cs typeface="Arial" panose="020B0604020202020204" pitchFamily="34" charset="0"/>
              </a:rPr>
              <a:t>.</a:t>
            </a:r>
          </a:p>
          <a:p>
            <a:pPr marL="0" indent="0">
              <a:buNone/>
            </a:pPr>
            <a:endParaRPr lang="en-AU" sz="2400" b="1" dirty="0">
              <a:solidFill>
                <a:schemeClr val="tx1"/>
              </a:solidFill>
              <a:latin typeface="Arial" panose="020B0604020202020204" pitchFamily="34" charset="0"/>
              <a:cs typeface="Arial" panose="020B0604020202020204" pitchFamily="34" charset="0"/>
            </a:endParaRPr>
          </a:p>
          <a:p>
            <a:pPr marL="0" indent="0">
              <a:buNone/>
            </a:pPr>
            <a:endParaRPr lang="en-AU" dirty="0"/>
          </a:p>
        </p:txBody>
      </p:sp>
    </p:spTree>
    <p:extLst>
      <p:ext uri="{BB962C8B-B14F-4D97-AF65-F5344CB8AC3E}">
        <p14:creationId xmlns:p14="http://schemas.microsoft.com/office/powerpoint/2010/main" val="21476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CB47-BB64-4C47-BD3D-647EE8958FE6}"/>
              </a:ext>
            </a:extLst>
          </p:cNvPr>
          <p:cNvSpPr>
            <a:spLocks noGrp="1"/>
          </p:cNvSpPr>
          <p:nvPr>
            <p:ph type="title"/>
          </p:nvPr>
        </p:nvSpPr>
        <p:spPr>
          <a:xfrm>
            <a:off x="2592925" y="624110"/>
            <a:ext cx="8911687" cy="687855"/>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Tools of the Trade</a:t>
            </a:r>
            <a:r>
              <a:rPr lang="en-AU" sz="3200" dirty="0">
                <a:solidFill>
                  <a:schemeClr val="tx1"/>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5961B45-266F-4A8E-9504-113E79AF2748}"/>
              </a:ext>
            </a:extLst>
          </p:cNvPr>
          <p:cNvSpPr>
            <a:spLocks noGrp="1"/>
          </p:cNvSpPr>
          <p:nvPr>
            <p:ph idx="1"/>
          </p:nvPr>
        </p:nvSpPr>
        <p:spPr>
          <a:xfrm>
            <a:off x="1210986" y="1311965"/>
            <a:ext cx="8915400" cy="2478157"/>
          </a:xfrm>
        </p:spPr>
        <p:txBody>
          <a:bodyPr>
            <a:normAutofit/>
          </a:bodyPr>
          <a:lstStyle/>
          <a:p>
            <a:pPr marL="0" indent="0">
              <a:buNone/>
            </a:pPr>
            <a:endParaRPr lang="en-AU" sz="2400" dirty="0">
              <a:solidFill>
                <a:schemeClr val="tx1"/>
              </a:solidFill>
              <a:latin typeface="Arial" panose="020B0604020202020204" pitchFamily="34" charset="0"/>
              <a:cs typeface="Arial" panose="020B0604020202020204" pitchFamily="34" charset="0"/>
            </a:endParaRPr>
          </a:p>
          <a:p>
            <a:pPr marL="0" indent="0">
              <a:buNone/>
            </a:pPr>
            <a:r>
              <a:rPr lang="en-AU" sz="2400" dirty="0">
                <a:solidFill>
                  <a:schemeClr val="tx1"/>
                </a:solidFill>
                <a:latin typeface="Arial" panose="020B0604020202020204" pitchFamily="34" charset="0"/>
                <a:cs typeface="Arial" panose="020B0604020202020204" pitchFamily="34" charset="0"/>
              </a:rPr>
              <a:t>Biotechnology requires the use of biological “tools”. These are mostly derived from organisms. They are used to:</a:t>
            </a:r>
          </a:p>
          <a:p>
            <a:r>
              <a:rPr lang="en-AU" sz="2400" dirty="0">
                <a:solidFill>
                  <a:schemeClr val="tx1"/>
                </a:solidFill>
                <a:latin typeface="Arial" panose="020B0604020202020204" pitchFamily="34" charset="0"/>
                <a:cs typeface="Arial" panose="020B0604020202020204" pitchFamily="34" charset="0"/>
              </a:rPr>
              <a:t>Synthesising, cutting and pasting DNA</a:t>
            </a:r>
          </a:p>
          <a:p>
            <a:r>
              <a:rPr lang="en-AU" sz="2400" dirty="0">
                <a:solidFill>
                  <a:schemeClr val="tx1"/>
                </a:solidFill>
                <a:latin typeface="Arial" panose="020B0604020202020204" pitchFamily="34" charset="0"/>
                <a:cs typeface="Arial" panose="020B0604020202020204" pitchFamily="34" charset="0"/>
              </a:rPr>
              <a:t>Viewing and analysing DNA</a:t>
            </a:r>
          </a:p>
          <a:p>
            <a:endParaRPr lang="en-AU" sz="2400" dirty="0">
              <a:latin typeface="Arial" panose="020B0604020202020204" pitchFamily="34" charset="0"/>
              <a:cs typeface="Arial" panose="020B0604020202020204" pitchFamily="34" charset="0"/>
            </a:endParaRPr>
          </a:p>
          <a:p>
            <a:endParaRPr lang="en-AU" dirty="0"/>
          </a:p>
        </p:txBody>
      </p:sp>
      <p:pic>
        <p:nvPicPr>
          <p:cNvPr id="4" name="Picture 3">
            <a:extLst>
              <a:ext uri="{FF2B5EF4-FFF2-40B4-BE49-F238E27FC236}">
                <a16:creationId xmlns:a16="http://schemas.microsoft.com/office/drawing/2014/main" id="{38C8723F-023E-4503-9796-C07B733793A1}"/>
              </a:ext>
            </a:extLst>
          </p:cNvPr>
          <p:cNvPicPr>
            <a:picLocks noChangeAspect="1"/>
          </p:cNvPicPr>
          <p:nvPr/>
        </p:nvPicPr>
        <p:blipFill>
          <a:blip r:embed="rId3"/>
          <a:stretch>
            <a:fillRect/>
          </a:stretch>
        </p:blipFill>
        <p:spPr>
          <a:xfrm>
            <a:off x="7221769" y="2676540"/>
            <a:ext cx="4029327" cy="4009181"/>
          </a:xfrm>
          <a:prstGeom prst="rect">
            <a:avLst/>
          </a:prstGeom>
        </p:spPr>
      </p:pic>
    </p:spTree>
    <p:extLst>
      <p:ext uri="{BB962C8B-B14F-4D97-AF65-F5344CB8AC3E}">
        <p14:creationId xmlns:p14="http://schemas.microsoft.com/office/powerpoint/2010/main" val="126077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2E3D-4207-4C78-B4A0-03E01FC612F0}"/>
              </a:ext>
            </a:extLst>
          </p:cNvPr>
          <p:cNvSpPr>
            <a:spLocks noGrp="1"/>
          </p:cNvSpPr>
          <p:nvPr>
            <p:ph type="title"/>
          </p:nvPr>
        </p:nvSpPr>
        <p:spPr>
          <a:xfrm>
            <a:off x="1815549" y="624110"/>
            <a:ext cx="9689064" cy="1280890"/>
          </a:xfrm>
        </p:spPr>
        <p:txBody>
          <a:bodyPr>
            <a:normAutofit fontScale="90000"/>
          </a:bodyPr>
          <a:lstStyle/>
          <a:p>
            <a:r>
              <a:rPr lang="en-AU" dirty="0">
                <a:solidFill>
                  <a:schemeClr val="tx1"/>
                </a:solidFill>
                <a:latin typeface="Arial" panose="020B0604020202020204" pitchFamily="34" charset="0"/>
                <a:cs typeface="Arial" panose="020B0604020202020204" pitchFamily="34" charset="0"/>
              </a:rPr>
              <a:t>Question 6: Distinguish between; </a:t>
            </a:r>
            <a:r>
              <a:rPr lang="en-AU" b="1" dirty="0">
                <a:solidFill>
                  <a:schemeClr val="tx1"/>
                </a:solidFill>
                <a:latin typeface="Arial" panose="020B0604020202020204" pitchFamily="34" charset="0"/>
                <a:cs typeface="Arial" panose="020B0604020202020204" pitchFamily="34" charset="0"/>
              </a:rPr>
              <a:t>Cutting DNA</a:t>
            </a:r>
            <a:r>
              <a:rPr lang="en-AU" dirty="0">
                <a:solidFill>
                  <a:schemeClr val="tx1"/>
                </a:solidFill>
                <a:latin typeface="Arial" panose="020B0604020202020204" pitchFamily="34" charset="0"/>
                <a:cs typeface="Arial" panose="020B0604020202020204" pitchFamily="34" charset="0"/>
              </a:rPr>
              <a:t>, </a:t>
            </a:r>
            <a:r>
              <a:rPr lang="en-AU" b="1" dirty="0">
                <a:solidFill>
                  <a:schemeClr val="tx1"/>
                </a:solidFill>
                <a:latin typeface="Arial" panose="020B0604020202020204" pitchFamily="34" charset="0"/>
                <a:cs typeface="Arial" panose="020B0604020202020204" pitchFamily="34" charset="0"/>
              </a:rPr>
              <a:t>Recombining DNA</a:t>
            </a:r>
            <a:r>
              <a:rPr lang="en-AU" dirty="0">
                <a:solidFill>
                  <a:schemeClr val="tx1"/>
                </a:solidFill>
                <a:latin typeface="Arial" panose="020B0604020202020204" pitchFamily="34" charset="0"/>
                <a:cs typeface="Arial" panose="020B0604020202020204" pitchFamily="34" charset="0"/>
              </a:rPr>
              <a:t> and </a:t>
            </a:r>
            <a:r>
              <a:rPr lang="en-AU" b="1" dirty="0">
                <a:solidFill>
                  <a:schemeClr val="tx1"/>
                </a:solidFill>
                <a:latin typeface="Arial" panose="020B0604020202020204" pitchFamily="34" charset="0"/>
                <a:cs typeface="Arial" panose="020B0604020202020204" pitchFamily="34" charset="0"/>
              </a:rPr>
              <a:t>Amplifying DNA</a:t>
            </a:r>
            <a:r>
              <a:rPr lang="en-AU" dirty="0">
                <a:solidFill>
                  <a:schemeClr val="tx1"/>
                </a:solidFill>
                <a:latin typeface="Arial" panose="020B0604020202020204" pitchFamily="34" charset="0"/>
                <a:cs typeface="Arial" panose="020B0604020202020204" pitchFamily="34" charset="0"/>
              </a:rPr>
              <a:t>. (6 marks)</a:t>
            </a:r>
            <a:br>
              <a:rPr lang="en-AU" dirty="0">
                <a:solidFill>
                  <a:schemeClr val="tx1"/>
                </a:solidFill>
                <a:latin typeface="Arial" panose="020B0604020202020204" pitchFamily="34" charset="0"/>
                <a:cs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76B4244A-DDB4-467F-9BE2-ED00381A8839}"/>
              </a:ext>
            </a:extLst>
          </p:cNvPr>
          <p:cNvSpPr>
            <a:spLocks noGrp="1"/>
          </p:cNvSpPr>
          <p:nvPr>
            <p:ph idx="1"/>
          </p:nvPr>
        </p:nvSpPr>
        <p:spPr>
          <a:xfrm>
            <a:off x="1961322" y="2133600"/>
            <a:ext cx="9543290" cy="3777622"/>
          </a:xfrm>
        </p:spPr>
        <p:txBody>
          <a:bodyPr>
            <a:normAutofit lnSpcReduction="10000"/>
          </a:bodyPr>
          <a:lstStyle/>
          <a:p>
            <a:r>
              <a:rPr lang="en-AU" sz="2400" dirty="0">
                <a:solidFill>
                  <a:schemeClr val="tx1"/>
                </a:solidFill>
                <a:latin typeface="Arial" panose="020B0604020202020204" pitchFamily="34" charset="0"/>
                <a:cs typeface="Arial" panose="020B0604020202020204" pitchFamily="34" charset="0"/>
              </a:rPr>
              <a:t>Cutting DNA:  </a:t>
            </a:r>
          </a:p>
          <a:p>
            <a:pPr lvl="1"/>
            <a:r>
              <a:rPr lang="en-AU" sz="2400" b="1" i="1" dirty="0">
                <a:solidFill>
                  <a:srgbClr val="C00000"/>
                </a:solidFill>
                <a:latin typeface="Arial" panose="020B0604020202020204" pitchFamily="34" charset="0"/>
                <a:cs typeface="Arial" panose="020B0604020202020204" pitchFamily="34" charset="0"/>
              </a:rPr>
              <a:t>restriction enzymes </a:t>
            </a:r>
            <a:r>
              <a:rPr lang="en-AU" sz="2400" b="1" dirty="0">
                <a:solidFill>
                  <a:srgbClr val="C00000"/>
                </a:solidFill>
                <a:latin typeface="Arial" panose="020B0604020202020204" pitchFamily="34" charset="0"/>
                <a:cs typeface="Arial" panose="020B0604020202020204" pitchFamily="34" charset="0"/>
              </a:rPr>
              <a:t>“cut” DNA at </a:t>
            </a:r>
            <a:r>
              <a:rPr lang="en-AU" sz="2400" b="1" i="1" dirty="0">
                <a:solidFill>
                  <a:srgbClr val="C00000"/>
                </a:solidFill>
                <a:latin typeface="Arial" panose="020B0604020202020204" pitchFamily="34" charset="0"/>
                <a:cs typeface="Arial" panose="020B0604020202020204" pitchFamily="34" charset="0"/>
              </a:rPr>
              <a:t>specific sites </a:t>
            </a:r>
            <a:r>
              <a:rPr lang="en-AU" sz="2400" b="1" dirty="0">
                <a:solidFill>
                  <a:srgbClr val="C00000"/>
                </a:solidFill>
                <a:latin typeface="Arial" panose="020B0604020202020204" pitchFamily="34" charset="0"/>
                <a:cs typeface="Arial" panose="020B0604020202020204" pitchFamily="34" charset="0"/>
              </a:rPr>
              <a:t>(restriction sites)</a:t>
            </a:r>
          </a:p>
          <a:p>
            <a:r>
              <a:rPr lang="en-AU" sz="2400" dirty="0">
                <a:solidFill>
                  <a:schemeClr val="tx1"/>
                </a:solidFill>
                <a:latin typeface="Arial" panose="020B0604020202020204" pitchFamily="34" charset="0"/>
                <a:cs typeface="Arial" panose="020B0604020202020204" pitchFamily="34" charset="0"/>
              </a:rPr>
              <a:t>Recombining DNA:</a:t>
            </a:r>
          </a:p>
          <a:p>
            <a:pPr lvl="1"/>
            <a:r>
              <a:rPr lang="en-AU" sz="2400" b="1" i="1" dirty="0">
                <a:solidFill>
                  <a:srgbClr val="C00000"/>
                </a:solidFill>
                <a:latin typeface="Arial" panose="020B0604020202020204" pitchFamily="34" charset="0"/>
                <a:cs typeface="Arial" panose="020B0604020202020204" pitchFamily="34" charset="0"/>
              </a:rPr>
              <a:t>DNA ligase </a:t>
            </a:r>
            <a:r>
              <a:rPr lang="en-AU" sz="2400" b="1" dirty="0">
                <a:solidFill>
                  <a:srgbClr val="C00000"/>
                </a:solidFill>
                <a:latin typeface="Arial" panose="020B0604020202020204" pitchFamily="34" charset="0"/>
                <a:cs typeface="Arial" panose="020B0604020202020204" pitchFamily="34" charset="0"/>
              </a:rPr>
              <a:t>is used to “</a:t>
            </a:r>
            <a:r>
              <a:rPr lang="en-AU" sz="2400" b="1" i="1" dirty="0">
                <a:solidFill>
                  <a:srgbClr val="C00000"/>
                </a:solidFill>
                <a:latin typeface="Arial" panose="020B0604020202020204" pitchFamily="34" charset="0"/>
                <a:cs typeface="Arial" panose="020B0604020202020204" pitchFamily="34" charset="0"/>
              </a:rPr>
              <a:t>glue” the two restriction fragments together, it catalyses phosphodiester bonds.</a:t>
            </a:r>
          </a:p>
          <a:p>
            <a:r>
              <a:rPr lang="en-AU" sz="2600" dirty="0">
                <a:solidFill>
                  <a:schemeClr val="tx1"/>
                </a:solidFill>
                <a:latin typeface="Arial" panose="020B0604020202020204" pitchFamily="34" charset="0"/>
                <a:cs typeface="Arial" panose="020B0604020202020204" pitchFamily="34" charset="0"/>
              </a:rPr>
              <a:t>Amplifying DNA:</a:t>
            </a:r>
          </a:p>
          <a:p>
            <a:pPr lvl="1"/>
            <a:r>
              <a:rPr lang="en-AU" sz="2400" b="1" i="1" dirty="0">
                <a:solidFill>
                  <a:srgbClr val="C00000"/>
                </a:solidFill>
                <a:latin typeface="Arial" panose="020B0604020202020204" pitchFamily="34" charset="0"/>
                <a:cs typeface="Arial" panose="020B0604020202020204" pitchFamily="34" charset="0"/>
              </a:rPr>
              <a:t>Polymerase Chain Reaction </a:t>
            </a:r>
            <a:r>
              <a:rPr lang="en-AU" sz="2400" b="1" dirty="0">
                <a:solidFill>
                  <a:srgbClr val="C00000"/>
                </a:solidFill>
                <a:latin typeface="Arial" panose="020B0604020202020204" pitchFamily="34" charset="0"/>
                <a:cs typeface="Arial" panose="020B0604020202020204" pitchFamily="34" charset="0"/>
              </a:rPr>
              <a:t>(PCR) is used to make </a:t>
            </a:r>
            <a:r>
              <a:rPr lang="en-AU" sz="2400" b="1" i="1" dirty="0">
                <a:solidFill>
                  <a:srgbClr val="C00000"/>
                </a:solidFill>
                <a:latin typeface="Arial" panose="020B0604020202020204" pitchFamily="34" charset="0"/>
                <a:cs typeface="Arial" panose="020B0604020202020204" pitchFamily="34" charset="0"/>
              </a:rPr>
              <a:t>more DNA. Each cycle doubles the amount of DNA.</a:t>
            </a:r>
          </a:p>
          <a:p>
            <a:endParaRPr lang="en-AU"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4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97A3-816B-48C3-B746-AC3EFA9936A1}"/>
              </a:ext>
            </a:extLst>
          </p:cNvPr>
          <p:cNvSpPr>
            <a:spLocks noGrp="1"/>
          </p:cNvSpPr>
          <p:nvPr>
            <p:ph type="title"/>
          </p:nvPr>
        </p:nvSpPr>
        <p:spPr>
          <a:xfrm>
            <a:off x="1741798" y="359067"/>
            <a:ext cx="9715569" cy="846881"/>
          </a:xfrm>
        </p:spPr>
        <p:txBody>
          <a:bodyPr>
            <a:noAutofit/>
          </a:bodyPr>
          <a:lstStyle/>
          <a:p>
            <a:r>
              <a:rPr lang="en-AU" sz="2800" dirty="0">
                <a:solidFill>
                  <a:schemeClr val="tx1"/>
                </a:solidFill>
                <a:latin typeface="Arial" panose="020B0604020202020204" pitchFamily="34" charset="0"/>
                <a:cs typeface="Arial" panose="020B0604020202020204" pitchFamily="34" charset="0"/>
              </a:rPr>
              <a:t>Question 7: Same, same but different- notice the two questions below are after the same answer?</a:t>
            </a:r>
          </a:p>
        </p:txBody>
      </p:sp>
      <p:sp>
        <p:nvSpPr>
          <p:cNvPr id="3" name="Content Placeholder 2">
            <a:extLst>
              <a:ext uri="{FF2B5EF4-FFF2-40B4-BE49-F238E27FC236}">
                <a16:creationId xmlns:a16="http://schemas.microsoft.com/office/drawing/2014/main" id="{61A05D6B-16F8-4F82-A3EF-F0FEF4701DD0}"/>
              </a:ext>
            </a:extLst>
          </p:cNvPr>
          <p:cNvSpPr>
            <a:spLocks noGrp="1"/>
          </p:cNvSpPr>
          <p:nvPr>
            <p:ph idx="1"/>
          </p:nvPr>
        </p:nvSpPr>
        <p:spPr>
          <a:xfrm>
            <a:off x="1311965" y="1577009"/>
            <a:ext cx="10575236" cy="4823791"/>
          </a:xfrm>
        </p:spPr>
        <p:txBody>
          <a:bodyPr>
            <a:normAutofit lnSpcReduction="10000"/>
          </a:bodyPr>
          <a:lstStyle/>
          <a:p>
            <a:r>
              <a:rPr lang="en-AU" sz="2400" dirty="0">
                <a:solidFill>
                  <a:srgbClr val="002060"/>
                </a:solidFill>
                <a:latin typeface="Arial" panose="020B0604020202020204" pitchFamily="34" charset="0"/>
                <a:cs typeface="Arial" panose="020B0604020202020204" pitchFamily="34" charset="0"/>
              </a:rPr>
              <a:t>WACE 2018: A breeder kept only albino guinea pigs. The breeder put one female and two male guinea pigs in the same enclosure. The female had a litter of offspring. The breeder wanted to know which of the male guinea pigs was the father of the litter. </a:t>
            </a:r>
          </a:p>
          <a:p>
            <a:r>
              <a:rPr lang="en-AU" sz="2400" b="1" i="1" dirty="0">
                <a:solidFill>
                  <a:srgbClr val="002060"/>
                </a:solidFill>
                <a:latin typeface="Arial" panose="020B0604020202020204" pitchFamily="34" charset="0"/>
                <a:cs typeface="Arial" panose="020B0604020202020204" pitchFamily="34" charset="0"/>
              </a:rPr>
              <a:t>Explain</a:t>
            </a:r>
            <a:r>
              <a:rPr lang="en-AU" sz="2400" b="1" dirty="0">
                <a:solidFill>
                  <a:srgbClr val="002060"/>
                </a:solidFill>
                <a:latin typeface="Arial" panose="020B0604020202020204" pitchFamily="34" charset="0"/>
                <a:cs typeface="Arial" panose="020B0604020202020204" pitchFamily="34" charset="0"/>
              </a:rPr>
              <a:t> how biotechnology can be used to determine the father of the litter</a:t>
            </a:r>
            <a:r>
              <a:rPr lang="en-AU" sz="2400" dirty="0">
                <a:solidFill>
                  <a:srgbClr val="002060"/>
                </a:solidFill>
                <a:latin typeface="Arial" panose="020B0604020202020204" pitchFamily="34" charset="0"/>
                <a:cs typeface="Arial" panose="020B0604020202020204" pitchFamily="34" charset="0"/>
              </a:rPr>
              <a:t>. (4 marks)</a:t>
            </a:r>
          </a:p>
          <a:p>
            <a:r>
              <a:rPr lang="en-AU" sz="2400" dirty="0">
                <a:solidFill>
                  <a:srgbClr val="7030A0"/>
                </a:solidFill>
                <a:latin typeface="Arial" panose="020B0604020202020204" pitchFamily="34" charset="0"/>
                <a:cs typeface="Arial" panose="020B0604020202020204" pitchFamily="34" charset="0"/>
              </a:rPr>
              <a:t>WACE 2016: A number of people who had visited a particular dental practice were later found to be infected with a hepatitis virus. Health authorities suspected that these people had contracted the virus through the dental practice. </a:t>
            </a:r>
          </a:p>
          <a:p>
            <a:r>
              <a:rPr lang="en-AU" sz="2400" b="1" i="1"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en-AU" sz="2400" b="1" i="1" dirty="0">
                <a:solidFill>
                  <a:srgbClr val="7030A0"/>
                </a:solidFill>
                <a:latin typeface="Arial" panose="020B0604020202020204" pitchFamily="34" charset="0"/>
                <a:cs typeface="Arial" panose="020B0604020202020204" pitchFamily="34" charset="0"/>
              </a:rPr>
              <a:t>Explain</a:t>
            </a:r>
            <a:r>
              <a:rPr lang="en-AU" sz="2400" b="1" dirty="0">
                <a:solidFill>
                  <a:srgbClr val="7030A0"/>
                </a:solidFill>
                <a:latin typeface="Arial" panose="020B0604020202020204" pitchFamily="34" charset="0"/>
                <a:cs typeface="Arial" panose="020B0604020202020204" pitchFamily="34" charset="0"/>
              </a:rPr>
              <a:t> how DNA profiling could be used to determine whether these people had contracted the virus through the dental practice.</a:t>
            </a:r>
            <a:r>
              <a:rPr lang="en-AU" sz="2400" dirty="0">
                <a:solidFill>
                  <a:srgbClr val="7030A0"/>
                </a:solidFill>
                <a:latin typeface="Arial" panose="020B0604020202020204" pitchFamily="34" charset="0"/>
                <a:cs typeface="Arial" panose="020B0604020202020204" pitchFamily="34" charset="0"/>
              </a:rPr>
              <a:t>             (4 marks)</a:t>
            </a:r>
          </a:p>
        </p:txBody>
      </p:sp>
    </p:spTree>
    <p:extLst>
      <p:ext uri="{BB962C8B-B14F-4D97-AF65-F5344CB8AC3E}">
        <p14:creationId xmlns:p14="http://schemas.microsoft.com/office/powerpoint/2010/main" val="2931424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8D64-C4D8-47E6-90A2-D5488FD12E0B}"/>
              </a:ext>
            </a:extLst>
          </p:cNvPr>
          <p:cNvSpPr>
            <a:spLocks noGrp="1"/>
          </p:cNvSpPr>
          <p:nvPr>
            <p:ph type="title"/>
          </p:nvPr>
        </p:nvSpPr>
        <p:spPr>
          <a:xfrm>
            <a:off x="2592925" y="624110"/>
            <a:ext cx="8911687" cy="449316"/>
          </a:xfrm>
        </p:spPr>
        <p:txBody>
          <a:bodyPr>
            <a:normAutofit/>
          </a:bodyPr>
          <a:lstStyle/>
          <a:p>
            <a:r>
              <a:rPr lang="en-AU" sz="2000" dirty="0">
                <a:solidFill>
                  <a:schemeClr val="tx1"/>
                </a:solidFill>
                <a:latin typeface="Arial" panose="020B0604020202020204" pitchFamily="34" charset="0"/>
                <a:cs typeface="Arial" panose="020B0604020202020204" pitchFamily="34" charset="0"/>
              </a:rPr>
              <a:t>Question 7 continued</a:t>
            </a:r>
          </a:p>
        </p:txBody>
      </p:sp>
      <p:sp>
        <p:nvSpPr>
          <p:cNvPr id="3" name="Content Placeholder 2">
            <a:extLst>
              <a:ext uri="{FF2B5EF4-FFF2-40B4-BE49-F238E27FC236}">
                <a16:creationId xmlns:a16="http://schemas.microsoft.com/office/drawing/2014/main" id="{CEAF0D64-8CE4-4543-8D4A-6E11BCB458E2}"/>
              </a:ext>
            </a:extLst>
          </p:cNvPr>
          <p:cNvSpPr>
            <a:spLocks noGrp="1"/>
          </p:cNvSpPr>
          <p:nvPr>
            <p:ph idx="1"/>
          </p:nvPr>
        </p:nvSpPr>
        <p:spPr>
          <a:xfrm>
            <a:off x="2589212" y="1179443"/>
            <a:ext cx="8915400" cy="4743055"/>
          </a:xfrm>
        </p:spPr>
        <p:txBody>
          <a:bodyPr>
            <a:normAutofit/>
          </a:bodyPr>
          <a:lstStyle/>
          <a:p>
            <a:pPr marL="0" indent="0">
              <a:buNone/>
            </a:pPr>
            <a:r>
              <a:rPr lang="en-AU" sz="2400" b="1" dirty="0">
                <a:solidFill>
                  <a:srgbClr val="C00000"/>
                </a:solidFill>
                <a:latin typeface="Arial" panose="020B0604020202020204" pitchFamily="34" charset="0"/>
                <a:cs typeface="Arial" panose="020B0604020202020204" pitchFamily="34" charset="0"/>
              </a:rPr>
              <a:t>1 mark each</a:t>
            </a:r>
          </a:p>
          <a:p>
            <a:r>
              <a:rPr lang="en-AU" sz="2800" b="1" dirty="0">
                <a:solidFill>
                  <a:srgbClr val="C00000"/>
                </a:solidFill>
                <a:latin typeface="Arial" panose="020B0604020202020204" pitchFamily="34" charset="0"/>
                <a:cs typeface="Arial" panose="020B0604020202020204" pitchFamily="34" charset="0"/>
              </a:rPr>
              <a:t>Create DNA profile (via gel electrophoresis) of the virus in these patients. </a:t>
            </a:r>
          </a:p>
          <a:p>
            <a:r>
              <a:rPr lang="en-AU" sz="2800" b="1" dirty="0">
                <a:solidFill>
                  <a:srgbClr val="C00000"/>
                </a:solidFill>
                <a:latin typeface="Arial" panose="020B0604020202020204" pitchFamily="34" charset="0"/>
                <a:cs typeface="Arial" panose="020B0604020202020204" pitchFamily="34" charset="0"/>
              </a:rPr>
              <a:t>Create/obtain DNA profile of hepatitis virus from other sources </a:t>
            </a:r>
          </a:p>
          <a:p>
            <a:r>
              <a:rPr lang="en-AU" sz="2800" b="1" dirty="0">
                <a:solidFill>
                  <a:srgbClr val="C00000"/>
                </a:solidFill>
                <a:latin typeface="Arial" panose="020B0604020202020204" pitchFamily="34" charset="0"/>
                <a:cs typeface="Arial" panose="020B0604020202020204" pitchFamily="34" charset="0"/>
              </a:rPr>
              <a:t>Compare the DNA profiles.</a:t>
            </a:r>
          </a:p>
          <a:p>
            <a:r>
              <a:rPr lang="en-AU" sz="2800" b="1" dirty="0">
                <a:solidFill>
                  <a:srgbClr val="C00000"/>
                </a:solidFill>
                <a:latin typeface="Arial" panose="020B0604020202020204" pitchFamily="34" charset="0"/>
                <a:cs typeface="Arial" panose="020B0604020202020204" pitchFamily="34" charset="0"/>
              </a:rPr>
              <a:t>If patients contain same/related strains of virus, then it likely came from the dental practice.</a:t>
            </a:r>
          </a:p>
        </p:txBody>
      </p:sp>
    </p:spTree>
    <p:extLst>
      <p:ext uri="{BB962C8B-B14F-4D97-AF65-F5344CB8AC3E}">
        <p14:creationId xmlns:p14="http://schemas.microsoft.com/office/powerpoint/2010/main" val="40338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0AFB-7D24-4DC9-8C4A-AF157763E958}"/>
              </a:ext>
            </a:extLst>
          </p:cNvPr>
          <p:cNvSpPr>
            <a:spLocks noGrp="1"/>
          </p:cNvSpPr>
          <p:nvPr>
            <p:ph type="title"/>
          </p:nvPr>
        </p:nvSpPr>
        <p:spPr>
          <a:xfrm>
            <a:off x="1917064" y="325184"/>
            <a:ext cx="8911687" cy="430190"/>
          </a:xfrm>
        </p:spPr>
        <p:txBody>
          <a:bodyPr>
            <a:normAutofit fontScale="90000"/>
          </a:bodyPr>
          <a:lstStyle/>
          <a:p>
            <a:r>
              <a:rPr lang="en-AU" sz="2400" dirty="0">
                <a:solidFill>
                  <a:schemeClr val="tx1"/>
                </a:solidFill>
                <a:latin typeface="Arial" panose="020B0604020202020204" pitchFamily="34" charset="0"/>
                <a:cs typeface="Arial" panose="020B0604020202020204" pitchFamily="34" charset="0"/>
              </a:rPr>
              <a:t>Gene Cloning: Question 8. [</a:t>
            </a:r>
            <a:r>
              <a:rPr lang="en-AU" sz="2400" i="1" dirty="0">
                <a:solidFill>
                  <a:srgbClr val="0070C0"/>
                </a:solidFill>
                <a:latin typeface="Arial" panose="020B0604020202020204" pitchFamily="34" charset="0"/>
                <a:cs typeface="Arial" panose="020B0604020202020204" pitchFamily="34" charset="0"/>
              </a:rPr>
              <a:t>application of DNA technology concepts</a:t>
            </a:r>
            <a:r>
              <a:rPr lang="en-AU" sz="2400" dirty="0">
                <a:solidFill>
                  <a:schemeClr val="tx1"/>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C8F7F9F-71C9-45D3-9B01-ABAF47AE5ABB}"/>
              </a:ext>
            </a:extLst>
          </p:cNvPr>
          <p:cNvSpPr>
            <a:spLocks noGrp="1"/>
          </p:cNvSpPr>
          <p:nvPr>
            <p:ph idx="1"/>
          </p:nvPr>
        </p:nvSpPr>
        <p:spPr>
          <a:xfrm>
            <a:off x="1590261" y="755374"/>
            <a:ext cx="10323443" cy="5777442"/>
          </a:xfrm>
        </p:spPr>
        <p:txBody>
          <a:bodyPr>
            <a:normAutofit fontScale="70000" lnSpcReduction="20000"/>
          </a:bodyPr>
          <a:lstStyle/>
          <a:p>
            <a:pPr marL="0" indent="0" algn="just">
              <a:lnSpc>
                <a:spcPct val="170000"/>
              </a:lnSpc>
              <a:buNone/>
            </a:pPr>
            <a:r>
              <a:rPr lang="en-AU" sz="3400" dirty="0">
                <a:solidFill>
                  <a:schemeClr val="tx1"/>
                </a:solidFill>
                <a:latin typeface="Arial" panose="020B0604020202020204" pitchFamily="34" charset="0"/>
                <a:cs typeface="Arial" panose="020B0604020202020204" pitchFamily="34" charset="0"/>
              </a:rPr>
              <a:t>Among Australia’s key cotton pests is the global insect nemesis of agriculture; </a:t>
            </a:r>
            <a:r>
              <a:rPr lang="en-AU" sz="3400" i="1" dirty="0" err="1">
                <a:solidFill>
                  <a:schemeClr val="tx1"/>
                </a:solidFill>
                <a:latin typeface="Arial" panose="020B0604020202020204" pitchFamily="34" charset="0"/>
                <a:cs typeface="Arial" panose="020B0604020202020204" pitchFamily="34" charset="0"/>
              </a:rPr>
              <a:t>Helicoverpa</a:t>
            </a:r>
            <a:r>
              <a:rPr lang="en-AU" sz="3400" dirty="0">
                <a:solidFill>
                  <a:schemeClr val="tx1"/>
                </a:solidFill>
                <a:latin typeface="Arial" panose="020B0604020202020204" pitchFamily="34" charset="0"/>
                <a:cs typeface="Arial" panose="020B0604020202020204" pitchFamily="34" charset="0"/>
              </a:rPr>
              <a:t> </a:t>
            </a:r>
            <a:r>
              <a:rPr lang="en-AU" sz="3400" i="1" dirty="0" err="1">
                <a:solidFill>
                  <a:schemeClr val="tx1"/>
                </a:solidFill>
                <a:latin typeface="Arial" panose="020B0604020202020204" pitchFamily="34" charset="0"/>
                <a:cs typeface="Arial" panose="020B0604020202020204" pitchFamily="34" charset="0"/>
              </a:rPr>
              <a:t>armigera</a:t>
            </a:r>
            <a:r>
              <a:rPr lang="en-AU" sz="3400" dirty="0">
                <a:solidFill>
                  <a:schemeClr val="tx1"/>
                </a:solidFill>
                <a:latin typeface="Arial" panose="020B0604020202020204" pitchFamily="34" charset="0"/>
                <a:cs typeface="Arial" panose="020B0604020202020204" pitchFamily="34" charset="0"/>
              </a:rPr>
              <a:t>, better known as the bollworm. Since the mid-1990s, Australia’s </a:t>
            </a:r>
            <a:r>
              <a:rPr lang="en-AU" sz="3400" b="1" dirty="0">
                <a:solidFill>
                  <a:schemeClr val="tx1"/>
                </a:solidFill>
                <a:latin typeface="Arial" panose="020B0604020202020204" pitchFamily="34" charset="0"/>
                <a:cs typeface="Arial" panose="020B0604020202020204" pitchFamily="34" charset="0"/>
              </a:rPr>
              <a:t>cotton breeders have begun creating transgenic, or genetically modified, organisms by incorporating genes from a common soil bacterium, </a:t>
            </a:r>
            <a:r>
              <a:rPr lang="en-AU" sz="3400" b="1" i="1" dirty="0">
                <a:solidFill>
                  <a:schemeClr val="tx1"/>
                </a:solidFill>
                <a:latin typeface="Arial" panose="020B0604020202020204" pitchFamily="34" charset="0"/>
                <a:cs typeface="Arial" panose="020B0604020202020204" pitchFamily="34" charset="0"/>
              </a:rPr>
              <a:t>Bacillus thuringiensis </a:t>
            </a:r>
            <a:r>
              <a:rPr lang="en-AU" sz="3400" b="1" dirty="0">
                <a:solidFill>
                  <a:schemeClr val="tx1"/>
                </a:solidFill>
                <a:latin typeface="Arial" panose="020B0604020202020204" pitchFamily="34" charset="0"/>
                <a:cs typeface="Arial" panose="020B0604020202020204" pitchFamily="34" charset="0"/>
              </a:rPr>
              <a:t>(</a:t>
            </a:r>
            <a:r>
              <a:rPr lang="en-AU" sz="3400" b="1" dirty="0" err="1">
                <a:solidFill>
                  <a:schemeClr val="tx1"/>
                </a:solidFill>
                <a:latin typeface="Arial" panose="020B0604020202020204" pitchFamily="34" charset="0"/>
                <a:cs typeface="Arial" panose="020B0604020202020204" pitchFamily="34" charset="0"/>
              </a:rPr>
              <a:t>Bt</a:t>
            </a:r>
            <a:r>
              <a:rPr lang="en-AU" sz="3400" b="1" dirty="0">
                <a:solidFill>
                  <a:schemeClr val="tx1"/>
                </a:solidFill>
                <a:latin typeface="Arial" panose="020B0604020202020204" pitchFamily="34" charset="0"/>
                <a:cs typeface="Arial" panose="020B0604020202020204" pitchFamily="34" charset="0"/>
              </a:rPr>
              <a:t>)</a:t>
            </a:r>
            <a:r>
              <a:rPr lang="en-AU" sz="3400" dirty="0">
                <a:solidFill>
                  <a:schemeClr val="tx1"/>
                </a:solidFill>
                <a:latin typeface="Arial" panose="020B0604020202020204" pitchFamily="34" charset="0"/>
                <a:cs typeface="Arial" panose="020B0604020202020204" pitchFamily="34" charset="0"/>
              </a:rPr>
              <a:t>. These genes encode for the production of toxic insecticidal proteins.</a:t>
            </a:r>
          </a:p>
          <a:p>
            <a:pPr marL="0" indent="0">
              <a:buNone/>
            </a:pPr>
            <a:r>
              <a:rPr lang="en-AU" sz="2600" dirty="0">
                <a:solidFill>
                  <a:schemeClr val="tx1"/>
                </a:solidFill>
                <a:latin typeface="Arial" panose="020B0604020202020204" pitchFamily="34" charset="0"/>
                <a:cs typeface="Arial" panose="020B0604020202020204" pitchFamily="34" charset="0"/>
              </a:rPr>
              <a:t> </a:t>
            </a:r>
          </a:p>
          <a:p>
            <a:pPr lvl="0"/>
            <a:r>
              <a:rPr lang="en-AU" sz="3400" b="1" dirty="0">
                <a:solidFill>
                  <a:schemeClr val="tx1"/>
                </a:solidFill>
                <a:latin typeface="Arial" panose="020B0604020202020204" pitchFamily="34" charset="0"/>
                <a:cs typeface="Arial" panose="020B0604020202020204" pitchFamily="34" charset="0"/>
              </a:rPr>
              <a:t>Name two </a:t>
            </a:r>
            <a:r>
              <a:rPr lang="en-AU" sz="3400" dirty="0">
                <a:solidFill>
                  <a:schemeClr val="tx1"/>
                </a:solidFill>
                <a:latin typeface="Arial" panose="020B0604020202020204" pitchFamily="34" charset="0"/>
                <a:cs typeface="Arial" panose="020B0604020202020204" pitchFamily="34" charset="0"/>
              </a:rPr>
              <a:t>possible positive outcomes resulting from this genetic modification.</a:t>
            </a:r>
            <a:r>
              <a:rPr lang="en-AU" sz="3800" dirty="0">
                <a:solidFill>
                  <a:schemeClr val="tx1"/>
                </a:solidFill>
                <a:latin typeface="Arial" panose="020B0604020202020204" pitchFamily="34" charset="0"/>
                <a:cs typeface="Arial" panose="020B0604020202020204" pitchFamily="34" charset="0"/>
              </a:rPr>
              <a:t>	 </a:t>
            </a:r>
          </a:p>
          <a:p>
            <a:pPr marL="0" indent="0" algn="r">
              <a:buNone/>
            </a:pPr>
            <a:r>
              <a:rPr lang="en-AU" sz="2300" dirty="0">
                <a:solidFill>
                  <a:schemeClr val="tx1"/>
                </a:solidFill>
                <a:latin typeface="Arial" panose="020B0604020202020204" pitchFamily="34" charset="0"/>
                <a:cs typeface="Arial" panose="020B0604020202020204" pitchFamily="34" charset="0"/>
              </a:rPr>
              <a:t>(2 marks)</a:t>
            </a:r>
          </a:p>
          <a:p>
            <a:pPr lvl="0"/>
            <a:r>
              <a:rPr lang="en-AU" sz="3400" b="1" dirty="0">
                <a:solidFill>
                  <a:schemeClr val="tx1"/>
                </a:solidFill>
                <a:latin typeface="Arial" panose="020B0604020202020204" pitchFamily="34" charset="0"/>
                <a:cs typeface="Arial" panose="020B0604020202020204" pitchFamily="34" charset="0"/>
              </a:rPr>
              <a:t>Outline the sequence of events </a:t>
            </a:r>
            <a:r>
              <a:rPr lang="en-AU" sz="3400" dirty="0">
                <a:solidFill>
                  <a:schemeClr val="tx1"/>
                </a:solidFill>
                <a:latin typeface="Arial" panose="020B0604020202020204" pitchFamily="34" charset="0"/>
                <a:cs typeface="Arial" panose="020B0604020202020204" pitchFamily="34" charset="0"/>
              </a:rPr>
              <a:t>undertaken to produce the </a:t>
            </a:r>
            <a:r>
              <a:rPr lang="en-AU" sz="3400" dirty="0" err="1">
                <a:solidFill>
                  <a:schemeClr val="tx1"/>
                </a:solidFill>
                <a:latin typeface="Arial" panose="020B0604020202020204" pitchFamily="34" charset="0"/>
                <a:cs typeface="Arial" panose="020B0604020202020204" pitchFamily="34" charset="0"/>
              </a:rPr>
              <a:t>Bt</a:t>
            </a:r>
            <a:r>
              <a:rPr lang="en-AU" sz="3400" dirty="0">
                <a:solidFill>
                  <a:schemeClr val="tx1"/>
                </a:solidFill>
                <a:latin typeface="Arial" panose="020B0604020202020204" pitchFamily="34" charset="0"/>
                <a:cs typeface="Arial" panose="020B0604020202020204" pitchFamily="34" charset="0"/>
              </a:rPr>
              <a:t> cotton.</a:t>
            </a:r>
            <a:r>
              <a:rPr lang="en-AU" sz="3800" dirty="0">
                <a:solidFill>
                  <a:schemeClr val="tx1"/>
                </a:solidFill>
                <a:latin typeface="Arial" panose="020B0604020202020204" pitchFamily="34" charset="0"/>
                <a:cs typeface="Arial" panose="020B0604020202020204" pitchFamily="34" charset="0"/>
              </a:rPr>
              <a:t>	</a:t>
            </a:r>
          </a:p>
          <a:p>
            <a:pPr marL="0" indent="0" algn="r">
              <a:buNone/>
            </a:pPr>
            <a:r>
              <a:rPr lang="en-AU" sz="2300" dirty="0">
                <a:solidFill>
                  <a:schemeClr val="tx1"/>
                </a:solidFill>
                <a:latin typeface="Arial" panose="020B0604020202020204" pitchFamily="34" charset="0"/>
                <a:cs typeface="Arial" panose="020B0604020202020204" pitchFamily="34" charset="0"/>
              </a:rPr>
              <a:t>(5 marks)</a:t>
            </a:r>
          </a:p>
          <a:p>
            <a:endParaRPr lang="en-AU" dirty="0"/>
          </a:p>
        </p:txBody>
      </p:sp>
    </p:spTree>
    <p:extLst>
      <p:ext uri="{BB962C8B-B14F-4D97-AF65-F5344CB8AC3E}">
        <p14:creationId xmlns:p14="http://schemas.microsoft.com/office/powerpoint/2010/main" val="70533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47DB-0FD0-4A23-809F-864C9695DFFE}"/>
              </a:ext>
            </a:extLst>
          </p:cNvPr>
          <p:cNvSpPr>
            <a:spLocks noGrp="1"/>
          </p:cNvSpPr>
          <p:nvPr>
            <p:ph type="title"/>
          </p:nvPr>
        </p:nvSpPr>
        <p:spPr>
          <a:xfrm>
            <a:off x="1736035" y="624110"/>
            <a:ext cx="9768577" cy="608342"/>
          </a:xfrm>
        </p:spPr>
        <p:txBody>
          <a:bodyPr>
            <a:normAutofit/>
          </a:bodyPr>
          <a:lstStyle/>
          <a:p>
            <a:r>
              <a:rPr lang="en-AU" sz="2000" dirty="0">
                <a:latin typeface="Arial" panose="020B0604020202020204" pitchFamily="34" charset="0"/>
                <a:cs typeface="Arial" panose="020B0604020202020204" pitchFamily="34" charset="0"/>
              </a:rPr>
              <a:t>Biotechnology Question 8 continued</a:t>
            </a:r>
          </a:p>
        </p:txBody>
      </p:sp>
      <p:sp>
        <p:nvSpPr>
          <p:cNvPr id="3" name="Content Placeholder 2">
            <a:extLst>
              <a:ext uri="{FF2B5EF4-FFF2-40B4-BE49-F238E27FC236}">
                <a16:creationId xmlns:a16="http://schemas.microsoft.com/office/drawing/2014/main" id="{90407764-36BC-45B0-9885-5A4DB1CD3D50}"/>
              </a:ext>
            </a:extLst>
          </p:cNvPr>
          <p:cNvSpPr>
            <a:spLocks noGrp="1"/>
          </p:cNvSpPr>
          <p:nvPr>
            <p:ph idx="1"/>
          </p:nvPr>
        </p:nvSpPr>
        <p:spPr>
          <a:xfrm>
            <a:off x="1736035" y="1139687"/>
            <a:ext cx="9993863" cy="4771535"/>
          </a:xfrm>
        </p:spPr>
        <p:txBody>
          <a:bodyPr>
            <a:normAutofit fontScale="92500" lnSpcReduction="10000"/>
          </a:bodyPr>
          <a:lstStyle/>
          <a:p>
            <a:pPr marL="0" lvl="0" indent="0">
              <a:buNone/>
            </a:pPr>
            <a:r>
              <a:rPr lang="en-AU" dirty="0">
                <a:latin typeface="Arial" panose="020B0604020202020204" pitchFamily="34" charset="0"/>
                <a:cs typeface="Arial" panose="020B0604020202020204" pitchFamily="34" charset="0"/>
              </a:rPr>
              <a:t>Name two possible positive outcomes resulting from this genetic modification.(2 marks)</a:t>
            </a:r>
          </a:p>
          <a:p>
            <a:r>
              <a:rPr lang="en-AU" b="1" dirty="0">
                <a:latin typeface="Arial" panose="020B0604020202020204" pitchFamily="34" charset="0"/>
                <a:cs typeface="Arial" panose="020B0604020202020204" pitchFamily="34" charset="0"/>
              </a:rPr>
              <a:t> </a:t>
            </a:r>
            <a:r>
              <a:rPr lang="en-AU" sz="2400" b="1" dirty="0">
                <a:solidFill>
                  <a:srgbClr val="C00000"/>
                </a:solidFill>
                <a:latin typeface="Arial" panose="020B0604020202020204" pitchFamily="34" charset="0"/>
                <a:cs typeface="Arial" panose="020B0604020202020204" pitchFamily="34" charset="0"/>
              </a:rPr>
              <a:t>IMPROVED YIELD – 1</a:t>
            </a:r>
          </a:p>
          <a:p>
            <a:r>
              <a:rPr lang="en-AU" sz="2400" b="1" dirty="0">
                <a:solidFill>
                  <a:srgbClr val="C00000"/>
                </a:solidFill>
                <a:latin typeface="Arial" panose="020B0604020202020204" pitchFamily="34" charset="0"/>
                <a:cs typeface="Arial" panose="020B0604020202020204" pitchFamily="34" charset="0"/>
              </a:rPr>
              <a:t>REDUCES THE NEED TO SPRAY INSECTICIDE- 1</a:t>
            </a:r>
          </a:p>
          <a:p>
            <a:pPr marL="0" indent="0">
              <a:buNone/>
            </a:pPr>
            <a:r>
              <a:rPr lang="en-AU" dirty="0">
                <a:latin typeface="Arial" panose="020B0604020202020204" pitchFamily="34" charset="0"/>
                <a:cs typeface="Arial" panose="020B0604020202020204" pitchFamily="34" charset="0"/>
              </a:rPr>
              <a:t> Outline the sequence of events undertaken to produce the </a:t>
            </a:r>
            <a:r>
              <a:rPr lang="en-AU" dirty="0" err="1">
                <a:latin typeface="Arial" panose="020B0604020202020204" pitchFamily="34" charset="0"/>
                <a:cs typeface="Arial" panose="020B0604020202020204" pitchFamily="34" charset="0"/>
              </a:rPr>
              <a:t>Bt</a:t>
            </a:r>
            <a:r>
              <a:rPr lang="en-AU" dirty="0">
                <a:latin typeface="Arial" panose="020B0604020202020204" pitchFamily="34" charset="0"/>
                <a:cs typeface="Arial" panose="020B0604020202020204" pitchFamily="34" charset="0"/>
              </a:rPr>
              <a:t> cotton.		(5 marks)</a:t>
            </a:r>
          </a:p>
          <a:p>
            <a:r>
              <a:rPr lang="en-AU" dirty="0">
                <a:latin typeface="Arial" panose="020B0604020202020204" pitchFamily="34" charset="0"/>
                <a:cs typeface="Arial" panose="020B0604020202020204" pitchFamily="34" charset="0"/>
              </a:rPr>
              <a:t> </a:t>
            </a:r>
            <a:r>
              <a:rPr lang="en-AU" sz="2400" b="1" dirty="0">
                <a:solidFill>
                  <a:srgbClr val="C00000"/>
                </a:solidFill>
                <a:latin typeface="Arial" panose="020B0604020202020204" pitchFamily="34" charset="0"/>
                <a:cs typeface="Arial" panose="020B0604020202020204" pitchFamily="34" charset="0"/>
              </a:rPr>
              <a:t>IDENTIFY AND ISOLATE THE </a:t>
            </a:r>
            <a:r>
              <a:rPr lang="en-AU" sz="2400" b="1" dirty="0" err="1">
                <a:solidFill>
                  <a:srgbClr val="C00000"/>
                </a:solidFill>
                <a:latin typeface="Arial" panose="020B0604020202020204" pitchFamily="34" charset="0"/>
                <a:cs typeface="Arial" panose="020B0604020202020204" pitchFamily="34" charset="0"/>
              </a:rPr>
              <a:t>Bt</a:t>
            </a:r>
            <a:r>
              <a:rPr lang="en-AU" sz="2400" b="1" dirty="0">
                <a:solidFill>
                  <a:srgbClr val="C00000"/>
                </a:solidFill>
                <a:latin typeface="Arial" panose="020B0604020202020204" pitchFamily="34" charset="0"/>
                <a:cs typeface="Arial" panose="020B0604020202020204" pitchFamily="34" charset="0"/>
              </a:rPr>
              <a:t> GENE – 1</a:t>
            </a:r>
            <a:endParaRPr lang="en-AU" sz="2400" dirty="0">
              <a:solidFill>
                <a:srgbClr val="C00000"/>
              </a:solidFill>
              <a:latin typeface="Arial" panose="020B0604020202020204" pitchFamily="34" charset="0"/>
              <a:cs typeface="Arial" panose="020B0604020202020204" pitchFamily="34" charset="0"/>
            </a:endParaRPr>
          </a:p>
          <a:p>
            <a:pPr lvl="0"/>
            <a:r>
              <a:rPr lang="en-AU" sz="2400" b="1" i="1" dirty="0">
                <a:solidFill>
                  <a:srgbClr val="C00000"/>
                </a:solidFill>
                <a:latin typeface="Arial" panose="020B0604020202020204" pitchFamily="34" charset="0"/>
                <a:cs typeface="Arial" panose="020B0604020202020204" pitchFamily="34" charset="0"/>
              </a:rPr>
              <a:t>(using a restriction enzyme) </a:t>
            </a:r>
            <a:r>
              <a:rPr lang="en-AU" sz="2400" b="1" dirty="0">
                <a:solidFill>
                  <a:srgbClr val="C00000"/>
                </a:solidFill>
                <a:latin typeface="Arial" panose="020B0604020202020204" pitchFamily="34" charset="0"/>
                <a:cs typeface="Arial" panose="020B0604020202020204" pitchFamily="34" charset="0"/>
              </a:rPr>
              <a:t>EXTRACT/CUT </a:t>
            </a:r>
            <a:r>
              <a:rPr lang="en-AU" sz="2400" b="1" dirty="0" err="1">
                <a:solidFill>
                  <a:srgbClr val="C00000"/>
                </a:solidFill>
                <a:latin typeface="Arial" panose="020B0604020202020204" pitchFamily="34" charset="0"/>
                <a:cs typeface="Arial" panose="020B0604020202020204" pitchFamily="34" charset="0"/>
              </a:rPr>
              <a:t>Bt</a:t>
            </a:r>
            <a:r>
              <a:rPr lang="en-AU" sz="2400" b="1" dirty="0">
                <a:solidFill>
                  <a:srgbClr val="C00000"/>
                </a:solidFill>
                <a:latin typeface="Arial" panose="020B0604020202020204" pitchFamily="34" charset="0"/>
                <a:cs typeface="Arial" panose="020B0604020202020204" pitchFamily="34" charset="0"/>
              </a:rPr>
              <a:t> GENE OUT OF DNA ALONG WITH PLASMID/AGROBACTERIUM – 1</a:t>
            </a:r>
            <a:endParaRPr lang="en-AU" sz="2400" dirty="0">
              <a:solidFill>
                <a:srgbClr val="C00000"/>
              </a:solidFill>
              <a:latin typeface="Arial" panose="020B0604020202020204" pitchFamily="34" charset="0"/>
              <a:cs typeface="Arial" panose="020B0604020202020204" pitchFamily="34" charset="0"/>
            </a:endParaRPr>
          </a:p>
          <a:p>
            <a:pPr lvl="0"/>
            <a:r>
              <a:rPr lang="en-AU" sz="2400" b="1" i="1" dirty="0">
                <a:solidFill>
                  <a:srgbClr val="C00000"/>
                </a:solidFill>
                <a:latin typeface="Arial" panose="020B0604020202020204" pitchFamily="34" charset="0"/>
                <a:cs typeface="Arial" panose="020B0604020202020204" pitchFamily="34" charset="0"/>
              </a:rPr>
              <a:t>(using the same restriction enzyme) </a:t>
            </a:r>
            <a:r>
              <a:rPr lang="en-AU" sz="2400" b="1" dirty="0">
                <a:solidFill>
                  <a:srgbClr val="C00000"/>
                </a:solidFill>
                <a:latin typeface="Arial" panose="020B0604020202020204" pitchFamily="34" charset="0"/>
                <a:cs typeface="Arial" panose="020B0604020202020204" pitchFamily="34" charset="0"/>
              </a:rPr>
              <a:t>SPLICE/LIGATE </a:t>
            </a:r>
            <a:r>
              <a:rPr lang="en-AU" sz="2400" b="1" dirty="0" err="1">
                <a:solidFill>
                  <a:srgbClr val="C00000"/>
                </a:solidFill>
                <a:latin typeface="Arial" panose="020B0604020202020204" pitchFamily="34" charset="0"/>
                <a:cs typeface="Arial" panose="020B0604020202020204" pitchFamily="34" charset="0"/>
              </a:rPr>
              <a:t>Bt</a:t>
            </a:r>
            <a:r>
              <a:rPr lang="en-AU" sz="2400" b="1" dirty="0">
                <a:solidFill>
                  <a:srgbClr val="C00000"/>
                </a:solidFill>
                <a:latin typeface="Arial" panose="020B0604020202020204" pitchFamily="34" charset="0"/>
                <a:cs typeface="Arial" panose="020B0604020202020204" pitchFamily="34" charset="0"/>
              </a:rPr>
              <a:t> GENE INTO PLASMID/AGROBACTERIUM- 1</a:t>
            </a:r>
            <a:endParaRPr lang="en-AU" sz="2400" dirty="0">
              <a:solidFill>
                <a:srgbClr val="C00000"/>
              </a:solidFill>
              <a:latin typeface="Arial" panose="020B0604020202020204" pitchFamily="34" charset="0"/>
              <a:cs typeface="Arial" panose="020B0604020202020204" pitchFamily="34" charset="0"/>
            </a:endParaRPr>
          </a:p>
          <a:p>
            <a:pPr lvl="0"/>
            <a:r>
              <a:rPr lang="en-AU" sz="2400" b="1" dirty="0">
                <a:solidFill>
                  <a:srgbClr val="C00000"/>
                </a:solidFill>
                <a:latin typeface="Arial" panose="020B0604020202020204" pitchFamily="34" charset="0"/>
                <a:cs typeface="Arial" panose="020B0604020202020204" pitchFamily="34" charset="0"/>
              </a:rPr>
              <a:t>TRANSFER/TRANSFORM/INTRODUCE RECOMBINANT PLASMID/AGROBACTERIUM INTO TISSUE CULTURE OF COTTON- 1</a:t>
            </a:r>
            <a:endParaRPr lang="en-AU" sz="2400" dirty="0">
              <a:solidFill>
                <a:srgbClr val="C00000"/>
              </a:solidFill>
              <a:latin typeface="Arial" panose="020B0604020202020204" pitchFamily="34" charset="0"/>
              <a:cs typeface="Arial" panose="020B0604020202020204" pitchFamily="34" charset="0"/>
            </a:endParaRPr>
          </a:p>
          <a:p>
            <a:pPr lvl="0"/>
            <a:r>
              <a:rPr lang="en-AU" sz="2400" b="1" dirty="0">
                <a:solidFill>
                  <a:srgbClr val="C00000"/>
                </a:solidFill>
                <a:latin typeface="Arial" panose="020B0604020202020204" pitchFamily="34" charset="0"/>
                <a:cs typeface="Arial" panose="020B0604020202020204" pitchFamily="34" charset="0"/>
              </a:rPr>
              <a:t>CULTURE/GROW </a:t>
            </a:r>
            <a:r>
              <a:rPr lang="en-AU" sz="2400" b="1" dirty="0" err="1">
                <a:solidFill>
                  <a:srgbClr val="C00000"/>
                </a:solidFill>
                <a:latin typeface="Arial" panose="020B0604020202020204" pitchFamily="34" charset="0"/>
                <a:cs typeface="Arial" panose="020B0604020202020204" pitchFamily="34" charset="0"/>
              </a:rPr>
              <a:t>Bt</a:t>
            </a:r>
            <a:r>
              <a:rPr lang="en-AU" sz="2400" b="1" dirty="0">
                <a:solidFill>
                  <a:srgbClr val="C00000"/>
                </a:solidFill>
                <a:latin typeface="Arial" panose="020B0604020202020204" pitchFamily="34" charset="0"/>
                <a:cs typeface="Arial" panose="020B0604020202020204" pitchFamily="34" charset="0"/>
              </a:rPr>
              <a:t> COTTON PLANTS- 1</a:t>
            </a:r>
            <a:endParaRPr lang="en-AU" sz="2400" dirty="0">
              <a:solidFill>
                <a:srgbClr val="C00000"/>
              </a:solidFill>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8363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0570FD-7710-47D8-B9D6-E13723F8C40D}"/>
              </a:ext>
            </a:extLst>
          </p:cNvPr>
          <p:cNvSpPr txBox="1"/>
          <p:nvPr/>
        </p:nvSpPr>
        <p:spPr>
          <a:xfrm>
            <a:off x="715617" y="2107096"/>
            <a:ext cx="3213423" cy="2246769"/>
          </a:xfrm>
          <a:prstGeom prst="rect">
            <a:avLst/>
          </a:prstGeom>
          <a:solidFill>
            <a:srgbClr val="CDF2FF"/>
          </a:solidFill>
        </p:spPr>
        <p:txBody>
          <a:bodyPr wrap="square" rtlCol="0">
            <a:spAutoFit/>
          </a:bodyPr>
          <a:lstStyle/>
          <a:p>
            <a:r>
              <a:rPr lang="en-AU" sz="2000" dirty="0">
                <a:solidFill>
                  <a:srgbClr val="FF0000"/>
                </a:solidFill>
                <a:latin typeface="Arial" panose="020B0604020202020204" pitchFamily="34" charset="0"/>
                <a:cs typeface="Arial" panose="020B0604020202020204" pitchFamily="34" charset="0"/>
              </a:rPr>
              <a:t>(iii) </a:t>
            </a:r>
            <a:r>
              <a:rPr lang="en-AU" sz="2000" b="1" dirty="0">
                <a:latin typeface="Arial" panose="020B0604020202020204" pitchFamily="34" charset="0"/>
                <a:cs typeface="Arial" panose="020B0604020202020204" pitchFamily="34" charset="0"/>
              </a:rPr>
              <a:t>COMPLEMENTARY STICKY ENDS ALLOW FOREIGN GENE FRAGMENT TO BIND TO PLASMID </a:t>
            </a:r>
            <a:r>
              <a:rPr lang="en-AU" sz="2000" dirty="0">
                <a:latin typeface="Arial" panose="020B0604020202020204" pitchFamily="34" charset="0"/>
                <a:cs typeface="Arial" panose="020B0604020202020204" pitchFamily="34" charset="0"/>
              </a:rPr>
              <a:t>(1)</a:t>
            </a:r>
          </a:p>
          <a:p>
            <a:r>
              <a:rPr lang="en-AU" sz="2000" i="1" dirty="0">
                <a:latin typeface="Arial" panose="020B0604020202020204" pitchFamily="34" charset="0"/>
                <a:cs typeface="Arial" panose="020B0604020202020204" pitchFamily="34" charset="0"/>
              </a:rPr>
              <a:t>Attracted by hydrogen bonds</a:t>
            </a:r>
          </a:p>
        </p:txBody>
      </p:sp>
      <p:pic>
        <p:nvPicPr>
          <p:cNvPr id="4" name="Picture 3">
            <a:extLst>
              <a:ext uri="{FF2B5EF4-FFF2-40B4-BE49-F238E27FC236}">
                <a16:creationId xmlns:a16="http://schemas.microsoft.com/office/drawing/2014/main" id="{9E90484D-F98C-4046-873B-F9A3ED2D0526}"/>
              </a:ext>
            </a:extLst>
          </p:cNvPr>
          <p:cNvPicPr>
            <a:picLocks noChangeAspect="1"/>
          </p:cNvPicPr>
          <p:nvPr/>
        </p:nvPicPr>
        <p:blipFill>
          <a:blip r:embed="rId2"/>
          <a:stretch>
            <a:fillRect/>
          </a:stretch>
        </p:blipFill>
        <p:spPr>
          <a:xfrm>
            <a:off x="3929041" y="768626"/>
            <a:ext cx="3465519" cy="4254616"/>
          </a:xfrm>
          <a:prstGeom prst="rect">
            <a:avLst/>
          </a:prstGeom>
        </p:spPr>
      </p:pic>
      <p:sp>
        <p:nvSpPr>
          <p:cNvPr id="7" name="TextBox 6">
            <a:extLst>
              <a:ext uri="{FF2B5EF4-FFF2-40B4-BE49-F238E27FC236}">
                <a16:creationId xmlns:a16="http://schemas.microsoft.com/office/drawing/2014/main" id="{1A143D48-B430-45D3-B98A-2DBADE8552C0}"/>
              </a:ext>
            </a:extLst>
          </p:cNvPr>
          <p:cNvSpPr txBox="1"/>
          <p:nvPr/>
        </p:nvSpPr>
        <p:spPr>
          <a:xfrm>
            <a:off x="7394561" y="993913"/>
            <a:ext cx="4373370" cy="1015663"/>
          </a:xfrm>
          <a:prstGeom prst="rect">
            <a:avLst/>
          </a:prstGeom>
          <a:solidFill>
            <a:srgbClr val="CDF2FF"/>
          </a:solidFill>
        </p:spPr>
        <p:txBody>
          <a:bodyPr wrap="square" rtlCol="0">
            <a:spAutoFit/>
          </a:bodyPr>
          <a:lstStyle/>
          <a:p>
            <a:r>
              <a:rPr lang="en-AU" sz="2000" dirty="0">
                <a:solidFill>
                  <a:srgbClr val="FF0000"/>
                </a:solidFill>
                <a:latin typeface="Arial" panose="020B0604020202020204" pitchFamily="34" charset="0"/>
                <a:cs typeface="Arial" panose="020B0604020202020204" pitchFamily="34" charset="0"/>
              </a:rPr>
              <a:t>(</a:t>
            </a:r>
            <a:r>
              <a:rPr lang="en-AU" sz="2000" dirty="0" err="1">
                <a:solidFill>
                  <a:srgbClr val="FF0000"/>
                </a:solidFill>
                <a:latin typeface="Arial" panose="020B0604020202020204" pitchFamily="34" charset="0"/>
                <a:cs typeface="Arial" panose="020B0604020202020204" pitchFamily="34" charset="0"/>
              </a:rPr>
              <a:t>i</a:t>
            </a:r>
            <a:r>
              <a:rPr lang="en-AU" sz="2000" dirty="0">
                <a:solidFill>
                  <a:srgbClr val="FF0000"/>
                </a:solidFill>
                <a:latin typeface="Arial" panose="020B0604020202020204" pitchFamily="34" charset="0"/>
                <a:cs typeface="Arial" panose="020B0604020202020204" pitchFamily="34" charset="0"/>
              </a:rPr>
              <a:t>) </a:t>
            </a:r>
            <a:r>
              <a:rPr lang="en-AU" sz="2000" b="1" dirty="0">
                <a:latin typeface="Arial" panose="020B0604020202020204" pitchFamily="34" charset="0"/>
                <a:cs typeface="Arial" panose="020B0604020202020204" pitchFamily="34" charset="0"/>
              </a:rPr>
              <a:t>RESTRICTION SITE- PLASMID IS SPLICED BY RESTRICTION ENZYME. </a:t>
            </a:r>
            <a:r>
              <a:rPr lang="en-AU" sz="2000" dirty="0">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C61541AD-815D-470F-9D99-7261B5C4F65E}"/>
              </a:ext>
            </a:extLst>
          </p:cNvPr>
          <p:cNvSpPr txBox="1"/>
          <p:nvPr/>
        </p:nvSpPr>
        <p:spPr>
          <a:xfrm>
            <a:off x="7394560" y="2266122"/>
            <a:ext cx="4559053" cy="1323439"/>
          </a:xfrm>
          <a:prstGeom prst="rect">
            <a:avLst/>
          </a:prstGeom>
          <a:solidFill>
            <a:srgbClr val="CDF2FF"/>
          </a:solidFill>
        </p:spPr>
        <p:txBody>
          <a:bodyPr wrap="square" rtlCol="0">
            <a:spAutoFit/>
          </a:bodyPr>
          <a:lstStyle/>
          <a:p>
            <a:r>
              <a:rPr lang="en-AU" sz="2000" dirty="0">
                <a:solidFill>
                  <a:srgbClr val="FF0000"/>
                </a:solidFill>
                <a:latin typeface="Arial" panose="020B0604020202020204" pitchFamily="34" charset="0"/>
                <a:cs typeface="Arial" panose="020B0604020202020204" pitchFamily="34" charset="0"/>
              </a:rPr>
              <a:t>(ii) </a:t>
            </a:r>
            <a:r>
              <a:rPr lang="en-AU" sz="2000" b="1" dirty="0">
                <a:latin typeface="Arial" panose="020B0604020202020204" pitchFamily="34" charset="0"/>
                <a:cs typeface="Arial" panose="020B0604020202020204" pitchFamily="34" charset="0"/>
              </a:rPr>
              <a:t>THE SAME </a:t>
            </a:r>
            <a:r>
              <a:rPr lang="en-AU" sz="2000" dirty="0">
                <a:latin typeface="Arial" panose="020B0604020202020204" pitchFamily="34" charset="0"/>
                <a:cs typeface="Arial" panose="020B0604020202020204" pitchFamily="34" charset="0"/>
              </a:rPr>
              <a:t>(1) </a:t>
            </a:r>
            <a:r>
              <a:rPr lang="en-AU" sz="2000" b="1" dirty="0">
                <a:latin typeface="Arial" panose="020B0604020202020204" pitchFamily="34" charset="0"/>
                <a:cs typeface="Arial" panose="020B0604020202020204" pitchFamily="34" charset="0"/>
              </a:rPr>
              <a:t>RESTRICTION ENZYME CLEAVES/SPLICES/CUTS THE FOREIGN GENE SEQUENCE </a:t>
            </a:r>
            <a:r>
              <a:rPr lang="en-AU" sz="2000"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DB1768C-ADAE-47D6-938A-773978C38A91}"/>
              </a:ext>
            </a:extLst>
          </p:cNvPr>
          <p:cNvSpPr txBox="1"/>
          <p:nvPr/>
        </p:nvSpPr>
        <p:spPr>
          <a:xfrm>
            <a:off x="3856658" y="5006580"/>
            <a:ext cx="4677742" cy="1323439"/>
          </a:xfrm>
          <a:prstGeom prst="rect">
            <a:avLst/>
          </a:prstGeom>
          <a:solidFill>
            <a:srgbClr val="CDF2FF"/>
          </a:solidFill>
        </p:spPr>
        <p:txBody>
          <a:bodyPr wrap="square" rtlCol="0">
            <a:spAutoFit/>
          </a:bodyPr>
          <a:lstStyle/>
          <a:p>
            <a:r>
              <a:rPr lang="en-AU" sz="2000" dirty="0">
                <a:solidFill>
                  <a:srgbClr val="FF0000"/>
                </a:solidFill>
                <a:latin typeface="Arial" panose="020B0604020202020204" pitchFamily="34" charset="0"/>
                <a:cs typeface="Arial" panose="020B0604020202020204" pitchFamily="34" charset="0"/>
              </a:rPr>
              <a:t>(iv)</a:t>
            </a:r>
            <a:r>
              <a:rPr lang="en-AU" sz="2000" b="1" dirty="0">
                <a:latin typeface="Arial" panose="020B0604020202020204" pitchFamily="34" charset="0"/>
                <a:cs typeface="Arial" panose="020B0604020202020204" pitchFamily="34" charset="0"/>
              </a:rPr>
              <a:t>DNA LIGASE GLUES/BINDS (</a:t>
            </a:r>
            <a:r>
              <a:rPr lang="en-AU" sz="2000" i="1" dirty="0">
                <a:latin typeface="Arial" panose="020B0604020202020204" pitchFamily="34" charset="0"/>
                <a:cs typeface="Arial" panose="020B0604020202020204" pitchFamily="34" charset="0"/>
              </a:rPr>
              <a:t>catalyses phosphodiester bonds</a:t>
            </a:r>
            <a:r>
              <a:rPr lang="en-AU" sz="2000" b="1" i="1" dirty="0">
                <a:latin typeface="Arial" panose="020B0604020202020204" pitchFamily="34" charset="0"/>
                <a:cs typeface="Arial" panose="020B0604020202020204" pitchFamily="34" charset="0"/>
              </a:rPr>
              <a:t>)</a:t>
            </a:r>
            <a:r>
              <a:rPr lang="en-AU" sz="2000" b="1" dirty="0">
                <a:latin typeface="Arial" panose="020B0604020202020204" pitchFamily="34" charset="0"/>
                <a:cs typeface="Arial" panose="020B0604020202020204" pitchFamily="34" charset="0"/>
              </a:rPr>
              <a:t> </a:t>
            </a:r>
          </a:p>
          <a:p>
            <a:r>
              <a:rPr lang="en-AU" sz="2000" b="1" dirty="0">
                <a:latin typeface="Arial" panose="020B0604020202020204" pitchFamily="34" charset="0"/>
                <a:cs typeface="Arial" panose="020B0604020202020204" pitchFamily="34" charset="0"/>
              </a:rPr>
              <a:t>DNA FRAGMENT TO PLASMID TO FORM RECOMBINANT DNA </a:t>
            </a:r>
            <a:r>
              <a:rPr lang="en-AU" sz="20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95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CEC0-07EA-4892-AA2E-02CECF484ABC}"/>
              </a:ext>
            </a:extLst>
          </p:cNvPr>
          <p:cNvSpPr>
            <a:spLocks noGrp="1"/>
          </p:cNvSpPr>
          <p:nvPr>
            <p:ph type="title"/>
          </p:nvPr>
        </p:nvSpPr>
        <p:spPr>
          <a:xfrm>
            <a:off x="2592925" y="624110"/>
            <a:ext cx="8911687" cy="727612"/>
          </a:xfrm>
        </p:spPr>
        <p:txBody>
          <a:bodyPr/>
          <a:lstStyle/>
          <a:p>
            <a:r>
              <a:rPr lang="en-AU" dirty="0">
                <a:solidFill>
                  <a:schemeClr val="tx1"/>
                </a:solidFill>
                <a:latin typeface="Arial" panose="020B0604020202020204" pitchFamily="34" charset="0"/>
                <a:cs typeface="Arial" panose="020B0604020202020204" pitchFamily="34" charset="0"/>
              </a:rPr>
              <a:t>The Continuity of Life: Cell Reproduction</a:t>
            </a:r>
          </a:p>
        </p:txBody>
      </p:sp>
      <p:sp>
        <p:nvSpPr>
          <p:cNvPr id="3" name="Content Placeholder 2">
            <a:extLst>
              <a:ext uri="{FF2B5EF4-FFF2-40B4-BE49-F238E27FC236}">
                <a16:creationId xmlns:a16="http://schemas.microsoft.com/office/drawing/2014/main" id="{0C3B29FB-BDC5-42AF-AEFF-1CEE69859B75}"/>
              </a:ext>
            </a:extLst>
          </p:cNvPr>
          <p:cNvSpPr>
            <a:spLocks noGrp="1"/>
          </p:cNvSpPr>
          <p:nvPr>
            <p:ph idx="1"/>
          </p:nvPr>
        </p:nvSpPr>
        <p:spPr>
          <a:xfrm>
            <a:off x="2173357" y="1351721"/>
            <a:ext cx="9331255" cy="5102087"/>
          </a:xfrm>
        </p:spPr>
        <p:txBody>
          <a:bodyPr>
            <a:normAutofit/>
          </a:bodyPr>
          <a:lstStyle/>
          <a:p>
            <a:r>
              <a:rPr lang="en-AU" sz="2400" dirty="0">
                <a:solidFill>
                  <a:schemeClr val="tx1"/>
                </a:solidFill>
                <a:latin typeface="Arial" panose="020B0604020202020204" pitchFamily="34" charset="0"/>
                <a:cs typeface="Arial" panose="020B0604020202020204" pitchFamily="34" charset="0"/>
              </a:rPr>
              <a:t>Refer to Summary booklet for information on chromosomes.</a:t>
            </a:r>
          </a:p>
          <a:p>
            <a:endParaRPr lang="en-AU" sz="2400" dirty="0">
              <a:solidFill>
                <a:schemeClr val="tx1"/>
              </a:solidFill>
              <a:latin typeface="Arial" panose="020B0604020202020204" pitchFamily="34" charset="0"/>
              <a:cs typeface="Arial" panose="020B0604020202020204" pitchFamily="34" charset="0"/>
            </a:endParaRPr>
          </a:p>
          <a:p>
            <a:r>
              <a:rPr lang="en-AU" sz="2400" dirty="0">
                <a:solidFill>
                  <a:schemeClr val="tx1"/>
                </a:solidFill>
                <a:latin typeface="Arial" panose="020B0604020202020204" pitchFamily="34" charset="0"/>
                <a:cs typeface="Arial" panose="020B0604020202020204" pitchFamily="34" charset="0"/>
              </a:rPr>
              <a:t>So, what are the really important things to know? </a:t>
            </a:r>
          </a:p>
          <a:p>
            <a:pPr lvl="1"/>
            <a:r>
              <a:rPr lang="en-AU" sz="2400" dirty="0">
                <a:solidFill>
                  <a:schemeClr val="tx1"/>
                </a:solidFill>
                <a:latin typeface="Arial" panose="020B0604020202020204" pitchFamily="34" charset="0"/>
                <a:cs typeface="Arial" panose="020B0604020202020204" pitchFamily="34" charset="0"/>
              </a:rPr>
              <a:t>Mitosis: purpose, stages </a:t>
            </a:r>
          </a:p>
          <a:p>
            <a:pPr lvl="1"/>
            <a:r>
              <a:rPr lang="en-AU" sz="2400" dirty="0">
                <a:solidFill>
                  <a:schemeClr val="tx1"/>
                </a:solidFill>
                <a:latin typeface="Arial" panose="020B0604020202020204" pitchFamily="34" charset="0"/>
                <a:cs typeface="Arial" panose="020B0604020202020204" pitchFamily="34" charset="0"/>
              </a:rPr>
              <a:t>Meiosis: purpose, stages</a:t>
            </a:r>
          </a:p>
          <a:p>
            <a:pPr lvl="1"/>
            <a:r>
              <a:rPr lang="en-AU" sz="2400" dirty="0">
                <a:solidFill>
                  <a:schemeClr val="tx1"/>
                </a:solidFill>
                <a:latin typeface="Arial" panose="020B0604020202020204" pitchFamily="34" charset="0"/>
                <a:cs typeface="Arial" panose="020B0604020202020204" pitchFamily="34" charset="0"/>
              </a:rPr>
              <a:t>Mutations: types of.</a:t>
            </a:r>
          </a:p>
          <a:p>
            <a:pPr lvl="1"/>
            <a:r>
              <a:rPr lang="en-AU" sz="2400" dirty="0">
                <a:solidFill>
                  <a:schemeClr val="tx1"/>
                </a:solidFill>
                <a:latin typeface="Arial" panose="020B0604020202020204" pitchFamily="34" charset="0"/>
                <a:cs typeface="Arial" panose="020B0604020202020204" pitchFamily="34" charset="0"/>
              </a:rPr>
              <a:t>Patterns of Inheritance</a:t>
            </a:r>
          </a:p>
          <a:p>
            <a:pPr lvl="2"/>
            <a:r>
              <a:rPr lang="en-AU" sz="2400" dirty="0">
                <a:solidFill>
                  <a:schemeClr val="tx1"/>
                </a:solidFill>
                <a:latin typeface="Arial" panose="020B0604020202020204" pitchFamily="34" charset="0"/>
                <a:cs typeface="Arial" panose="020B0604020202020204" pitchFamily="34" charset="0"/>
              </a:rPr>
              <a:t>Know how to construct a punnet square </a:t>
            </a:r>
          </a:p>
          <a:p>
            <a:pPr lvl="2"/>
            <a:r>
              <a:rPr lang="en-AU" sz="2400" dirty="0">
                <a:solidFill>
                  <a:schemeClr val="tx1"/>
                </a:solidFill>
                <a:latin typeface="Arial" panose="020B0604020202020204" pitchFamily="34" charset="0"/>
                <a:cs typeface="Arial" panose="020B0604020202020204" pitchFamily="34" charset="0"/>
              </a:rPr>
              <a:t>Recognise patterns of inheritance in pedigrees</a:t>
            </a:r>
          </a:p>
          <a:p>
            <a:pPr lvl="2"/>
            <a:r>
              <a:rPr lang="en-AU" sz="2400" dirty="0">
                <a:solidFill>
                  <a:schemeClr val="tx1"/>
                </a:solidFill>
                <a:latin typeface="Arial" panose="020B0604020202020204" pitchFamily="34" charset="0"/>
                <a:cs typeface="Arial" panose="020B0604020202020204" pitchFamily="34" charset="0"/>
              </a:rPr>
              <a:t>Know examples of the types of inheritance</a:t>
            </a:r>
          </a:p>
        </p:txBody>
      </p:sp>
    </p:spTree>
    <p:extLst>
      <p:ext uri="{BB962C8B-B14F-4D97-AF65-F5344CB8AC3E}">
        <p14:creationId xmlns:p14="http://schemas.microsoft.com/office/powerpoint/2010/main" val="25332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35C7-1329-4B9F-A9C1-EF6358E0AE55}"/>
              </a:ext>
            </a:extLst>
          </p:cNvPr>
          <p:cNvSpPr>
            <a:spLocks noGrp="1"/>
          </p:cNvSpPr>
          <p:nvPr>
            <p:ph type="title"/>
          </p:nvPr>
        </p:nvSpPr>
        <p:spPr>
          <a:xfrm>
            <a:off x="2133601" y="624110"/>
            <a:ext cx="9371012" cy="634847"/>
          </a:xfrm>
        </p:spPr>
        <p:txBody>
          <a:bodyPr>
            <a:normAutofit/>
          </a:bodyPr>
          <a:lstStyle/>
          <a:p>
            <a:r>
              <a:rPr lang="en-AU" sz="2800" dirty="0">
                <a:latin typeface="Arial" panose="020B0604020202020204" pitchFamily="34" charset="0"/>
                <a:cs typeface="Arial" panose="020B0604020202020204" pitchFamily="34" charset="0"/>
              </a:rPr>
              <a:t>Cell Reproduction: Question 9.</a:t>
            </a:r>
          </a:p>
        </p:txBody>
      </p:sp>
      <p:sp>
        <p:nvSpPr>
          <p:cNvPr id="3" name="Content Placeholder 2">
            <a:extLst>
              <a:ext uri="{FF2B5EF4-FFF2-40B4-BE49-F238E27FC236}">
                <a16:creationId xmlns:a16="http://schemas.microsoft.com/office/drawing/2014/main" id="{F83BA2E2-136F-4D38-8554-6B7F21E8B9B4}"/>
              </a:ext>
            </a:extLst>
          </p:cNvPr>
          <p:cNvSpPr>
            <a:spLocks noGrp="1"/>
          </p:cNvSpPr>
          <p:nvPr>
            <p:ph idx="1"/>
          </p:nvPr>
        </p:nvSpPr>
        <p:spPr>
          <a:xfrm>
            <a:off x="2133600" y="1537252"/>
            <a:ext cx="9371012" cy="4373970"/>
          </a:xfrm>
        </p:spPr>
        <p:txBody>
          <a:bodyPr/>
          <a:lstStyle/>
          <a:p>
            <a:pPr marL="0" indent="0">
              <a:buNone/>
            </a:pPr>
            <a:r>
              <a:rPr lang="en-AU" sz="2800" dirty="0">
                <a:solidFill>
                  <a:schemeClr val="tx1"/>
                </a:solidFill>
                <a:latin typeface="Arial" panose="020B0604020202020204" pitchFamily="34" charset="0"/>
                <a:cs typeface="Arial" panose="020B0604020202020204" pitchFamily="34" charset="0"/>
              </a:rPr>
              <a:t>Question 9: Genetic recombination in eukaryotes occurs via several processes including </a:t>
            </a:r>
            <a:r>
              <a:rPr lang="en-AU" sz="2800" i="1" dirty="0">
                <a:solidFill>
                  <a:schemeClr val="tx1"/>
                </a:solidFill>
                <a:latin typeface="Arial" panose="020B0604020202020204" pitchFamily="34" charset="0"/>
                <a:cs typeface="Arial" panose="020B0604020202020204" pitchFamily="34" charset="0"/>
              </a:rPr>
              <a:t>crossing over </a:t>
            </a:r>
            <a:r>
              <a:rPr lang="en-AU" sz="2800" dirty="0">
                <a:solidFill>
                  <a:schemeClr val="tx1"/>
                </a:solidFill>
                <a:latin typeface="Arial" panose="020B0604020202020204" pitchFamily="34" charset="0"/>
                <a:cs typeface="Arial" panose="020B0604020202020204" pitchFamily="34" charset="0"/>
              </a:rPr>
              <a:t>and </a:t>
            </a:r>
            <a:r>
              <a:rPr lang="en-AU" sz="2800" i="1" dirty="0">
                <a:solidFill>
                  <a:schemeClr val="tx1"/>
                </a:solidFill>
                <a:latin typeface="Arial" panose="020B0604020202020204" pitchFamily="34" charset="0"/>
                <a:cs typeface="Arial" panose="020B0604020202020204" pitchFamily="34" charset="0"/>
              </a:rPr>
              <a:t>independent assortment </a:t>
            </a:r>
            <a:r>
              <a:rPr lang="en-AU" sz="2800" dirty="0">
                <a:solidFill>
                  <a:schemeClr val="tx1"/>
                </a:solidFill>
                <a:latin typeface="Arial" panose="020B0604020202020204" pitchFamily="34" charset="0"/>
                <a:cs typeface="Arial" panose="020B0604020202020204" pitchFamily="34" charset="0"/>
              </a:rPr>
              <a:t>during </a:t>
            </a:r>
            <a:r>
              <a:rPr lang="en-AU" sz="2800" i="1" dirty="0">
                <a:solidFill>
                  <a:schemeClr val="tx1"/>
                </a:solidFill>
                <a:latin typeface="Arial" panose="020B0604020202020204" pitchFamily="34" charset="0"/>
                <a:cs typeface="Arial" panose="020B0604020202020204" pitchFamily="34" charset="0"/>
              </a:rPr>
              <a:t>meiosis</a:t>
            </a:r>
            <a:r>
              <a:rPr lang="en-AU" sz="2800" dirty="0">
                <a:solidFill>
                  <a:schemeClr val="tx1"/>
                </a:solidFill>
                <a:latin typeface="Arial" panose="020B0604020202020204" pitchFamily="34" charset="0"/>
                <a:cs typeface="Arial" panose="020B0604020202020204" pitchFamily="34" charset="0"/>
              </a:rPr>
              <a:t>.</a:t>
            </a:r>
          </a:p>
          <a:p>
            <a:pPr marL="0" indent="0">
              <a:buNone/>
            </a:pPr>
            <a:r>
              <a:rPr lang="en-AU" sz="2800" b="1" dirty="0">
                <a:solidFill>
                  <a:schemeClr val="tx1"/>
                </a:solidFill>
                <a:latin typeface="Arial" panose="020B0604020202020204" pitchFamily="34" charset="0"/>
                <a:cs typeface="Arial" panose="020B0604020202020204" pitchFamily="34" charset="0"/>
              </a:rPr>
              <a:t>Describe</a:t>
            </a:r>
            <a:r>
              <a:rPr lang="en-AU" sz="2800" dirty="0">
                <a:solidFill>
                  <a:schemeClr val="tx1"/>
                </a:solidFill>
                <a:latin typeface="Arial" panose="020B0604020202020204" pitchFamily="34" charset="0"/>
                <a:cs typeface="Arial" panose="020B0604020202020204" pitchFamily="34" charset="0"/>
              </a:rPr>
              <a:t> </a:t>
            </a:r>
            <a:r>
              <a:rPr lang="en-AU" sz="2800" u="sng" dirty="0">
                <a:solidFill>
                  <a:schemeClr val="tx1"/>
                </a:solidFill>
                <a:latin typeface="Arial" panose="020B0604020202020204" pitchFamily="34" charset="0"/>
                <a:cs typeface="Arial" panose="020B0604020202020204" pitchFamily="34" charset="0"/>
              </a:rPr>
              <a:t>each of these </a:t>
            </a:r>
            <a:r>
              <a:rPr lang="en-AU" sz="2800" dirty="0">
                <a:solidFill>
                  <a:schemeClr val="tx1"/>
                </a:solidFill>
                <a:latin typeface="Arial" panose="020B0604020202020204" pitchFamily="34" charset="0"/>
                <a:cs typeface="Arial" panose="020B0604020202020204" pitchFamily="34" charset="0"/>
              </a:rPr>
              <a:t>p</a:t>
            </a:r>
            <a:r>
              <a:rPr lang="en-AU" sz="2800" u="sng" dirty="0">
                <a:solidFill>
                  <a:schemeClr val="tx1"/>
                </a:solidFill>
                <a:latin typeface="Arial" panose="020B0604020202020204" pitchFamily="34" charset="0"/>
                <a:cs typeface="Arial" panose="020B0604020202020204" pitchFamily="34" charset="0"/>
              </a:rPr>
              <a:t>rocesses </a:t>
            </a:r>
            <a:r>
              <a:rPr lang="en-AU" sz="2800" dirty="0">
                <a:solidFill>
                  <a:schemeClr val="tx1"/>
                </a:solidFill>
                <a:latin typeface="Arial" panose="020B0604020202020204" pitchFamily="34" charset="0"/>
                <a:cs typeface="Arial" panose="020B0604020202020204" pitchFamily="34" charset="0"/>
              </a:rPr>
              <a:t>and</a:t>
            </a:r>
            <a:r>
              <a:rPr lang="en-AU" sz="2800" b="1" dirty="0">
                <a:solidFill>
                  <a:schemeClr val="tx1"/>
                </a:solidFill>
                <a:latin typeface="Arial" panose="020B0604020202020204" pitchFamily="34" charset="0"/>
                <a:cs typeface="Arial" panose="020B0604020202020204" pitchFamily="34" charset="0"/>
              </a:rPr>
              <a:t> explain</a:t>
            </a:r>
            <a:r>
              <a:rPr lang="en-AU" sz="2800" dirty="0">
                <a:solidFill>
                  <a:schemeClr val="tx1"/>
                </a:solidFill>
                <a:latin typeface="Arial" panose="020B0604020202020204" pitchFamily="34" charset="0"/>
                <a:cs typeface="Arial" panose="020B0604020202020204" pitchFamily="34" charset="0"/>
              </a:rPr>
              <a:t> briefly </a:t>
            </a:r>
            <a:r>
              <a:rPr lang="en-AU" sz="2800" u="sng" dirty="0">
                <a:solidFill>
                  <a:schemeClr val="tx1"/>
                </a:solidFill>
                <a:latin typeface="Arial" panose="020B0604020202020204" pitchFamily="34" charset="0"/>
                <a:cs typeface="Arial" panose="020B0604020202020204" pitchFamily="34" charset="0"/>
              </a:rPr>
              <a:t>how the</a:t>
            </a:r>
            <a:r>
              <a:rPr lang="en-AU" sz="2800" dirty="0">
                <a:solidFill>
                  <a:schemeClr val="tx1"/>
                </a:solidFill>
                <a:latin typeface="Arial" panose="020B0604020202020204" pitchFamily="34" charset="0"/>
                <a:cs typeface="Arial" panose="020B0604020202020204" pitchFamily="34" charset="0"/>
              </a:rPr>
              <a:t>y</a:t>
            </a:r>
            <a:r>
              <a:rPr lang="en-AU" sz="2800" u="sng" dirty="0">
                <a:solidFill>
                  <a:schemeClr val="tx1"/>
                </a:solidFill>
                <a:latin typeface="Arial" panose="020B0604020202020204" pitchFamily="34" charset="0"/>
                <a:cs typeface="Arial" panose="020B0604020202020204" pitchFamily="34" charset="0"/>
              </a:rPr>
              <a:t> produce </a:t>
            </a:r>
            <a:r>
              <a:rPr lang="en-AU" sz="2800" dirty="0">
                <a:solidFill>
                  <a:schemeClr val="tx1"/>
                </a:solidFill>
                <a:latin typeface="Arial" panose="020B0604020202020204" pitchFamily="34" charset="0"/>
                <a:cs typeface="Arial" panose="020B0604020202020204" pitchFamily="34" charset="0"/>
              </a:rPr>
              <a:t>g</a:t>
            </a:r>
            <a:r>
              <a:rPr lang="en-AU" sz="2800" u="sng" dirty="0">
                <a:solidFill>
                  <a:schemeClr val="tx1"/>
                </a:solidFill>
                <a:latin typeface="Arial" panose="020B0604020202020204" pitchFamily="34" charset="0"/>
                <a:cs typeface="Arial" panose="020B0604020202020204" pitchFamily="34" charset="0"/>
              </a:rPr>
              <a:t>enetic variation</a:t>
            </a:r>
            <a:r>
              <a:rPr lang="en-AU" sz="2800" dirty="0">
                <a:solidFill>
                  <a:schemeClr val="tx1"/>
                </a:solidFill>
                <a:latin typeface="Arial" panose="020B0604020202020204" pitchFamily="34" charset="0"/>
                <a:cs typeface="Arial" panose="020B0604020202020204" pitchFamily="34" charset="0"/>
              </a:rPr>
              <a:t>.</a:t>
            </a:r>
          </a:p>
          <a:p>
            <a:pPr marL="0" indent="0" algn="r">
              <a:buNone/>
            </a:pPr>
            <a:r>
              <a:rPr lang="en-AU" sz="2800" dirty="0">
                <a:solidFill>
                  <a:schemeClr val="tx1"/>
                </a:solidFill>
                <a:latin typeface="Arial" panose="020B0604020202020204" pitchFamily="34" charset="0"/>
                <a:cs typeface="Arial" panose="020B0604020202020204" pitchFamily="34" charset="0"/>
              </a:rPr>
              <a:t>(4 marks)</a:t>
            </a:r>
          </a:p>
          <a:p>
            <a:endParaRPr lang="en-AU" dirty="0"/>
          </a:p>
        </p:txBody>
      </p:sp>
    </p:spTree>
    <p:extLst>
      <p:ext uri="{BB962C8B-B14F-4D97-AF65-F5344CB8AC3E}">
        <p14:creationId xmlns:p14="http://schemas.microsoft.com/office/powerpoint/2010/main" val="178478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7AC16-DF5C-40BF-8DE9-2F4A1F8CBBF5}"/>
              </a:ext>
            </a:extLst>
          </p:cNvPr>
          <p:cNvSpPr>
            <a:spLocks noGrp="1"/>
          </p:cNvSpPr>
          <p:nvPr>
            <p:ph idx="1"/>
          </p:nvPr>
        </p:nvSpPr>
        <p:spPr>
          <a:xfrm>
            <a:off x="1590261" y="410817"/>
            <a:ext cx="10389704" cy="5500405"/>
          </a:xfrm>
        </p:spPr>
        <p:txBody>
          <a:bodyPr>
            <a:normAutofit fontScale="92500" lnSpcReduction="20000"/>
          </a:bodyPr>
          <a:lstStyle/>
          <a:p>
            <a:pPr marL="0" indent="0">
              <a:buNone/>
            </a:pPr>
            <a:r>
              <a:rPr lang="en-AU" b="1" u="sng" dirty="0">
                <a:solidFill>
                  <a:schemeClr val="tx1"/>
                </a:solidFill>
                <a:latin typeface="Arial" panose="020B0604020202020204" pitchFamily="34" charset="0"/>
                <a:cs typeface="Arial" panose="020B0604020202020204" pitchFamily="34" charset="0"/>
              </a:rPr>
              <a:t>Feedback from the SCSA Examiners Board 2016-2023</a:t>
            </a:r>
          </a:p>
          <a:p>
            <a:pPr marL="0" indent="0">
              <a:buNone/>
            </a:pPr>
            <a:endParaRPr lang="en-AU" sz="1200" dirty="0"/>
          </a:p>
          <a:p>
            <a:pPr marL="0" indent="0">
              <a:buNone/>
            </a:pPr>
            <a:r>
              <a:rPr lang="en-AU" sz="2400" dirty="0">
                <a:solidFill>
                  <a:schemeClr val="tx1"/>
                </a:solidFill>
              </a:rPr>
              <a:t>In 2019 questions changed to become more open-ended or required the application of knowledge (not just factual recall). You need to be prepared to apply your knowledge to a range of contexts. Therefore:</a:t>
            </a:r>
          </a:p>
          <a:p>
            <a:r>
              <a:rPr lang="en-AU" sz="2400" dirty="0">
                <a:solidFill>
                  <a:schemeClr val="tx1"/>
                </a:solidFill>
              </a:rPr>
              <a:t>You need to </a:t>
            </a:r>
            <a:r>
              <a:rPr lang="en-AU" sz="2400" b="1" dirty="0">
                <a:solidFill>
                  <a:srgbClr val="C00000"/>
                </a:solidFill>
              </a:rPr>
              <a:t>develop</a:t>
            </a:r>
            <a:r>
              <a:rPr lang="en-AU" sz="2400" dirty="0">
                <a:solidFill>
                  <a:srgbClr val="C00000"/>
                </a:solidFill>
              </a:rPr>
              <a:t> </a:t>
            </a:r>
            <a:r>
              <a:rPr lang="en-AU" sz="2400" dirty="0">
                <a:solidFill>
                  <a:schemeClr val="tx1"/>
                </a:solidFill>
              </a:rPr>
              <a:t>an</a:t>
            </a:r>
            <a:r>
              <a:rPr lang="en-AU" sz="2400" dirty="0">
                <a:solidFill>
                  <a:srgbClr val="C00000"/>
                </a:solidFill>
              </a:rPr>
              <a:t> </a:t>
            </a:r>
            <a:r>
              <a:rPr lang="en-AU" sz="2400" b="1" dirty="0">
                <a:solidFill>
                  <a:srgbClr val="C00000"/>
                </a:solidFill>
              </a:rPr>
              <a:t>in-depth understanding </a:t>
            </a:r>
            <a:r>
              <a:rPr lang="en-AU" sz="2400" dirty="0">
                <a:solidFill>
                  <a:schemeClr val="tx1"/>
                </a:solidFill>
              </a:rPr>
              <a:t>of important concepts.</a:t>
            </a:r>
          </a:p>
          <a:p>
            <a:r>
              <a:rPr lang="en-AU" sz="2400" dirty="0">
                <a:solidFill>
                  <a:schemeClr val="tx1"/>
                </a:solidFill>
              </a:rPr>
              <a:t>Concepts such as:</a:t>
            </a:r>
          </a:p>
          <a:p>
            <a:pPr lvl="1"/>
            <a:r>
              <a:rPr lang="en-AU" sz="2200" dirty="0">
                <a:solidFill>
                  <a:schemeClr val="tx1"/>
                </a:solidFill>
              </a:rPr>
              <a:t>Scientific method: validity and reliability.</a:t>
            </a:r>
          </a:p>
          <a:p>
            <a:pPr lvl="1"/>
            <a:r>
              <a:rPr lang="en-AU" sz="2200" dirty="0">
                <a:solidFill>
                  <a:schemeClr val="tx1"/>
                </a:solidFill>
              </a:rPr>
              <a:t>Replication of genetic material (</a:t>
            </a:r>
            <a:r>
              <a:rPr lang="en-AU" sz="2200" dirty="0" err="1">
                <a:solidFill>
                  <a:schemeClr val="tx1"/>
                </a:solidFill>
              </a:rPr>
              <a:t>eg</a:t>
            </a:r>
            <a:r>
              <a:rPr lang="en-AU" sz="2200" dirty="0">
                <a:solidFill>
                  <a:schemeClr val="tx1"/>
                </a:solidFill>
              </a:rPr>
              <a:t> meiosis).</a:t>
            </a:r>
          </a:p>
          <a:p>
            <a:pPr lvl="1"/>
            <a:r>
              <a:rPr lang="en-AU" sz="2200" dirty="0">
                <a:solidFill>
                  <a:schemeClr val="tx1"/>
                </a:solidFill>
              </a:rPr>
              <a:t>Protein synthesis.</a:t>
            </a:r>
          </a:p>
          <a:p>
            <a:pPr lvl="1"/>
            <a:r>
              <a:rPr lang="en-AU" sz="2200" dirty="0">
                <a:solidFill>
                  <a:schemeClr val="tx1"/>
                </a:solidFill>
              </a:rPr>
              <a:t>Variation.</a:t>
            </a:r>
          </a:p>
          <a:p>
            <a:pPr lvl="1"/>
            <a:r>
              <a:rPr lang="en-AU" sz="2200" dirty="0">
                <a:solidFill>
                  <a:schemeClr val="tx1"/>
                </a:solidFill>
              </a:rPr>
              <a:t>DNA technology- in particular recombinant DNA, DNA identification.</a:t>
            </a:r>
          </a:p>
          <a:p>
            <a:pPr lvl="1"/>
            <a:r>
              <a:rPr lang="en-AU" sz="2200" dirty="0">
                <a:solidFill>
                  <a:schemeClr val="tx1"/>
                </a:solidFill>
              </a:rPr>
              <a:t>Natural selection.</a:t>
            </a:r>
          </a:p>
          <a:p>
            <a:pPr lvl="1"/>
            <a:r>
              <a:rPr lang="en-AU" sz="2200" dirty="0">
                <a:solidFill>
                  <a:schemeClr val="tx1"/>
                </a:solidFill>
              </a:rPr>
              <a:t>Conservation planning- use of population dynamics and biogeography</a:t>
            </a:r>
          </a:p>
          <a:p>
            <a:pPr lvl="1"/>
            <a:r>
              <a:rPr lang="en-AU" sz="2200" dirty="0">
                <a:solidFill>
                  <a:schemeClr val="tx1"/>
                </a:solidFill>
              </a:rPr>
              <a:t>Homeostasis- maintaining </a:t>
            </a:r>
            <a:r>
              <a:rPr lang="en-AU" sz="2200" i="1" dirty="0">
                <a:solidFill>
                  <a:schemeClr val="tx1"/>
                </a:solidFill>
              </a:rPr>
              <a:t>internal</a:t>
            </a:r>
            <a:r>
              <a:rPr lang="en-AU" sz="2200" dirty="0">
                <a:solidFill>
                  <a:schemeClr val="tx1"/>
                </a:solidFill>
              </a:rPr>
              <a:t> environment.</a:t>
            </a:r>
          </a:p>
          <a:p>
            <a:pPr lvl="1"/>
            <a:endParaRPr lang="en-AU" sz="2200" dirty="0">
              <a:solidFill>
                <a:schemeClr val="tx1"/>
              </a:solidFill>
            </a:endParaRPr>
          </a:p>
          <a:p>
            <a:pPr lvl="1"/>
            <a:endParaRPr lang="en-AU" sz="2200" dirty="0">
              <a:solidFill>
                <a:schemeClr val="tx1"/>
              </a:solidFill>
            </a:endParaRPr>
          </a:p>
          <a:p>
            <a:pPr lvl="1"/>
            <a:endParaRPr lang="en-AU" sz="2200" dirty="0">
              <a:solidFill>
                <a:schemeClr val="tx1"/>
              </a:solidFill>
            </a:endParaRPr>
          </a:p>
        </p:txBody>
      </p:sp>
    </p:spTree>
    <p:extLst>
      <p:ext uri="{BB962C8B-B14F-4D97-AF65-F5344CB8AC3E}">
        <p14:creationId xmlns:p14="http://schemas.microsoft.com/office/powerpoint/2010/main" val="6963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961A-6AEB-409B-997A-1693DB0877EA}"/>
              </a:ext>
            </a:extLst>
          </p:cNvPr>
          <p:cNvSpPr>
            <a:spLocks noGrp="1"/>
          </p:cNvSpPr>
          <p:nvPr>
            <p:ph type="title"/>
          </p:nvPr>
        </p:nvSpPr>
        <p:spPr>
          <a:xfrm>
            <a:off x="2592925" y="624110"/>
            <a:ext cx="8911687" cy="449316"/>
          </a:xfrm>
        </p:spPr>
        <p:txBody>
          <a:bodyPr>
            <a:normAutofit/>
          </a:bodyPr>
          <a:lstStyle/>
          <a:p>
            <a:r>
              <a:rPr lang="en-AU" sz="2000" dirty="0">
                <a:latin typeface="Arial" panose="020B0604020202020204" pitchFamily="34" charset="0"/>
                <a:cs typeface="Arial" panose="020B0604020202020204" pitchFamily="34" charset="0"/>
              </a:rPr>
              <a:t>Cell Reproduction: Question 9. continued</a:t>
            </a:r>
            <a:endParaRPr lang="en-AU" sz="2000" dirty="0"/>
          </a:p>
        </p:txBody>
      </p:sp>
      <p:sp>
        <p:nvSpPr>
          <p:cNvPr id="3" name="Content Placeholder 2">
            <a:extLst>
              <a:ext uri="{FF2B5EF4-FFF2-40B4-BE49-F238E27FC236}">
                <a16:creationId xmlns:a16="http://schemas.microsoft.com/office/drawing/2014/main" id="{27A2A6E3-D293-4EC7-B185-354A85DB3334}"/>
              </a:ext>
            </a:extLst>
          </p:cNvPr>
          <p:cNvSpPr>
            <a:spLocks noGrp="1"/>
          </p:cNvSpPr>
          <p:nvPr>
            <p:ph idx="1"/>
          </p:nvPr>
        </p:nvSpPr>
        <p:spPr>
          <a:xfrm>
            <a:off x="1754749" y="1103243"/>
            <a:ext cx="9749863" cy="4651513"/>
          </a:xfrm>
        </p:spPr>
        <p:txBody>
          <a:bodyPr>
            <a:normAutofit fontScale="92500" lnSpcReduction="10000"/>
          </a:bodyPr>
          <a:lstStyle/>
          <a:p>
            <a:pPr marL="0" indent="0">
              <a:buNone/>
            </a:pPr>
            <a:r>
              <a:rPr lang="en-AU" sz="2400" b="1" u="sng" dirty="0">
                <a:solidFill>
                  <a:schemeClr val="tx1"/>
                </a:solidFill>
                <a:latin typeface="Arial" panose="020B0604020202020204" pitchFamily="34" charset="0"/>
                <a:cs typeface="Arial" panose="020B0604020202020204" pitchFamily="34" charset="0"/>
              </a:rPr>
              <a:t>CROSSING OVER</a:t>
            </a:r>
            <a:r>
              <a:rPr lang="en-AU" sz="2400" b="1" dirty="0">
                <a:solidFill>
                  <a:schemeClr val="tx1"/>
                </a:solidFill>
                <a:latin typeface="Arial" panose="020B0604020202020204" pitchFamily="34" charset="0"/>
                <a:cs typeface="Arial" panose="020B0604020202020204" pitchFamily="34" charset="0"/>
              </a:rPr>
              <a:t>: </a:t>
            </a:r>
          </a:p>
          <a:p>
            <a:pPr marL="0" indent="0">
              <a:buNone/>
            </a:pPr>
            <a:r>
              <a:rPr lang="en-AU" sz="2400" b="1" dirty="0">
                <a:solidFill>
                  <a:srgbClr val="FF0000"/>
                </a:solidFill>
                <a:latin typeface="Arial" panose="020B0604020202020204" pitchFamily="34" charset="0"/>
                <a:cs typeface="Arial" panose="020B0604020202020204" pitchFamily="34" charset="0"/>
              </a:rPr>
              <a:t>PROPHASE 1, HOMOLOGOUS CHROMATIDS TANGLE AND EXCHANGE GENETIC MATERIAL. </a:t>
            </a:r>
          </a:p>
          <a:p>
            <a:pPr marL="0" indent="0">
              <a:buNone/>
            </a:pPr>
            <a:r>
              <a:rPr lang="en-AU" sz="2400" b="1" dirty="0">
                <a:solidFill>
                  <a:srgbClr val="FF0000"/>
                </a:solidFill>
                <a:latin typeface="Arial" panose="020B0604020202020204" pitchFamily="34" charset="0"/>
                <a:cs typeface="Arial" panose="020B0604020202020204" pitchFamily="34" charset="0"/>
              </a:rPr>
              <a:t>CREATING NEW </a:t>
            </a:r>
            <a:r>
              <a:rPr lang="en-AU" sz="2400" b="1" u="sng" dirty="0">
                <a:solidFill>
                  <a:srgbClr val="FF0000"/>
                </a:solidFill>
                <a:latin typeface="Arial" panose="020B0604020202020204" pitchFamily="34" charset="0"/>
                <a:cs typeface="Arial" panose="020B0604020202020204" pitchFamily="34" charset="0"/>
              </a:rPr>
              <a:t>COMBINATION</a:t>
            </a:r>
            <a:r>
              <a:rPr lang="en-AU" sz="2400" b="1" dirty="0">
                <a:solidFill>
                  <a:srgbClr val="FF0000"/>
                </a:solidFill>
                <a:latin typeface="Arial" panose="020B0604020202020204" pitchFamily="34" charset="0"/>
                <a:cs typeface="Arial" panose="020B0604020202020204" pitchFamily="34" charset="0"/>
              </a:rPr>
              <a:t>S OF ALLELES</a:t>
            </a:r>
          </a:p>
          <a:p>
            <a:pPr marL="0" indent="0">
              <a:buNone/>
            </a:pPr>
            <a:endParaRPr lang="en-AU" sz="1700" b="1" dirty="0">
              <a:solidFill>
                <a:srgbClr val="FF0000"/>
              </a:solidFill>
              <a:latin typeface="Arial" panose="020B0604020202020204" pitchFamily="34" charset="0"/>
              <a:cs typeface="Arial" panose="020B0604020202020204" pitchFamily="34" charset="0"/>
            </a:endParaRPr>
          </a:p>
          <a:p>
            <a:pPr marL="0" indent="0">
              <a:buNone/>
            </a:pPr>
            <a:r>
              <a:rPr lang="en-AU" sz="2400" b="1" u="sng" dirty="0">
                <a:solidFill>
                  <a:schemeClr val="tx1"/>
                </a:solidFill>
                <a:latin typeface="Arial" panose="020B0604020202020204" pitchFamily="34" charset="0"/>
                <a:cs typeface="Arial" panose="020B0604020202020204" pitchFamily="34" charset="0"/>
              </a:rPr>
              <a:t>INDEPENDENT ASSORTMENT</a:t>
            </a:r>
            <a:r>
              <a:rPr lang="en-AU" sz="2400" b="1" dirty="0">
                <a:solidFill>
                  <a:schemeClr val="tx1"/>
                </a:solidFill>
                <a:latin typeface="Arial" panose="020B0604020202020204" pitchFamily="34" charset="0"/>
                <a:cs typeface="Arial" panose="020B0604020202020204" pitchFamily="34" charset="0"/>
              </a:rPr>
              <a:t>: </a:t>
            </a:r>
          </a:p>
          <a:p>
            <a:pPr marL="0" indent="0">
              <a:buNone/>
            </a:pPr>
            <a:r>
              <a:rPr lang="en-AU" sz="2400" b="1" dirty="0">
                <a:solidFill>
                  <a:srgbClr val="FF0000"/>
                </a:solidFill>
                <a:latin typeface="Arial" panose="020B0604020202020204" pitchFamily="34" charset="0"/>
                <a:cs typeface="Arial" panose="020B0604020202020204" pitchFamily="34" charset="0"/>
              </a:rPr>
              <a:t>METAPHASE 1: HOMOLOGOUS CHROMOSOMES LINE UP AT THE EQUATOR INDEPENDENT TO EACH OTHER (RANDOM-NO PARTICULAR ORDER)</a:t>
            </a:r>
          </a:p>
          <a:p>
            <a:pPr marL="0" indent="0">
              <a:buNone/>
            </a:pPr>
            <a:r>
              <a:rPr lang="en-AU" sz="2400" b="1" dirty="0">
                <a:solidFill>
                  <a:srgbClr val="FF0000"/>
                </a:solidFill>
                <a:latin typeface="Arial" panose="020B0604020202020204" pitchFamily="34" charset="0"/>
                <a:cs typeface="Arial" panose="020B0604020202020204" pitchFamily="34" charset="0"/>
              </a:rPr>
              <a:t>THIS LEADS TO RANDOM ASSORTMENT- THE ALLELES SEPARATE INTO GAMETES INDEPENDENTLY; THEREFORE, EACH GAMETE IS UNIQUE (A RANDOM COMBINATION).</a:t>
            </a:r>
          </a:p>
        </p:txBody>
      </p:sp>
    </p:spTree>
    <p:extLst>
      <p:ext uri="{BB962C8B-B14F-4D97-AF65-F5344CB8AC3E}">
        <p14:creationId xmlns:p14="http://schemas.microsoft.com/office/powerpoint/2010/main" val="26626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8AF4-4E24-403A-B6DA-7151BE89EDFD}"/>
              </a:ext>
            </a:extLst>
          </p:cNvPr>
          <p:cNvSpPr>
            <a:spLocks noGrp="1"/>
          </p:cNvSpPr>
          <p:nvPr>
            <p:ph type="title"/>
          </p:nvPr>
        </p:nvSpPr>
        <p:spPr>
          <a:xfrm>
            <a:off x="1874320" y="324679"/>
            <a:ext cx="9450525" cy="501232"/>
          </a:xfrm>
        </p:spPr>
        <p:txBody>
          <a:bodyPr>
            <a:normAutofit fontScale="90000"/>
          </a:bodyPr>
          <a:lstStyle/>
          <a:p>
            <a:r>
              <a:rPr lang="en-AU" sz="3100" dirty="0">
                <a:solidFill>
                  <a:schemeClr val="tx1"/>
                </a:solidFill>
                <a:latin typeface="Arial" panose="020B0604020202020204" pitchFamily="34" charset="0"/>
                <a:cs typeface="Arial" panose="020B0604020202020204" pitchFamily="34" charset="0"/>
              </a:rPr>
              <a:t>A word on </a:t>
            </a:r>
            <a:r>
              <a:rPr lang="en-AU" sz="3100" b="1" dirty="0">
                <a:solidFill>
                  <a:schemeClr val="tx1"/>
                </a:solidFill>
                <a:latin typeface="Arial" panose="020B0604020202020204" pitchFamily="34" charset="0"/>
                <a:cs typeface="Arial" panose="020B0604020202020204" pitchFamily="34" charset="0"/>
              </a:rPr>
              <a:t>variation</a:t>
            </a:r>
            <a:r>
              <a:rPr lang="en-AU" sz="3100" dirty="0">
                <a:solidFill>
                  <a:schemeClr val="tx1"/>
                </a:solidFill>
                <a:latin typeface="Arial" panose="020B0604020202020204" pitchFamily="34" charset="0"/>
                <a:cs typeface="Arial" panose="020B0604020202020204" pitchFamily="34" charset="0"/>
              </a:rPr>
              <a:t>.</a:t>
            </a:r>
            <a:br>
              <a:rPr lang="en-AU" dirty="0"/>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8E8F6F3-3D1A-4AA8-B51D-11B8BAF2DBE1}"/>
              </a:ext>
            </a:extLst>
          </p:cNvPr>
          <p:cNvSpPr>
            <a:spLocks noGrp="1"/>
          </p:cNvSpPr>
          <p:nvPr>
            <p:ph idx="1"/>
          </p:nvPr>
        </p:nvSpPr>
        <p:spPr>
          <a:xfrm>
            <a:off x="867156" y="825911"/>
            <a:ext cx="11079038" cy="5928850"/>
          </a:xfrm>
        </p:spPr>
        <p:txBody>
          <a:bodyPr>
            <a:normAutofit/>
          </a:bodyPr>
          <a:lstStyle/>
          <a:p>
            <a:pPr marL="0" indent="0">
              <a:buNone/>
            </a:pPr>
            <a:r>
              <a:rPr lang="en-AU" sz="2400" dirty="0">
                <a:solidFill>
                  <a:schemeClr val="tx1"/>
                </a:solidFill>
                <a:latin typeface="Arial" panose="020B0604020202020204" pitchFamily="34" charset="0"/>
                <a:cs typeface="Arial" panose="020B0604020202020204" pitchFamily="34" charset="0"/>
              </a:rPr>
              <a:t>Variation is important because during times of environmental change there is a greater likelihood of some individuals will hold favourable genes that allow them to survive. </a:t>
            </a:r>
          </a:p>
          <a:p>
            <a:pPr marL="0" indent="0">
              <a:buNone/>
            </a:pPr>
            <a:r>
              <a:rPr lang="en-AU" sz="2400" dirty="0">
                <a:solidFill>
                  <a:schemeClr val="tx1"/>
                </a:solidFill>
                <a:latin typeface="Arial" panose="020B0604020202020204" pitchFamily="34" charset="0"/>
                <a:cs typeface="Arial" panose="020B0604020202020204" pitchFamily="34" charset="0"/>
              </a:rPr>
              <a:t>Variation is increased by:</a:t>
            </a:r>
          </a:p>
          <a:p>
            <a:pPr lvl="0"/>
            <a:r>
              <a:rPr lang="en-AU" sz="2400" dirty="0">
                <a:solidFill>
                  <a:schemeClr val="tx1"/>
                </a:solidFill>
                <a:latin typeface="Arial" panose="020B0604020202020204" pitchFamily="34" charset="0"/>
                <a:cs typeface="Arial" panose="020B0604020202020204" pitchFamily="34" charset="0"/>
              </a:rPr>
              <a:t>the process of </a:t>
            </a:r>
            <a:r>
              <a:rPr lang="en-AU" sz="2400" u="sng" dirty="0">
                <a:solidFill>
                  <a:schemeClr val="tx1"/>
                </a:solidFill>
                <a:latin typeface="Arial" panose="020B0604020202020204" pitchFamily="34" charset="0"/>
                <a:cs typeface="Arial" panose="020B0604020202020204" pitchFamily="34" charset="0"/>
              </a:rPr>
              <a:t>meiosis</a:t>
            </a:r>
            <a:endParaRPr lang="en-AU" sz="2400" dirty="0">
              <a:solidFill>
                <a:schemeClr val="tx1"/>
              </a:solidFill>
              <a:latin typeface="Arial" panose="020B0604020202020204" pitchFamily="34" charset="0"/>
              <a:cs typeface="Arial" panose="020B0604020202020204" pitchFamily="34" charset="0"/>
            </a:endParaRPr>
          </a:p>
          <a:p>
            <a:pPr lvl="1"/>
            <a:r>
              <a:rPr lang="en-AU" sz="2400" b="1" dirty="0">
                <a:solidFill>
                  <a:schemeClr val="tx1"/>
                </a:solidFill>
                <a:latin typeface="Arial" panose="020B0604020202020204" pitchFamily="34" charset="0"/>
                <a:cs typeface="Arial" panose="020B0604020202020204" pitchFamily="34" charset="0"/>
              </a:rPr>
              <a:t>Crossing Over</a:t>
            </a:r>
            <a:r>
              <a:rPr lang="en-AU" sz="2400" dirty="0">
                <a:solidFill>
                  <a:schemeClr val="tx1"/>
                </a:solidFill>
                <a:latin typeface="Arial" panose="020B0604020202020204" pitchFamily="34" charset="0"/>
                <a:cs typeface="Arial" panose="020B0604020202020204" pitchFamily="34" charset="0"/>
              </a:rPr>
              <a:t>- (during prophase 1) allows for genetic exchange of material, again random.</a:t>
            </a:r>
          </a:p>
          <a:p>
            <a:pPr lvl="1"/>
            <a:r>
              <a:rPr lang="en-AU" sz="2400" b="1" dirty="0">
                <a:solidFill>
                  <a:schemeClr val="tx1"/>
                </a:solidFill>
                <a:latin typeface="Arial" panose="020B0604020202020204" pitchFamily="34" charset="0"/>
                <a:cs typeface="Arial" panose="020B0604020202020204" pitchFamily="34" charset="0"/>
              </a:rPr>
              <a:t>Law of Segregation</a:t>
            </a:r>
            <a:r>
              <a:rPr lang="en-AU" sz="2400" dirty="0">
                <a:solidFill>
                  <a:schemeClr val="tx1"/>
                </a:solidFill>
                <a:latin typeface="Arial" panose="020B0604020202020204" pitchFamily="34" charset="0"/>
                <a:cs typeface="Arial" panose="020B0604020202020204" pitchFamily="34" charset="0"/>
              </a:rPr>
              <a:t>- when alleles separate into the gametes this is done independently from other genes (random/in no particular order)</a:t>
            </a:r>
          </a:p>
          <a:p>
            <a:pPr lvl="0"/>
            <a:r>
              <a:rPr lang="en-AU" sz="2400" b="1" dirty="0">
                <a:solidFill>
                  <a:schemeClr val="tx1"/>
                </a:solidFill>
                <a:latin typeface="Arial" panose="020B0604020202020204" pitchFamily="34" charset="0"/>
                <a:cs typeface="Arial" panose="020B0604020202020204" pitchFamily="34" charset="0"/>
              </a:rPr>
              <a:t>Fertilisation</a:t>
            </a:r>
            <a:endParaRPr lang="en-AU" sz="2400" dirty="0">
              <a:solidFill>
                <a:schemeClr val="tx1"/>
              </a:solidFill>
              <a:latin typeface="Arial" panose="020B0604020202020204" pitchFamily="34" charset="0"/>
              <a:cs typeface="Arial" panose="020B0604020202020204" pitchFamily="34" charset="0"/>
            </a:endParaRPr>
          </a:p>
          <a:p>
            <a:pPr lvl="1"/>
            <a:r>
              <a:rPr lang="en-AU" sz="2400" dirty="0">
                <a:solidFill>
                  <a:schemeClr val="tx1"/>
                </a:solidFill>
                <a:latin typeface="Arial" panose="020B0604020202020204" pitchFamily="34" charset="0"/>
                <a:cs typeface="Arial" panose="020B0604020202020204" pitchFamily="34" charset="0"/>
              </a:rPr>
              <a:t>ova are fertilised by a random sperm/gamete. It is pure chance as to which gametes meet</a:t>
            </a:r>
            <a:r>
              <a:rPr lang="en-AU" sz="2400" dirty="0"/>
              <a:t>.</a:t>
            </a:r>
          </a:p>
          <a:p>
            <a:r>
              <a:rPr lang="en-AU" sz="2600" b="1" dirty="0">
                <a:solidFill>
                  <a:schemeClr val="tx1"/>
                </a:solidFill>
              </a:rPr>
              <a:t>Mutation:</a:t>
            </a:r>
            <a:r>
              <a:rPr lang="en-AU" sz="2600" dirty="0">
                <a:solidFill>
                  <a:schemeClr val="tx1"/>
                </a:solidFill>
              </a:rPr>
              <a:t> the only (and rare) source of new alleles </a:t>
            </a:r>
            <a:endParaRPr lang="en-AU" sz="2600" b="1" dirty="0">
              <a:solidFill>
                <a:schemeClr val="tx1"/>
              </a:solidFill>
            </a:endParaRPr>
          </a:p>
          <a:p>
            <a:endParaRPr lang="en-AU" dirty="0"/>
          </a:p>
        </p:txBody>
      </p:sp>
    </p:spTree>
    <p:extLst>
      <p:ext uri="{BB962C8B-B14F-4D97-AF65-F5344CB8AC3E}">
        <p14:creationId xmlns:p14="http://schemas.microsoft.com/office/powerpoint/2010/main" val="41231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E8F2-2022-E30F-2283-6E9B90497EE2}"/>
              </a:ext>
            </a:extLst>
          </p:cNvPr>
          <p:cNvSpPr>
            <a:spLocks noGrp="1"/>
          </p:cNvSpPr>
          <p:nvPr>
            <p:ph type="title"/>
          </p:nvPr>
        </p:nvSpPr>
        <p:spPr>
          <a:xfrm>
            <a:off x="2592925" y="624110"/>
            <a:ext cx="8911687" cy="644251"/>
          </a:xfrm>
        </p:spPr>
        <p:txBody>
          <a:bodyPr/>
          <a:lstStyle/>
          <a:p>
            <a:r>
              <a:rPr lang="en-AU" b="1" dirty="0"/>
              <a:t>Mutations</a:t>
            </a:r>
          </a:p>
        </p:txBody>
      </p:sp>
      <p:sp>
        <p:nvSpPr>
          <p:cNvPr id="3" name="Content Placeholder 2">
            <a:extLst>
              <a:ext uri="{FF2B5EF4-FFF2-40B4-BE49-F238E27FC236}">
                <a16:creationId xmlns:a16="http://schemas.microsoft.com/office/drawing/2014/main" id="{55FD829A-CAC3-39DB-4333-FD72B5B51C98}"/>
              </a:ext>
            </a:extLst>
          </p:cNvPr>
          <p:cNvSpPr>
            <a:spLocks noGrp="1"/>
          </p:cNvSpPr>
          <p:nvPr>
            <p:ph idx="1"/>
          </p:nvPr>
        </p:nvSpPr>
        <p:spPr>
          <a:xfrm>
            <a:off x="1710813" y="1268361"/>
            <a:ext cx="9793799" cy="4965529"/>
          </a:xfrm>
        </p:spPr>
        <p:txBody>
          <a:bodyPr>
            <a:normAutofit/>
          </a:bodyPr>
          <a:lstStyle/>
          <a:p>
            <a:pPr marL="0" indent="0" algn="ctr">
              <a:buNone/>
            </a:pPr>
            <a:r>
              <a:rPr lang="en-AU" sz="2400" b="1" dirty="0">
                <a:solidFill>
                  <a:schemeClr val="tx1"/>
                </a:solidFill>
              </a:rPr>
              <a:t>Point v’s Chromosome</a:t>
            </a:r>
          </a:p>
          <a:p>
            <a:pPr marL="0" indent="0">
              <a:buNone/>
            </a:pPr>
            <a:r>
              <a:rPr lang="en-AU" sz="2400" b="1" u="sng" dirty="0">
                <a:solidFill>
                  <a:schemeClr val="tx1"/>
                </a:solidFill>
              </a:rPr>
              <a:t>Point</a:t>
            </a:r>
            <a:r>
              <a:rPr lang="en-AU" sz="2400" b="1" dirty="0">
                <a:solidFill>
                  <a:schemeClr val="tx1"/>
                </a:solidFill>
              </a:rPr>
              <a:t>: single nucleotide </a:t>
            </a:r>
          </a:p>
          <a:p>
            <a:r>
              <a:rPr lang="en-AU" sz="2400" b="1" dirty="0">
                <a:solidFill>
                  <a:schemeClr val="tx1"/>
                </a:solidFill>
              </a:rPr>
              <a:t>In somatic cells: may affect protein synthesis as sequence of nucleotides is changed.</a:t>
            </a:r>
          </a:p>
          <a:p>
            <a:pPr marL="0" indent="0">
              <a:buNone/>
            </a:pPr>
            <a:r>
              <a:rPr lang="en-AU" sz="2400" b="1" u="sng" dirty="0">
                <a:solidFill>
                  <a:schemeClr val="tx1"/>
                </a:solidFill>
              </a:rPr>
              <a:t>Chromosome</a:t>
            </a:r>
            <a:r>
              <a:rPr lang="en-AU" sz="2400" b="1" dirty="0">
                <a:solidFill>
                  <a:schemeClr val="tx1"/>
                </a:solidFill>
              </a:rPr>
              <a:t>: whole or part of chromosome</a:t>
            </a:r>
          </a:p>
          <a:p>
            <a:r>
              <a:rPr lang="en-AU" sz="2400" b="1" dirty="0">
                <a:solidFill>
                  <a:schemeClr val="tx1"/>
                </a:solidFill>
              </a:rPr>
              <a:t>Monoploidy: one set of chromosomes,</a:t>
            </a:r>
          </a:p>
          <a:p>
            <a:r>
              <a:rPr lang="en-AU" sz="2400" b="1" dirty="0">
                <a:solidFill>
                  <a:schemeClr val="tx1"/>
                </a:solidFill>
              </a:rPr>
              <a:t>Polyploidy: more than one complete set of chromosomes, and</a:t>
            </a:r>
          </a:p>
          <a:p>
            <a:r>
              <a:rPr lang="en-AU" sz="2400" b="1" dirty="0">
                <a:solidFill>
                  <a:schemeClr val="tx1"/>
                </a:solidFill>
              </a:rPr>
              <a:t>Aneuploidy: addition or loss of one chromosome due to non-disjunction.</a:t>
            </a:r>
          </a:p>
        </p:txBody>
      </p:sp>
    </p:spTree>
    <p:extLst>
      <p:ext uri="{BB962C8B-B14F-4D97-AF65-F5344CB8AC3E}">
        <p14:creationId xmlns:p14="http://schemas.microsoft.com/office/powerpoint/2010/main" val="22201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4CA6-5C37-4A23-85F8-77B8E1CAB91C}"/>
              </a:ext>
            </a:extLst>
          </p:cNvPr>
          <p:cNvSpPr>
            <a:spLocks noGrp="1"/>
          </p:cNvSpPr>
          <p:nvPr>
            <p:ph type="title"/>
          </p:nvPr>
        </p:nvSpPr>
        <p:spPr>
          <a:xfrm>
            <a:off x="2592925" y="624110"/>
            <a:ext cx="8911687" cy="727612"/>
          </a:xfrm>
        </p:spPr>
        <p:txBody>
          <a:bodyPr/>
          <a:lstStyle/>
          <a:p>
            <a:r>
              <a:rPr lang="en-AU" dirty="0">
                <a:solidFill>
                  <a:schemeClr val="tx1"/>
                </a:solidFill>
                <a:latin typeface="Arial" panose="020B0604020202020204" pitchFamily="34" charset="0"/>
                <a:cs typeface="Arial" panose="020B0604020202020204" pitchFamily="34" charset="0"/>
              </a:rPr>
              <a:t>Patterns of Inheritance</a:t>
            </a:r>
          </a:p>
        </p:txBody>
      </p:sp>
      <p:sp>
        <p:nvSpPr>
          <p:cNvPr id="3" name="Content Placeholder 2">
            <a:extLst>
              <a:ext uri="{FF2B5EF4-FFF2-40B4-BE49-F238E27FC236}">
                <a16:creationId xmlns:a16="http://schemas.microsoft.com/office/drawing/2014/main" id="{D2D1B426-86B2-4EB0-A864-A15C30B2C4C3}"/>
              </a:ext>
            </a:extLst>
          </p:cNvPr>
          <p:cNvSpPr>
            <a:spLocks noGrp="1"/>
          </p:cNvSpPr>
          <p:nvPr>
            <p:ph idx="1"/>
          </p:nvPr>
        </p:nvSpPr>
        <p:spPr>
          <a:xfrm>
            <a:off x="1457738" y="1351722"/>
            <a:ext cx="10442713" cy="2849217"/>
          </a:xfrm>
        </p:spPr>
        <p:txBody>
          <a:bodyPr>
            <a:normAutofit/>
          </a:bodyPr>
          <a:lstStyle/>
          <a:p>
            <a:pPr marL="0" indent="0">
              <a:buNone/>
            </a:pPr>
            <a:r>
              <a:rPr lang="en-AU" sz="2400" u="sng" dirty="0">
                <a:solidFill>
                  <a:schemeClr val="tx1"/>
                </a:solidFill>
                <a:latin typeface="Arial" panose="020B0604020202020204" pitchFamily="34" charset="0"/>
                <a:cs typeface="Arial" panose="020B0604020202020204" pitchFamily="34" charset="0"/>
              </a:rPr>
              <a:t>Monohybrid crosses</a:t>
            </a:r>
            <a:r>
              <a:rPr lang="en-AU" sz="2400" dirty="0">
                <a:solidFill>
                  <a:schemeClr val="tx1"/>
                </a:solidFill>
                <a:latin typeface="Arial" panose="020B0604020202020204" pitchFamily="34" charset="0"/>
                <a:cs typeface="Arial" panose="020B0604020202020204" pitchFamily="34" charset="0"/>
              </a:rPr>
              <a:t> (the most common examples you will see in an exam)</a:t>
            </a:r>
          </a:p>
          <a:p>
            <a:pPr marL="0" indent="0">
              <a:buNone/>
            </a:pPr>
            <a:r>
              <a:rPr lang="en-AU" sz="2400" dirty="0">
                <a:solidFill>
                  <a:schemeClr val="tx1"/>
                </a:solidFill>
                <a:latin typeface="Arial" panose="020B0604020202020204" pitchFamily="34" charset="0"/>
                <a:cs typeface="Arial" panose="020B0604020202020204" pitchFamily="34" charset="0"/>
              </a:rPr>
              <a:t>Important to remember:</a:t>
            </a:r>
          </a:p>
          <a:p>
            <a:r>
              <a:rPr lang="en-AU" sz="2400" dirty="0">
                <a:solidFill>
                  <a:schemeClr val="tx1"/>
                </a:solidFill>
                <a:latin typeface="Arial" panose="020B0604020202020204" pitchFamily="34" charset="0"/>
                <a:cs typeface="Arial" panose="020B0604020202020204" pitchFamily="34" charset="0"/>
              </a:rPr>
              <a:t>If a question asks you for evidence or to show working out then use a punnet square. </a:t>
            </a:r>
          </a:p>
          <a:p>
            <a:r>
              <a:rPr lang="en-AU" sz="2400" dirty="0">
                <a:solidFill>
                  <a:schemeClr val="tx1"/>
                </a:solidFill>
                <a:latin typeface="Arial" panose="020B0604020202020204" pitchFamily="34" charset="0"/>
                <a:cs typeface="Arial" panose="020B0604020202020204" pitchFamily="34" charset="0"/>
              </a:rPr>
              <a:t>Show your working out in full. Answers involving punnet square are worth up to </a:t>
            </a:r>
            <a:r>
              <a:rPr lang="en-AU" sz="2400" b="1" dirty="0">
                <a:solidFill>
                  <a:schemeClr val="tx1"/>
                </a:solidFill>
                <a:latin typeface="Arial" panose="020B0604020202020204" pitchFamily="34" charset="0"/>
                <a:cs typeface="Arial" panose="020B0604020202020204" pitchFamily="34" charset="0"/>
              </a:rPr>
              <a:t>4</a:t>
            </a:r>
            <a:r>
              <a:rPr lang="en-AU" sz="2400" dirty="0">
                <a:solidFill>
                  <a:schemeClr val="tx1"/>
                </a:solidFill>
                <a:latin typeface="Arial" panose="020B0604020202020204" pitchFamily="34" charset="0"/>
                <a:cs typeface="Arial" panose="020B0604020202020204" pitchFamily="34" charset="0"/>
              </a:rPr>
              <a:t> marks. </a:t>
            </a:r>
          </a:p>
        </p:txBody>
      </p:sp>
    </p:spTree>
    <p:extLst>
      <p:ext uri="{BB962C8B-B14F-4D97-AF65-F5344CB8AC3E}">
        <p14:creationId xmlns:p14="http://schemas.microsoft.com/office/powerpoint/2010/main" val="3677758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unnett square">
            <a:extLst>
              <a:ext uri="{FF2B5EF4-FFF2-40B4-BE49-F238E27FC236}">
                <a16:creationId xmlns:a16="http://schemas.microsoft.com/office/drawing/2014/main" id="{F84BDFEE-5462-4157-92D0-B53B06A2F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183" y="3060486"/>
            <a:ext cx="3857625"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39004D-DAFD-42C9-92A9-BD4DA1914935}"/>
              </a:ext>
            </a:extLst>
          </p:cNvPr>
          <p:cNvSpPr txBox="1"/>
          <p:nvPr/>
        </p:nvSpPr>
        <p:spPr>
          <a:xfrm>
            <a:off x="1875183" y="432469"/>
            <a:ext cx="8203096" cy="1200329"/>
          </a:xfrm>
          <a:prstGeom prst="rect">
            <a:avLst/>
          </a:prstGeom>
          <a:noFill/>
        </p:spPr>
        <p:txBody>
          <a:bodyPr wrap="square" rtlCol="0">
            <a:spAutoFit/>
          </a:bodyPr>
          <a:lstStyle/>
          <a:p>
            <a:r>
              <a:rPr lang="en-AU" sz="2400" dirty="0">
                <a:latin typeface="Arial Narrow" panose="020B0606020202030204" pitchFamily="34" charset="0"/>
              </a:rPr>
              <a:t>A heterozygous yellow pea plant is crossed with another heterozygous yellow pea plant. What are the possible genotypes and phenotypes of the offspring. Show all working out.</a:t>
            </a:r>
          </a:p>
        </p:txBody>
      </p:sp>
      <p:sp>
        <p:nvSpPr>
          <p:cNvPr id="4" name="TextBox 3">
            <a:extLst>
              <a:ext uri="{FF2B5EF4-FFF2-40B4-BE49-F238E27FC236}">
                <a16:creationId xmlns:a16="http://schemas.microsoft.com/office/drawing/2014/main" id="{432ADF20-04E8-49E2-9577-E74BAF7F6E2E}"/>
              </a:ext>
            </a:extLst>
          </p:cNvPr>
          <p:cNvSpPr txBox="1"/>
          <p:nvPr/>
        </p:nvSpPr>
        <p:spPr>
          <a:xfrm>
            <a:off x="2160104" y="1749287"/>
            <a:ext cx="2425148" cy="1200329"/>
          </a:xfrm>
          <a:prstGeom prst="rect">
            <a:avLst/>
          </a:prstGeom>
          <a:noFill/>
        </p:spPr>
        <p:txBody>
          <a:bodyPr wrap="square" rtlCol="0">
            <a:spAutoFit/>
          </a:bodyPr>
          <a:lstStyle/>
          <a:p>
            <a:r>
              <a:rPr lang="en-AU" sz="2400" dirty="0">
                <a:latin typeface="Arial Narrow" panose="020B0606020202030204" pitchFamily="34" charset="0"/>
              </a:rPr>
              <a:t>Y= yellow  y= green</a:t>
            </a:r>
          </a:p>
          <a:p>
            <a:r>
              <a:rPr lang="en-AU" sz="2400" dirty="0">
                <a:latin typeface="Arial Narrow" panose="020B0606020202030204" pitchFamily="34" charset="0"/>
              </a:rPr>
              <a:t>P:  Yellow </a:t>
            </a:r>
            <a:r>
              <a:rPr lang="en-AU" sz="2400" i="1" dirty="0">
                <a:latin typeface="Ink Free" panose="03080402000500000000" pitchFamily="66" charset="0"/>
              </a:rPr>
              <a:t>x</a:t>
            </a:r>
            <a:r>
              <a:rPr lang="en-AU" sz="2400" dirty="0">
                <a:latin typeface="Arial Narrow" panose="020B0606020202030204" pitchFamily="34" charset="0"/>
              </a:rPr>
              <a:t> Yellow</a:t>
            </a:r>
          </a:p>
          <a:p>
            <a:r>
              <a:rPr lang="en-AU" sz="2400" dirty="0">
                <a:latin typeface="Arial Narrow" panose="020B0606020202030204" pitchFamily="34" charset="0"/>
              </a:rPr>
              <a:t>	</a:t>
            </a:r>
            <a:r>
              <a:rPr lang="en-AU" sz="2400" dirty="0" err="1">
                <a:latin typeface="Arial Narrow" panose="020B0606020202030204" pitchFamily="34" charset="0"/>
              </a:rPr>
              <a:t>Yy</a:t>
            </a:r>
            <a:r>
              <a:rPr lang="en-AU" sz="2400" dirty="0">
                <a:latin typeface="Arial Narrow" panose="020B0606020202030204" pitchFamily="34" charset="0"/>
              </a:rPr>
              <a:t> </a:t>
            </a:r>
            <a:r>
              <a:rPr lang="en-AU" sz="2400" i="1" dirty="0">
                <a:latin typeface="Ink Free" panose="03080402000500000000" pitchFamily="66" charset="0"/>
              </a:rPr>
              <a:t>x</a:t>
            </a:r>
            <a:r>
              <a:rPr lang="en-AU" sz="2400" dirty="0">
                <a:latin typeface="Arial Narrow" panose="020B0606020202030204" pitchFamily="34" charset="0"/>
              </a:rPr>
              <a:t> </a:t>
            </a:r>
            <a:r>
              <a:rPr lang="en-AU" sz="2400" dirty="0" err="1">
                <a:latin typeface="Arial Narrow" panose="020B0606020202030204" pitchFamily="34" charset="0"/>
              </a:rPr>
              <a:t>Yy</a:t>
            </a:r>
            <a:endParaRPr lang="en-AU" sz="2400" dirty="0">
              <a:latin typeface="Arial Narrow" panose="020B0606020202030204" pitchFamily="34" charset="0"/>
            </a:endParaRPr>
          </a:p>
        </p:txBody>
      </p:sp>
      <p:sp>
        <p:nvSpPr>
          <p:cNvPr id="5" name="TextBox 4">
            <a:extLst>
              <a:ext uri="{FF2B5EF4-FFF2-40B4-BE49-F238E27FC236}">
                <a16:creationId xmlns:a16="http://schemas.microsoft.com/office/drawing/2014/main" id="{9A3C46AE-927A-417F-8FC8-A0E8D611367B}"/>
              </a:ext>
            </a:extLst>
          </p:cNvPr>
          <p:cNvSpPr txBox="1"/>
          <p:nvPr/>
        </p:nvSpPr>
        <p:spPr>
          <a:xfrm>
            <a:off x="6202018" y="3705477"/>
            <a:ext cx="4863548" cy="1938992"/>
          </a:xfrm>
          <a:prstGeom prst="rect">
            <a:avLst/>
          </a:prstGeom>
          <a:noFill/>
        </p:spPr>
        <p:txBody>
          <a:bodyPr wrap="square" rtlCol="0">
            <a:spAutoFit/>
          </a:bodyPr>
          <a:lstStyle/>
          <a:p>
            <a:r>
              <a:rPr lang="en-AU" sz="2400" dirty="0">
                <a:latin typeface="Arial Narrow" panose="020B0606020202030204" pitchFamily="34" charset="0"/>
              </a:rPr>
              <a:t>75% (or ¾) Yellow</a:t>
            </a:r>
          </a:p>
          <a:p>
            <a:pPr marL="342900" indent="-342900">
              <a:buFont typeface="Arial" panose="020B0604020202020204" pitchFamily="34" charset="0"/>
              <a:buChar char="•"/>
            </a:pPr>
            <a:r>
              <a:rPr lang="en-AU" sz="2400" dirty="0">
                <a:latin typeface="Arial Narrow" panose="020B0606020202030204" pitchFamily="34" charset="0"/>
              </a:rPr>
              <a:t>25% (or ¼ ) homozygous yellow</a:t>
            </a:r>
          </a:p>
          <a:p>
            <a:pPr marL="342900" indent="-342900">
              <a:buFont typeface="Arial" panose="020B0604020202020204" pitchFamily="34" charset="0"/>
              <a:buChar char="•"/>
            </a:pPr>
            <a:r>
              <a:rPr lang="en-AU" sz="2400" dirty="0">
                <a:latin typeface="Arial Narrow" panose="020B0606020202030204" pitchFamily="34" charset="0"/>
              </a:rPr>
              <a:t>50% (or 2/4) heterozygous yellow</a:t>
            </a:r>
          </a:p>
          <a:p>
            <a:pPr marL="342900" indent="-342900">
              <a:buFont typeface="Arial" panose="020B0604020202020204" pitchFamily="34" charset="0"/>
              <a:buChar char="•"/>
            </a:pPr>
            <a:endParaRPr lang="en-AU" sz="2400" dirty="0">
              <a:latin typeface="Arial Narrow" panose="020B0606020202030204" pitchFamily="34" charset="0"/>
            </a:endParaRPr>
          </a:p>
          <a:p>
            <a:r>
              <a:rPr lang="en-AU" sz="2400" dirty="0">
                <a:latin typeface="Arial Narrow" panose="020B0606020202030204" pitchFamily="34" charset="0"/>
              </a:rPr>
              <a:t>25% (or ¼) homozygous green</a:t>
            </a:r>
          </a:p>
        </p:txBody>
      </p:sp>
      <p:grpSp>
        <p:nvGrpSpPr>
          <p:cNvPr id="14" name="Group 13">
            <a:extLst>
              <a:ext uri="{FF2B5EF4-FFF2-40B4-BE49-F238E27FC236}">
                <a16:creationId xmlns:a16="http://schemas.microsoft.com/office/drawing/2014/main" id="{F1A929C0-500E-49CB-B60B-E9A044536D03}"/>
              </a:ext>
            </a:extLst>
          </p:cNvPr>
          <p:cNvGrpSpPr/>
          <p:nvPr/>
        </p:nvGrpSpPr>
        <p:grpSpPr>
          <a:xfrm>
            <a:off x="4585252" y="2377869"/>
            <a:ext cx="6605232" cy="853546"/>
            <a:chOff x="4585252" y="2377869"/>
            <a:chExt cx="6605232" cy="853546"/>
          </a:xfrm>
        </p:grpSpPr>
        <p:cxnSp>
          <p:nvCxnSpPr>
            <p:cNvPr id="12" name="Straight Arrow Connector 11">
              <a:extLst>
                <a:ext uri="{FF2B5EF4-FFF2-40B4-BE49-F238E27FC236}">
                  <a16:creationId xmlns:a16="http://schemas.microsoft.com/office/drawing/2014/main" id="{4954A213-BB0A-4026-9925-9EC7B03B5CAA}"/>
                </a:ext>
              </a:extLst>
            </p:cNvPr>
            <p:cNvCxnSpPr>
              <a:cxnSpLocks/>
            </p:cNvCxnSpPr>
            <p:nvPr/>
          </p:nvCxnSpPr>
          <p:spPr>
            <a:xfrm flipH="1">
              <a:off x="4585252" y="2706396"/>
              <a:ext cx="1203730" cy="5250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A2E27A-C6C0-48B2-84CF-A1B725EC201E}"/>
                </a:ext>
              </a:extLst>
            </p:cNvPr>
            <p:cNvSpPr txBox="1"/>
            <p:nvPr/>
          </p:nvSpPr>
          <p:spPr>
            <a:xfrm>
              <a:off x="5788982" y="2377869"/>
              <a:ext cx="5401502" cy="461665"/>
            </a:xfrm>
            <a:prstGeom prst="rect">
              <a:avLst/>
            </a:prstGeom>
            <a:noFill/>
          </p:spPr>
          <p:txBody>
            <a:bodyPr wrap="square" rtlCol="0">
              <a:spAutoFit/>
            </a:bodyPr>
            <a:lstStyle/>
            <a:p>
              <a:r>
                <a:rPr lang="en-AU" sz="2400" b="1" dirty="0">
                  <a:solidFill>
                    <a:srgbClr val="FF0000"/>
                  </a:solidFill>
                  <a:latin typeface="Arial" panose="020B0604020202020204" pitchFamily="34" charset="0"/>
                  <a:cs typeface="Arial" panose="020B0604020202020204" pitchFamily="34" charset="0"/>
                </a:rPr>
                <a:t>1 mark for correct parent alleles.</a:t>
              </a:r>
            </a:p>
          </p:txBody>
        </p:sp>
      </p:grpSp>
      <p:grpSp>
        <p:nvGrpSpPr>
          <p:cNvPr id="19" name="Group 18">
            <a:extLst>
              <a:ext uri="{FF2B5EF4-FFF2-40B4-BE49-F238E27FC236}">
                <a16:creationId xmlns:a16="http://schemas.microsoft.com/office/drawing/2014/main" id="{D6A0082F-3E9E-421D-B56C-325B95CF722B}"/>
              </a:ext>
            </a:extLst>
          </p:cNvPr>
          <p:cNvGrpSpPr/>
          <p:nvPr/>
        </p:nvGrpSpPr>
        <p:grpSpPr>
          <a:xfrm>
            <a:off x="4585253" y="1670589"/>
            <a:ext cx="5446643" cy="461665"/>
            <a:chOff x="4585253" y="1670589"/>
            <a:chExt cx="2425147" cy="461665"/>
          </a:xfrm>
        </p:grpSpPr>
        <p:sp>
          <p:nvSpPr>
            <p:cNvPr id="9" name="TextBox 8">
              <a:extLst>
                <a:ext uri="{FF2B5EF4-FFF2-40B4-BE49-F238E27FC236}">
                  <a16:creationId xmlns:a16="http://schemas.microsoft.com/office/drawing/2014/main" id="{33624F65-CA70-4459-BC8B-C9BC5FFAC653}"/>
                </a:ext>
              </a:extLst>
            </p:cNvPr>
            <p:cNvSpPr txBox="1"/>
            <p:nvPr/>
          </p:nvSpPr>
          <p:spPr>
            <a:xfrm>
              <a:off x="4933388" y="1670589"/>
              <a:ext cx="2077012" cy="461665"/>
            </a:xfrm>
            <a:prstGeom prst="rect">
              <a:avLst/>
            </a:prstGeom>
            <a:noFill/>
          </p:spPr>
          <p:txBody>
            <a:bodyPr wrap="square" rtlCol="0">
              <a:spAutoFit/>
            </a:bodyPr>
            <a:lstStyle/>
            <a:p>
              <a:r>
                <a:rPr lang="en-AU" sz="2400" b="1" dirty="0">
                  <a:solidFill>
                    <a:srgbClr val="FF0000"/>
                  </a:solidFill>
                  <a:latin typeface="Arial" panose="020B0604020202020204" pitchFamily="34" charset="0"/>
                  <a:cs typeface="Arial" panose="020B0604020202020204" pitchFamily="34" charset="0"/>
                </a:rPr>
                <a:t>1 mark for the allele key</a:t>
              </a:r>
            </a:p>
          </p:txBody>
        </p:sp>
        <p:cxnSp>
          <p:nvCxnSpPr>
            <p:cNvPr id="16" name="Straight Arrow Connector 15">
              <a:extLst>
                <a:ext uri="{FF2B5EF4-FFF2-40B4-BE49-F238E27FC236}">
                  <a16:creationId xmlns:a16="http://schemas.microsoft.com/office/drawing/2014/main" id="{BF537CC4-F19E-467A-91CB-573F35DED347}"/>
                </a:ext>
              </a:extLst>
            </p:cNvPr>
            <p:cNvCxnSpPr>
              <a:cxnSpLocks/>
            </p:cNvCxnSpPr>
            <p:nvPr/>
          </p:nvCxnSpPr>
          <p:spPr>
            <a:xfrm flipH="1">
              <a:off x="4585253" y="1961324"/>
              <a:ext cx="29841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F27919A-2DDE-427F-9A81-7C2085F38B1B}"/>
              </a:ext>
            </a:extLst>
          </p:cNvPr>
          <p:cNvGrpSpPr/>
          <p:nvPr/>
        </p:nvGrpSpPr>
        <p:grpSpPr>
          <a:xfrm>
            <a:off x="4863548" y="2998197"/>
            <a:ext cx="7328452" cy="1168945"/>
            <a:chOff x="4863548" y="2998197"/>
            <a:chExt cx="7328452" cy="1168945"/>
          </a:xfrm>
        </p:grpSpPr>
        <p:cxnSp>
          <p:nvCxnSpPr>
            <p:cNvPr id="24" name="Straight Arrow Connector 23">
              <a:extLst>
                <a:ext uri="{FF2B5EF4-FFF2-40B4-BE49-F238E27FC236}">
                  <a16:creationId xmlns:a16="http://schemas.microsoft.com/office/drawing/2014/main" id="{F184DDF1-DF92-4F87-90A4-0DAF741358C5}"/>
                </a:ext>
              </a:extLst>
            </p:cNvPr>
            <p:cNvCxnSpPr>
              <a:cxnSpLocks/>
            </p:cNvCxnSpPr>
            <p:nvPr/>
          </p:nvCxnSpPr>
          <p:spPr>
            <a:xfrm flipH="1">
              <a:off x="4863548" y="3429000"/>
              <a:ext cx="1394644" cy="7381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EB08F0-D091-4D91-ACA1-13A834712D86}"/>
                </a:ext>
              </a:extLst>
            </p:cNvPr>
            <p:cNvSpPr txBox="1"/>
            <p:nvPr/>
          </p:nvSpPr>
          <p:spPr>
            <a:xfrm>
              <a:off x="6258192" y="2998197"/>
              <a:ext cx="5933808" cy="461665"/>
            </a:xfrm>
            <a:prstGeom prst="rect">
              <a:avLst/>
            </a:prstGeom>
            <a:noFill/>
          </p:spPr>
          <p:txBody>
            <a:bodyPr wrap="square" rtlCol="0">
              <a:spAutoFit/>
            </a:bodyPr>
            <a:lstStyle/>
            <a:p>
              <a:r>
                <a:rPr lang="en-AU" sz="2400" b="1" dirty="0">
                  <a:solidFill>
                    <a:srgbClr val="FF0000"/>
                  </a:solidFill>
                  <a:latin typeface="Arial" panose="020B0604020202020204" pitchFamily="34" charset="0"/>
                  <a:cs typeface="Arial" panose="020B0604020202020204" pitchFamily="34" charset="0"/>
                </a:rPr>
                <a:t>1 mark for correct offspring genotypes</a:t>
              </a:r>
            </a:p>
          </p:txBody>
        </p:sp>
      </p:grpSp>
      <p:grpSp>
        <p:nvGrpSpPr>
          <p:cNvPr id="3075" name="Group 3074">
            <a:extLst>
              <a:ext uri="{FF2B5EF4-FFF2-40B4-BE49-F238E27FC236}">
                <a16:creationId xmlns:a16="http://schemas.microsoft.com/office/drawing/2014/main" id="{575D5DFB-27FB-4396-99F2-A75EDD7697BD}"/>
              </a:ext>
            </a:extLst>
          </p:cNvPr>
          <p:cNvGrpSpPr/>
          <p:nvPr/>
        </p:nvGrpSpPr>
        <p:grpSpPr>
          <a:xfrm>
            <a:off x="5976731" y="5512905"/>
            <a:ext cx="5933808" cy="838844"/>
            <a:chOff x="5976731" y="5512905"/>
            <a:chExt cx="5933808" cy="838844"/>
          </a:xfrm>
        </p:grpSpPr>
        <p:cxnSp>
          <p:nvCxnSpPr>
            <p:cNvPr id="30" name="Straight Arrow Connector 29">
              <a:extLst>
                <a:ext uri="{FF2B5EF4-FFF2-40B4-BE49-F238E27FC236}">
                  <a16:creationId xmlns:a16="http://schemas.microsoft.com/office/drawing/2014/main" id="{F6B02913-B865-4B77-ABEC-74FF8AD3FFAD}"/>
                </a:ext>
              </a:extLst>
            </p:cNvPr>
            <p:cNvCxnSpPr>
              <a:cxnSpLocks/>
            </p:cNvCxnSpPr>
            <p:nvPr/>
          </p:nvCxnSpPr>
          <p:spPr>
            <a:xfrm flipH="1" flipV="1">
              <a:off x="9859617" y="5512905"/>
              <a:ext cx="675861" cy="4080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A121C3-021B-42D5-8725-94DCD714BBBD}"/>
                </a:ext>
              </a:extLst>
            </p:cNvPr>
            <p:cNvSpPr txBox="1"/>
            <p:nvPr/>
          </p:nvSpPr>
          <p:spPr>
            <a:xfrm>
              <a:off x="5976731" y="5890084"/>
              <a:ext cx="5933808" cy="461665"/>
            </a:xfrm>
            <a:prstGeom prst="rect">
              <a:avLst/>
            </a:prstGeom>
            <a:noFill/>
          </p:spPr>
          <p:txBody>
            <a:bodyPr wrap="square" rtlCol="0">
              <a:spAutoFit/>
            </a:bodyPr>
            <a:lstStyle/>
            <a:p>
              <a:r>
                <a:rPr lang="en-AU" sz="2400" b="1" dirty="0">
                  <a:solidFill>
                    <a:srgbClr val="FF0000"/>
                  </a:solidFill>
                  <a:latin typeface="Arial" panose="020B0604020202020204" pitchFamily="34" charset="0"/>
                  <a:cs typeface="Arial" panose="020B0604020202020204" pitchFamily="34" charset="0"/>
                </a:rPr>
                <a:t>1 mark for correct phenotype &amp; ratios</a:t>
              </a:r>
            </a:p>
          </p:txBody>
        </p:sp>
      </p:grpSp>
    </p:spTree>
    <p:extLst>
      <p:ext uri="{BB962C8B-B14F-4D97-AF65-F5344CB8AC3E}">
        <p14:creationId xmlns:p14="http://schemas.microsoft.com/office/powerpoint/2010/main" val="21388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805E7-7F30-40B4-9890-137B372CB60B}"/>
              </a:ext>
            </a:extLst>
          </p:cNvPr>
          <p:cNvPicPr>
            <a:picLocks noChangeAspect="1"/>
          </p:cNvPicPr>
          <p:nvPr/>
        </p:nvPicPr>
        <p:blipFill>
          <a:blip r:embed="rId2"/>
          <a:stretch>
            <a:fillRect/>
          </a:stretch>
        </p:blipFill>
        <p:spPr>
          <a:xfrm>
            <a:off x="2235996" y="1552129"/>
            <a:ext cx="8613848" cy="375374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E1CCE87-E068-451D-B3BF-ECC22B91A3AF}"/>
                  </a:ext>
                </a:extLst>
              </p14:cNvPr>
              <p14:cNvContentPartPr/>
              <p14:nvPr/>
            </p14:nvContentPartPr>
            <p14:xfrm>
              <a:off x="5931777" y="2470842"/>
              <a:ext cx="2021760" cy="1677960"/>
            </p14:xfrm>
          </p:contentPart>
        </mc:Choice>
        <mc:Fallback xmlns="">
          <p:pic>
            <p:nvPicPr>
              <p:cNvPr id="5" name="Ink 4">
                <a:extLst>
                  <a:ext uri="{FF2B5EF4-FFF2-40B4-BE49-F238E27FC236}">
                    <a16:creationId xmlns:a16="http://schemas.microsoft.com/office/drawing/2014/main" id="{7E1CCE87-E068-451D-B3BF-ECC22B91A3AF}"/>
                  </a:ext>
                </a:extLst>
              </p:cNvPr>
              <p:cNvPicPr/>
              <p:nvPr/>
            </p:nvPicPr>
            <p:blipFill>
              <a:blip r:embed="rId4"/>
              <a:stretch>
                <a:fillRect/>
              </a:stretch>
            </p:blipFill>
            <p:spPr>
              <a:xfrm>
                <a:off x="5922777" y="2461842"/>
                <a:ext cx="2039400" cy="169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EA3B9E1-22C0-4165-8B9C-9501F030CB5E}"/>
                  </a:ext>
                </a:extLst>
              </p14:cNvPr>
              <p14:cNvContentPartPr/>
              <p14:nvPr/>
            </p14:nvContentPartPr>
            <p14:xfrm>
              <a:off x="3551457" y="4343562"/>
              <a:ext cx="5009760" cy="178200"/>
            </p14:xfrm>
          </p:contentPart>
        </mc:Choice>
        <mc:Fallback xmlns="">
          <p:pic>
            <p:nvPicPr>
              <p:cNvPr id="13" name="Ink 12">
                <a:extLst>
                  <a:ext uri="{FF2B5EF4-FFF2-40B4-BE49-F238E27FC236}">
                    <a16:creationId xmlns:a16="http://schemas.microsoft.com/office/drawing/2014/main" id="{5EA3B9E1-22C0-4165-8B9C-9501F030CB5E}"/>
                  </a:ext>
                </a:extLst>
              </p:cNvPr>
              <p:cNvPicPr/>
              <p:nvPr/>
            </p:nvPicPr>
            <p:blipFill>
              <a:blip r:embed="rId6"/>
              <a:stretch>
                <a:fillRect/>
              </a:stretch>
            </p:blipFill>
            <p:spPr>
              <a:xfrm>
                <a:off x="3515457" y="4271562"/>
                <a:ext cx="5081400" cy="321840"/>
              </a:xfrm>
              <a:prstGeom prst="rect">
                <a:avLst/>
              </a:prstGeom>
            </p:spPr>
          </p:pic>
        </mc:Fallback>
      </mc:AlternateContent>
      <p:sp>
        <p:nvSpPr>
          <p:cNvPr id="14" name="TextBox 13">
            <a:extLst>
              <a:ext uri="{FF2B5EF4-FFF2-40B4-BE49-F238E27FC236}">
                <a16:creationId xmlns:a16="http://schemas.microsoft.com/office/drawing/2014/main" id="{AC8E4C95-4851-4AE4-886F-9F79A10448D4}"/>
              </a:ext>
            </a:extLst>
          </p:cNvPr>
          <p:cNvSpPr txBox="1"/>
          <p:nvPr/>
        </p:nvSpPr>
        <p:spPr>
          <a:xfrm>
            <a:off x="8931965" y="4148802"/>
            <a:ext cx="2319131" cy="461665"/>
          </a:xfrm>
          <a:prstGeom prst="rect">
            <a:avLst/>
          </a:prstGeom>
          <a:solidFill>
            <a:schemeClr val="bg1"/>
          </a:solidFill>
          <a:ln w="57150">
            <a:solidFill>
              <a:srgbClr val="FFFF00"/>
            </a:solidFill>
          </a:ln>
        </p:spPr>
        <p:txBody>
          <a:bodyPr wrap="square" rtlCol="0">
            <a:spAutoFit/>
          </a:bodyPr>
          <a:lstStyle/>
          <a:p>
            <a:r>
              <a:rPr lang="en-AU" sz="2400" dirty="0">
                <a:latin typeface="Arial Narrow" panose="020B0606020202030204" pitchFamily="34" charset="0"/>
              </a:rPr>
              <a:t>All “</a:t>
            </a:r>
            <a:r>
              <a:rPr lang="en-AU" sz="2400" dirty="0" err="1">
                <a:latin typeface="Arial Narrow" panose="020B0606020202030204" pitchFamily="34" charset="0"/>
              </a:rPr>
              <a:t>hh</a:t>
            </a:r>
            <a:r>
              <a:rPr lang="en-AU" sz="2400" dirty="0">
                <a:latin typeface="Arial Narrow" panose="020B0606020202030204" pitchFamily="34" charset="0"/>
              </a:rPr>
              <a:t>” genotype</a:t>
            </a:r>
          </a:p>
        </p:txBody>
      </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EA3FE102-6E9D-4B0E-9092-15B42983004B}"/>
                  </a:ext>
                </a:extLst>
              </p14:cNvPr>
              <p14:cNvContentPartPr/>
              <p14:nvPr/>
            </p14:nvContentPartPr>
            <p14:xfrm>
              <a:off x="3670977" y="4834962"/>
              <a:ext cx="5195160" cy="216360"/>
            </p14:xfrm>
          </p:contentPart>
        </mc:Choice>
        <mc:Fallback xmlns="">
          <p:pic>
            <p:nvPicPr>
              <p:cNvPr id="15" name="Ink 14">
                <a:extLst>
                  <a:ext uri="{FF2B5EF4-FFF2-40B4-BE49-F238E27FC236}">
                    <a16:creationId xmlns:a16="http://schemas.microsoft.com/office/drawing/2014/main" id="{EA3FE102-6E9D-4B0E-9092-15B42983004B}"/>
                  </a:ext>
                </a:extLst>
              </p:cNvPr>
              <p:cNvPicPr/>
              <p:nvPr/>
            </p:nvPicPr>
            <p:blipFill>
              <a:blip r:embed="rId8"/>
              <a:stretch>
                <a:fillRect/>
              </a:stretch>
            </p:blipFill>
            <p:spPr>
              <a:xfrm>
                <a:off x="3634977" y="4762962"/>
                <a:ext cx="5266800" cy="360000"/>
              </a:xfrm>
              <a:prstGeom prst="rect">
                <a:avLst/>
              </a:prstGeom>
            </p:spPr>
          </p:pic>
        </mc:Fallback>
      </mc:AlternateContent>
      <p:sp>
        <p:nvSpPr>
          <p:cNvPr id="16" name="TextBox 15">
            <a:extLst>
              <a:ext uri="{FF2B5EF4-FFF2-40B4-BE49-F238E27FC236}">
                <a16:creationId xmlns:a16="http://schemas.microsoft.com/office/drawing/2014/main" id="{BBBA6166-3F2C-4B46-AF1C-FF6338CC6AF9}"/>
              </a:ext>
            </a:extLst>
          </p:cNvPr>
          <p:cNvSpPr txBox="1"/>
          <p:nvPr/>
        </p:nvSpPr>
        <p:spPr>
          <a:xfrm>
            <a:off x="9051235" y="4834962"/>
            <a:ext cx="2491408" cy="461665"/>
          </a:xfrm>
          <a:prstGeom prst="rect">
            <a:avLst/>
          </a:prstGeom>
          <a:solidFill>
            <a:schemeClr val="bg1"/>
          </a:solidFill>
          <a:ln w="38100">
            <a:solidFill>
              <a:srgbClr val="00B0F0"/>
            </a:solidFill>
          </a:ln>
        </p:spPr>
        <p:txBody>
          <a:bodyPr wrap="square" rtlCol="0">
            <a:spAutoFit/>
          </a:bodyPr>
          <a:lstStyle/>
          <a:p>
            <a:r>
              <a:rPr lang="en-AU" sz="2400" dirty="0">
                <a:latin typeface="Arial Narrow" panose="020B0606020202030204" pitchFamily="34" charset="0"/>
              </a:rPr>
              <a:t>Either “HH” or “</a:t>
            </a:r>
            <a:r>
              <a:rPr lang="en-AU" sz="2400" dirty="0" err="1">
                <a:latin typeface="Arial Narrow" panose="020B0606020202030204" pitchFamily="34" charset="0"/>
              </a:rPr>
              <a:t>Hh</a:t>
            </a:r>
            <a:r>
              <a:rPr lang="en-AU" sz="2400" dirty="0">
                <a:latin typeface="Arial Narrow" panose="020B0606020202030204" pitchFamily="34" charset="0"/>
              </a:rPr>
              <a:t>”</a:t>
            </a:r>
          </a:p>
        </p:txBody>
      </p:sp>
      <p:sp>
        <p:nvSpPr>
          <p:cNvPr id="17" name="TextBox 16">
            <a:extLst>
              <a:ext uri="{FF2B5EF4-FFF2-40B4-BE49-F238E27FC236}">
                <a16:creationId xmlns:a16="http://schemas.microsoft.com/office/drawing/2014/main" id="{7D13FC7A-ADD3-4360-A7F5-F1A2A7A53F6A}"/>
              </a:ext>
            </a:extLst>
          </p:cNvPr>
          <p:cNvSpPr txBox="1"/>
          <p:nvPr/>
        </p:nvSpPr>
        <p:spPr>
          <a:xfrm>
            <a:off x="2411897" y="371061"/>
            <a:ext cx="3061252" cy="461665"/>
          </a:xfrm>
          <a:prstGeom prst="rect">
            <a:avLst/>
          </a:prstGeom>
          <a:solidFill>
            <a:schemeClr val="bg1"/>
          </a:solidFill>
          <a:ln w="38100">
            <a:solidFill>
              <a:srgbClr val="FF0000"/>
            </a:solidFill>
          </a:ln>
        </p:spPr>
        <p:txBody>
          <a:bodyPr wrap="square" rtlCol="0">
            <a:spAutoFit/>
          </a:bodyPr>
          <a:lstStyle/>
          <a:p>
            <a:r>
              <a:rPr lang="en-AU" sz="2400" dirty="0">
                <a:latin typeface="Arial" panose="020B0604020202020204" pitchFamily="34" charset="0"/>
                <a:cs typeface="Arial" panose="020B0604020202020204" pitchFamily="34" charset="0"/>
              </a:rPr>
              <a:t>Autosomal recessive</a:t>
            </a:r>
          </a:p>
        </p:txBody>
      </p:sp>
      <p:sp>
        <p:nvSpPr>
          <p:cNvPr id="18" name="TextBox 17">
            <a:extLst>
              <a:ext uri="{FF2B5EF4-FFF2-40B4-BE49-F238E27FC236}">
                <a16:creationId xmlns:a16="http://schemas.microsoft.com/office/drawing/2014/main" id="{FB2E7E74-3B40-49B5-94AA-5F25D29B150B}"/>
              </a:ext>
            </a:extLst>
          </p:cNvPr>
          <p:cNvSpPr txBox="1"/>
          <p:nvPr/>
        </p:nvSpPr>
        <p:spPr>
          <a:xfrm>
            <a:off x="5380384" y="1325217"/>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19" name="TextBox 18">
            <a:extLst>
              <a:ext uri="{FF2B5EF4-FFF2-40B4-BE49-F238E27FC236}">
                <a16:creationId xmlns:a16="http://schemas.microsoft.com/office/drawing/2014/main" id="{3C8C71BE-7478-495E-94CC-6FE7D0C965AE}"/>
              </a:ext>
            </a:extLst>
          </p:cNvPr>
          <p:cNvSpPr txBox="1"/>
          <p:nvPr/>
        </p:nvSpPr>
        <p:spPr>
          <a:xfrm>
            <a:off x="7898964" y="1271009"/>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0" name="TextBox 19">
            <a:extLst>
              <a:ext uri="{FF2B5EF4-FFF2-40B4-BE49-F238E27FC236}">
                <a16:creationId xmlns:a16="http://schemas.microsoft.com/office/drawing/2014/main" id="{9DD9D22A-DE77-4B1F-A393-2BDEF8DC366A}"/>
              </a:ext>
            </a:extLst>
          </p:cNvPr>
          <p:cNvSpPr txBox="1"/>
          <p:nvPr/>
        </p:nvSpPr>
        <p:spPr>
          <a:xfrm>
            <a:off x="3616404" y="3185279"/>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2" name="TextBox 21">
            <a:extLst>
              <a:ext uri="{FF2B5EF4-FFF2-40B4-BE49-F238E27FC236}">
                <a16:creationId xmlns:a16="http://schemas.microsoft.com/office/drawing/2014/main" id="{D3AD8C5D-98F0-49F3-809A-66EF6252CBBD}"/>
              </a:ext>
            </a:extLst>
          </p:cNvPr>
          <p:cNvSpPr txBox="1"/>
          <p:nvPr/>
        </p:nvSpPr>
        <p:spPr>
          <a:xfrm>
            <a:off x="4755349" y="3013546"/>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3" name="TextBox 22">
            <a:extLst>
              <a:ext uri="{FF2B5EF4-FFF2-40B4-BE49-F238E27FC236}">
                <a16:creationId xmlns:a16="http://schemas.microsoft.com/office/drawing/2014/main" id="{20211214-D029-4C0F-8AC6-25552AC9ACB3}"/>
              </a:ext>
            </a:extLst>
          </p:cNvPr>
          <p:cNvSpPr txBox="1"/>
          <p:nvPr/>
        </p:nvSpPr>
        <p:spPr>
          <a:xfrm>
            <a:off x="8372913" y="2782231"/>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4" name="TextBox 23">
            <a:extLst>
              <a:ext uri="{FF2B5EF4-FFF2-40B4-BE49-F238E27FC236}">
                <a16:creationId xmlns:a16="http://schemas.microsoft.com/office/drawing/2014/main" id="{FB116637-D0E7-4C4F-81C9-D67486D49E79}"/>
              </a:ext>
            </a:extLst>
          </p:cNvPr>
          <p:cNvSpPr txBox="1"/>
          <p:nvPr/>
        </p:nvSpPr>
        <p:spPr>
          <a:xfrm>
            <a:off x="9476910" y="2782231"/>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5" name="TextBox 24">
            <a:extLst>
              <a:ext uri="{FF2B5EF4-FFF2-40B4-BE49-F238E27FC236}">
                <a16:creationId xmlns:a16="http://schemas.microsoft.com/office/drawing/2014/main" id="{F0C424C8-6A59-4609-8AD3-DF9F17D59E80}"/>
              </a:ext>
            </a:extLst>
          </p:cNvPr>
          <p:cNvSpPr txBox="1"/>
          <p:nvPr/>
        </p:nvSpPr>
        <p:spPr>
          <a:xfrm>
            <a:off x="10348384" y="2782231"/>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6" name="TextBox 25">
            <a:extLst>
              <a:ext uri="{FF2B5EF4-FFF2-40B4-BE49-F238E27FC236}">
                <a16:creationId xmlns:a16="http://schemas.microsoft.com/office/drawing/2014/main" id="{EC9E4465-D3A3-4CBC-A9CD-66620E872F4A}"/>
              </a:ext>
            </a:extLst>
          </p:cNvPr>
          <p:cNvSpPr txBox="1"/>
          <p:nvPr/>
        </p:nvSpPr>
        <p:spPr>
          <a:xfrm>
            <a:off x="6056337" y="3712159"/>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7" name="TextBox 26">
            <a:extLst>
              <a:ext uri="{FF2B5EF4-FFF2-40B4-BE49-F238E27FC236}">
                <a16:creationId xmlns:a16="http://schemas.microsoft.com/office/drawing/2014/main" id="{41D3576E-9CED-4942-AA9F-FA8EDAD04DA5}"/>
              </a:ext>
            </a:extLst>
          </p:cNvPr>
          <p:cNvSpPr txBox="1"/>
          <p:nvPr/>
        </p:nvSpPr>
        <p:spPr>
          <a:xfrm>
            <a:off x="8386165" y="3646962"/>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8" name="TextBox 27">
            <a:extLst>
              <a:ext uri="{FF2B5EF4-FFF2-40B4-BE49-F238E27FC236}">
                <a16:creationId xmlns:a16="http://schemas.microsoft.com/office/drawing/2014/main" id="{FDED51E4-BB44-4D69-8E28-EF7AC44407DD}"/>
              </a:ext>
            </a:extLst>
          </p:cNvPr>
          <p:cNvSpPr txBox="1"/>
          <p:nvPr/>
        </p:nvSpPr>
        <p:spPr>
          <a:xfrm>
            <a:off x="7232765" y="3704883"/>
            <a:ext cx="396000" cy="360000"/>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29" name="TextBox 28">
            <a:extLst>
              <a:ext uri="{FF2B5EF4-FFF2-40B4-BE49-F238E27FC236}">
                <a16:creationId xmlns:a16="http://schemas.microsoft.com/office/drawing/2014/main" id="{CC79AA7D-1954-4EF8-8BD2-3A18E70144F1}"/>
              </a:ext>
            </a:extLst>
          </p:cNvPr>
          <p:cNvSpPr txBox="1"/>
          <p:nvPr/>
        </p:nvSpPr>
        <p:spPr>
          <a:xfrm>
            <a:off x="4103094" y="1415009"/>
            <a:ext cx="484341" cy="369332"/>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pic>
        <p:nvPicPr>
          <p:cNvPr id="30" name="Picture 29">
            <a:extLst>
              <a:ext uri="{FF2B5EF4-FFF2-40B4-BE49-F238E27FC236}">
                <a16:creationId xmlns:a16="http://schemas.microsoft.com/office/drawing/2014/main" id="{1EE75549-0D2A-4DD2-B80D-C11C060057F0}"/>
              </a:ext>
            </a:extLst>
          </p:cNvPr>
          <p:cNvPicPr>
            <a:picLocks noChangeAspect="1"/>
          </p:cNvPicPr>
          <p:nvPr/>
        </p:nvPicPr>
        <p:blipFill>
          <a:blip r:embed="rId9"/>
          <a:stretch>
            <a:fillRect/>
          </a:stretch>
        </p:blipFill>
        <p:spPr>
          <a:xfrm>
            <a:off x="9283407" y="1295965"/>
            <a:ext cx="536494" cy="493819"/>
          </a:xfrm>
          <a:prstGeom prst="rect">
            <a:avLst/>
          </a:prstGeom>
        </p:spPr>
      </p:pic>
      <p:sp>
        <p:nvSpPr>
          <p:cNvPr id="31" name="TextBox 30">
            <a:extLst>
              <a:ext uri="{FF2B5EF4-FFF2-40B4-BE49-F238E27FC236}">
                <a16:creationId xmlns:a16="http://schemas.microsoft.com/office/drawing/2014/main" id="{4136BC94-B49A-4369-BA77-537215344F39}"/>
              </a:ext>
            </a:extLst>
          </p:cNvPr>
          <p:cNvSpPr txBox="1"/>
          <p:nvPr/>
        </p:nvSpPr>
        <p:spPr>
          <a:xfrm>
            <a:off x="6296543" y="2815030"/>
            <a:ext cx="484341" cy="369332"/>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sp>
        <p:nvSpPr>
          <p:cNvPr id="32" name="TextBox 31">
            <a:extLst>
              <a:ext uri="{FF2B5EF4-FFF2-40B4-BE49-F238E27FC236}">
                <a16:creationId xmlns:a16="http://schemas.microsoft.com/office/drawing/2014/main" id="{A1B157F5-597A-4303-A0C0-6A0A675F4CFD}"/>
              </a:ext>
            </a:extLst>
          </p:cNvPr>
          <p:cNvSpPr txBox="1"/>
          <p:nvPr/>
        </p:nvSpPr>
        <p:spPr>
          <a:xfrm>
            <a:off x="7319141" y="2784452"/>
            <a:ext cx="484341" cy="369332"/>
          </a:xfrm>
          <a:prstGeom prst="rect">
            <a:avLst/>
          </a:prstGeom>
          <a:noFill/>
        </p:spPr>
        <p:txBody>
          <a:bodyPr wrap="square" rtlCol="0">
            <a:spAutoFit/>
          </a:bodyPr>
          <a:lstStyle/>
          <a:p>
            <a:r>
              <a:rPr lang="en-AU" dirty="0" err="1">
                <a:latin typeface="Arial Narrow" panose="020B0606020202030204" pitchFamily="34" charset="0"/>
              </a:rPr>
              <a:t>Hh</a:t>
            </a:r>
            <a:endParaRPr lang="en-AU" dirty="0">
              <a:latin typeface="Arial Narrow" panose="020B0606020202030204" pitchFamily="34" charset="0"/>
            </a:endParaRPr>
          </a:p>
        </p:txBody>
      </p:sp>
      <p:grpSp>
        <p:nvGrpSpPr>
          <p:cNvPr id="36" name="Group 35">
            <a:extLst>
              <a:ext uri="{FF2B5EF4-FFF2-40B4-BE49-F238E27FC236}">
                <a16:creationId xmlns:a16="http://schemas.microsoft.com/office/drawing/2014/main" id="{B2E22461-5861-4CC6-963D-327FCD4EB273}"/>
              </a:ext>
            </a:extLst>
          </p:cNvPr>
          <p:cNvGrpSpPr/>
          <p:nvPr/>
        </p:nvGrpSpPr>
        <p:grpSpPr>
          <a:xfrm>
            <a:off x="3335373" y="3338999"/>
            <a:ext cx="2308909" cy="802080"/>
            <a:chOff x="3339548" y="3325122"/>
            <a:chExt cx="2308909" cy="802080"/>
          </a:xfrm>
        </p:grpSpPr>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6B62E69-BE29-440F-B91C-5D1085D48A4E}"/>
                    </a:ext>
                  </a:extLst>
                </p14:cNvPr>
                <p14:cNvContentPartPr/>
                <p14:nvPr/>
              </p14:nvContentPartPr>
              <p14:xfrm>
                <a:off x="4582497" y="3325122"/>
                <a:ext cx="1065960" cy="802080"/>
              </p14:xfrm>
            </p:contentPart>
          </mc:Choice>
          <mc:Fallback xmlns="">
            <p:pic>
              <p:nvPicPr>
                <p:cNvPr id="33" name="Ink 32">
                  <a:extLst>
                    <a:ext uri="{FF2B5EF4-FFF2-40B4-BE49-F238E27FC236}">
                      <a16:creationId xmlns:a16="http://schemas.microsoft.com/office/drawing/2014/main" id="{06B62E69-BE29-440F-B91C-5D1085D48A4E}"/>
                    </a:ext>
                  </a:extLst>
                </p:cNvPr>
                <p:cNvPicPr/>
                <p:nvPr/>
              </p:nvPicPr>
              <p:blipFill>
                <a:blip r:embed="rId11"/>
                <a:stretch>
                  <a:fillRect/>
                </a:stretch>
              </p:blipFill>
              <p:spPr>
                <a:xfrm>
                  <a:off x="4573497" y="3316122"/>
                  <a:ext cx="1083600" cy="819720"/>
                </a:xfrm>
                <a:prstGeom prst="rect">
                  <a:avLst/>
                </a:prstGeom>
              </p:spPr>
            </p:pic>
          </mc:Fallback>
        </mc:AlternateContent>
        <p:cxnSp>
          <p:nvCxnSpPr>
            <p:cNvPr id="35" name="Straight Arrow Connector 34">
              <a:extLst>
                <a:ext uri="{FF2B5EF4-FFF2-40B4-BE49-F238E27FC236}">
                  <a16:creationId xmlns:a16="http://schemas.microsoft.com/office/drawing/2014/main" id="{F74E7AF9-795C-449E-B01F-9C8F0AA1B661}"/>
                </a:ext>
              </a:extLst>
            </p:cNvPr>
            <p:cNvCxnSpPr/>
            <p:nvPr/>
          </p:nvCxnSpPr>
          <p:spPr>
            <a:xfrm flipV="1">
              <a:off x="3339548" y="3892159"/>
              <a:ext cx="1242949" cy="1727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EE35107-447D-4EED-8EDD-C5A1B33967D1}"/>
              </a:ext>
            </a:extLst>
          </p:cNvPr>
          <p:cNvSpPr txBox="1"/>
          <p:nvPr/>
        </p:nvSpPr>
        <p:spPr>
          <a:xfrm>
            <a:off x="1576883" y="3913383"/>
            <a:ext cx="1541946" cy="707886"/>
          </a:xfrm>
          <a:prstGeom prst="rect">
            <a:avLst/>
          </a:prstGeom>
          <a:solidFill>
            <a:schemeClr val="bg1"/>
          </a:solidFill>
        </p:spPr>
        <p:txBody>
          <a:bodyPr wrap="square" rtlCol="0">
            <a:spAutoFit/>
          </a:bodyPr>
          <a:lstStyle/>
          <a:p>
            <a:r>
              <a:rPr lang="en-AU" sz="2000" dirty="0">
                <a:latin typeface="Arial Narrow" panose="020B0606020202030204" pitchFamily="34" charset="0"/>
              </a:rPr>
              <a:t>Could be HH or </a:t>
            </a:r>
            <a:r>
              <a:rPr lang="en-AU" sz="2000" dirty="0" err="1">
                <a:latin typeface="Arial Narrow" panose="020B0606020202030204" pitchFamily="34" charset="0"/>
              </a:rPr>
              <a:t>Hh</a:t>
            </a:r>
            <a:endParaRPr lang="en-AU" sz="2000" dirty="0">
              <a:latin typeface="Arial Narrow" panose="020B0606020202030204" pitchFamily="34" charset="0"/>
            </a:endParaRPr>
          </a:p>
        </p:txBody>
      </p:sp>
    </p:spTree>
    <p:extLst>
      <p:ext uri="{BB962C8B-B14F-4D97-AF65-F5344CB8AC3E}">
        <p14:creationId xmlns:p14="http://schemas.microsoft.com/office/powerpoint/2010/main" val="25081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p:bldP spid="19" grpId="0"/>
      <p:bldP spid="20" grpId="0"/>
      <p:bldP spid="22" grpId="0"/>
      <p:bldP spid="23" grpId="0"/>
      <p:bldP spid="24" grpId="0"/>
      <p:bldP spid="25" grpId="0"/>
      <p:bldP spid="26" grpId="0"/>
      <p:bldP spid="27" grpId="0"/>
      <p:bldP spid="28" grpId="0"/>
      <p:bldP spid="29" grpId="0"/>
      <p:bldP spid="31" grpId="0"/>
      <p:bldP spid="32" grpId="0"/>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74E8-2F85-4876-8D26-F5DBB0EE5FE2}"/>
              </a:ext>
            </a:extLst>
          </p:cNvPr>
          <p:cNvSpPr>
            <a:spLocks noGrp="1"/>
          </p:cNvSpPr>
          <p:nvPr>
            <p:ph type="title"/>
          </p:nvPr>
        </p:nvSpPr>
        <p:spPr>
          <a:xfrm>
            <a:off x="1934818" y="624110"/>
            <a:ext cx="9569794" cy="1280890"/>
          </a:xfrm>
        </p:spPr>
        <p:txBody>
          <a:bodyPr>
            <a:normAutofit fontScale="90000"/>
          </a:bodyPr>
          <a:lstStyle/>
          <a:p>
            <a:r>
              <a:rPr lang="en-AU" sz="2700" b="1" dirty="0">
                <a:solidFill>
                  <a:srgbClr val="0070C0"/>
                </a:solidFill>
                <a:latin typeface="Arial" panose="020B0604020202020204" pitchFamily="34" charset="0"/>
                <a:cs typeface="Arial" panose="020B0604020202020204" pitchFamily="34" charset="0"/>
              </a:rPr>
              <a:t>Understand the processes and mechanisms that explain how life on Earth has persisted, changed and diversified over the last 3.5 billion years</a:t>
            </a:r>
            <a:br>
              <a:rPr lang="en-AU" b="1" dirty="0">
                <a:solidFill>
                  <a:srgbClr val="0070C0"/>
                </a:solidFill>
                <a:latin typeface="Arial" panose="020B0604020202020204" pitchFamily="34" charset="0"/>
                <a:cs typeface="Arial" panose="020B0604020202020204" pitchFamily="34" charset="0"/>
              </a:rPr>
            </a:br>
            <a:endParaRPr lang="en-AU" dirty="0"/>
          </a:p>
        </p:txBody>
      </p:sp>
      <p:sp>
        <p:nvSpPr>
          <p:cNvPr id="3" name="TextBox 2">
            <a:extLst>
              <a:ext uri="{FF2B5EF4-FFF2-40B4-BE49-F238E27FC236}">
                <a16:creationId xmlns:a16="http://schemas.microsoft.com/office/drawing/2014/main" id="{98BC3F47-82A1-477E-9AD2-90B71E512B7D}"/>
              </a:ext>
            </a:extLst>
          </p:cNvPr>
          <p:cNvSpPr txBox="1"/>
          <p:nvPr/>
        </p:nvSpPr>
        <p:spPr>
          <a:xfrm>
            <a:off x="2094706" y="2078906"/>
            <a:ext cx="9250017" cy="4154984"/>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PART TWO</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Fossils</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Evidence for Evolution</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Phylogenetic Trees</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Natural Selection</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Changes in allele frequency</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Speciation</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Evolution</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Extinction</a:t>
            </a:r>
          </a:p>
          <a:p>
            <a:pPr marL="342900" indent="-342900">
              <a:buClr>
                <a:srgbClr val="C00000"/>
              </a:buClr>
              <a:buFont typeface="Wingdings" panose="05000000000000000000" pitchFamily="2" charset="2"/>
              <a:buChar char="Ø"/>
            </a:pPr>
            <a:r>
              <a:rPr lang="en-AU" sz="2400" dirty="0">
                <a:latin typeface="Arial" panose="020B0604020202020204" pitchFamily="34" charset="0"/>
                <a:cs typeface="Arial" panose="020B0604020202020204" pitchFamily="34" charset="0"/>
              </a:rPr>
              <a:t>Environmental Conservation</a:t>
            </a: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573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98060-C567-42E8-A916-0BED8C96B23B}"/>
              </a:ext>
            </a:extLst>
          </p:cNvPr>
          <p:cNvSpPr>
            <a:spLocks noGrp="1"/>
          </p:cNvSpPr>
          <p:nvPr>
            <p:ph type="title"/>
          </p:nvPr>
        </p:nvSpPr>
        <p:spPr>
          <a:xfrm>
            <a:off x="2592925" y="624110"/>
            <a:ext cx="8911687" cy="687855"/>
          </a:xfrm>
        </p:spPr>
        <p:txBody>
          <a:bodyPr>
            <a:normAutofit/>
          </a:bodyPr>
          <a:lstStyle/>
          <a:p>
            <a:r>
              <a:rPr lang="en-AU" sz="3200" dirty="0">
                <a:solidFill>
                  <a:schemeClr val="tx1"/>
                </a:solidFill>
                <a:latin typeface="Arial" panose="020B0604020202020204" pitchFamily="34" charset="0"/>
                <a:cs typeface="Arial" panose="020B0604020202020204" pitchFamily="34" charset="0"/>
              </a:rPr>
              <a:t>Evidence for Evolution</a:t>
            </a:r>
          </a:p>
        </p:txBody>
      </p:sp>
      <p:sp>
        <p:nvSpPr>
          <p:cNvPr id="4" name="Content Placeholder 3">
            <a:extLst>
              <a:ext uri="{FF2B5EF4-FFF2-40B4-BE49-F238E27FC236}">
                <a16:creationId xmlns:a16="http://schemas.microsoft.com/office/drawing/2014/main" id="{47E3D595-4F7D-4C54-B33A-AA6F45A8268C}"/>
              </a:ext>
            </a:extLst>
          </p:cNvPr>
          <p:cNvSpPr>
            <a:spLocks noGrp="1"/>
          </p:cNvSpPr>
          <p:nvPr>
            <p:ph idx="1"/>
          </p:nvPr>
        </p:nvSpPr>
        <p:spPr>
          <a:xfrm>
            <a:off x="2001078" y="1311965"/>
            <a:ext cx="4490762" cy="4678017"/>
          </a:xfrm>
        </p:spPr>
        <p:txBody>
          <a:bodyPr>
            <a:normAutofit/>
          </a:bodyPr>
          <a:lstStyle/>
          <a:p>
            <a:r>
              <a:rPr lang="en-AU" sz="2400" dirty="0">
                <a:solidFill>
                  <a:schemeClr val="tx1"/>
                </a:solidFill>
                <a:latin typeface="Arial" panose="020B0604020202020204" pitchFamily="34" charset="0"/>
                <a:cs typeface="Arial" panose="020B0604020202020204" pitchFamily="34" charset="0"/>
              </a:rPr>
              <a:t>The Fossil Record</a:t>
            </a:r>
          </a:p>
          <a:p>
            <a:r>
              <a:rPr lang="en-AU" sz="2400" dirty="0">
                <a:solidFill>
                  <a:schemeClr val="tx1"/>
                </a:solidFill>
                <a:latin typeface="Arial" panose="020B0604020202020204" pitchFamily="34" charset="0"/>
                <a:cs typeface="Arial" panose="020B0604020202020204" pitchFamily="34" charset="0"/>
              </a:rPr>
              <a:t>Comparative Anatomy and Embryology</a:t>
            </a:r>
          </a:p>
          <a:p>
            <a:r>
              <a:rPr lang="en-AU" sz="2400" dirty="0">
                <a:solidFill>
                  <a:schemeClr val="tx1"/>
                </a:solidFill>
                <a:latin typeface="Arial" panose="020B0604020202020204" pitchFamily="34" charset="0"/>
                <a:cs typeface="Arial" panose="020B0604020202020204" pitchFamily="34" charset="0"/>
              </a:rPr>
              <a:t>Comparative genomics (molecular evidence)</a:t>
            </a:r>
          </a:p>
        </p:txBody>
      </p:sp>
      <p:pic>
        <p:nvPicPr>
          <p:cNvPr id="5" name="Picture 4">
            <a:extLst>
              <a:ext uri="{FF2B5EF4-FFF2-40B4-BE49-F238E27FC236}">
                <a16:creationId xmlns:a16="http://schemas.microsoft.com/office/drawing/2014/main" id="{1F5A383D-9496-409F-A003-A0C263E523F6}"/>
              </a:ext>
            </a:extLst>
          </p:cNvPr>
          <p:cNvPicPr>
            <a:picLocks noChangeAspect="1"/>
          </p:cNvPicPr>
          <p:nvPr/>
        </p:nvPicPr>
        <p:blipFill>
          <a:blip r:embed="rId2"/>
          <a:stretch>
            <a:fillRect/>
          </a:stretch>
        </p:blipFill>
        <p:spPr>
          <a:xfrm>
            <a:off x="7048768" y="755373"/>
            <a:ext cx="4762500" cy="5791200"/>
          </a:xfrm>
          <a:prstGeom prst="rect">
            <a:avLst/>
          </a:prstGeom>
        </p:spPr>
      </p:pic>
    </p:spTree>
    <p:extLst>
      <p:ext uri="{BB962C8B-B14F-4D97-AF65-F5344CB8AC3E}">
        <p14:creationId xmlns:p14="http://schemas.microsoft.com/office/powerpoint/2010/main" val="3409810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1E3A78-E17C-4384-B678-CF2B768FF030}"/>
              </a:ext>
            </a:extLst>
          </p:cNvPr>
          <p:cNvSpPr txBox="1"/>
          <p:nvPr/>
        </p:nvSpPr>
        <p:spPr>
          <a:xfrm>
            <a:off x="1603717" y="703385"/>
            <a:ext cx="10255348" cy="4062651"/>
          </a:xfrm>
          <a:prstGeom prst="rect">
            <a:avLst/>
          </a:prstGeom>
          <a:noFill/>
        </p:spPr>
        <p:txBody>
          <a:bodyPr wrap="square" rtlCol="0">
            <a:spAutoFit/>
          </a:bodyPr>
          <a:lstStyle/>
          <a:p>
            <a:r>
              <a:rPr lang="en-AU" sz="2400" b="1" dirty="0"/>
              <a:t>Question 10. Glossopteris is a genus of flowerless seed ferns, common 250 million years ago, it is now extinct. Many species of Glossopteris have been identified from leaf fossils.</a:t>
            </a:r>
          </a:p>
          <a:p>
            <a:r>
              <a:rPr lang="en-AU" sz="2400" dirty="0"/>
              <a:t>a. Define the term ‘fossil’. (1 mark)</a:t>
            </a:r>
          </a:p>
          <a:p>
            <a:pPr marL="342900" indent="-342900">
              <a:buFont typeface="Arial" panose="020B0604020202020204" pitchFamily="34" charset="0"/>
              <a:buChar char="•"/>
            </a:pPr>
            <a:r>
              <a:rPr lang="en-AU" sz="2400" dirty="0">
                <a:solidFill>
                  <a:srgbClr val="FF0000"/>
                </a:solidFill>
              </a:rPr>
              <a:t>preserved remains/impression/traces of an old/ancient/extinct organism</a:t>
            </a:r>
          </a:p>
          <a:p>
            <a:r>
              <a:rPr lang="en-AU" sz="2400" dirty="0"/>
              <a:t>b. Outline how fossils can provide evidence for evolution. (3 marks)</a:t>
            </a:r>
          </a:p>
          <a:p>
            <a:pPr marL="342900" indent="-342900">
              <a:buFont typeface="Arial" panose="020B0604020202020204" pitchFamily="34" charset="0"/>
              <a:buChar char="•"/>
            </a:pPr>
            <a:r>
              <a:rPr lang="en-AU" sz="2400" dirty="0">
                <a:solidFill>
                  <a:srgbClr val="FF0000"/>
                </a:solidFill>
              </a:rPr>
              <a:t>show past life/extinct organisms 1 </a:t>
            </a:r>
          </a:p>
          <a:p>
            <a:pPr marL="342900" indent="-342900">
              <a:buFont typeface="Arial" panose="020B0604020202020204" pitchFamily="34" charset="0"/>
              <a:buChar char="•"/>
            </a:pPr>
            <a:r>
              <a:rPr lang="en-AU" sz="2400" dirty="0">
                <a:solidFill>
                  <a:srgbClr val="FF0000"/>
                </a:solidFill>
              </a:rPr>
              <a:t>show that life has changed over time or that life on earth has a long history 1 </a:t>
            </a:r>
          </a:p>
          <a:p>
            <a:pPr marL="342900" indent="-342900">
              <a:buFont typeface="Arial" panose="020B0604020202020204" pitchFamily="34" charset="0"/>
              <a:buChar char="•"/>
            </a:pPr>
            <a:r>
              <a:rPr lang="en-AU" sz="2400" dirty="0">
                <a:solidFill>
                  <a:srgbClr val="FF0000"/>
                </a:solidFill>
              </a:rPr>
              <a:t>show how one type of organism/structure has transitioned to another 1</a:t>
            </a:r>
          </a:p>
          <a:p>
            <a:pPr marL="342900" indent="-342900">
              <a:buFont typeface="+mj-lt"/>
              <a:buAutoNum type="alphaLcPeriod"/>
            </a:pPr>
            <a:endParaRPr lang="en-AU" dirty="0"/>
          </a:p>
        </p:txBody>
      </p:sp>
    </p:spTree>
    <p:extLst>
      <p:ext uri="{BB962C8B-B14F-4D97-AF65-F5344CB8AC3E}">
        <p14:creationId xmlns:p14="http://schemas.microsoft.com/office/powerpoint/2010/main" val="10833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B6851-78C2-4FFF-B617-1C4D2E0CB03F}"/>
              </a:ext>
            </a:extLst>
          </p:cNvPr>
          <p:cNvSpPr txBox="1"/>
          <p:nvPr/>
        </p:nvSpPr>
        <p:spPr>
          <a:xfrm>
            <a:off x="1617785" y="305068"/>
            <a:ext cx="10241280" cy="6247864"/>
          </a:xfrm>
          <a:prstGeom prst="rect">
            <a:avLst/>
          </a:prstGeom>
          <a:noFill/>
        </p:spPr>
        <p:txBody>
          <a:bodyPr wrap="square" rtlCol="0">
            <a:spAutoFit/>
          </a:bodyPr>
          <a:lstStyle/>
          <a:p>
            <a:r>
              <a:rPr lang="en-AU" sz="2400" dirty="0"/>
              <a:t>c. It has not been possible to determine the total number of Glossopteris species because the fossil record is incomplete.  List four reasons why the fossil record is incomplete. (4 marks)</a:t>
            </a:r>
          </a:p>
          <a:p>
            <a:pPr marL="342900" indent="-342900">
              <a:buFont typeface="Arial" panose="020B0604020202020204" pitchFamily="34" charset="0"/>
              <a:buChar char="•"/>
            </a:pPr>
            <a:r>
              <a:rPr lang="en-AU" sz="2000" dirty="0">
                <a:solidFill>
                  <a:srgbClr val="FF0000"/>
                </a:solidFill>
              </a:rPr>
              <a:t>only hard parts are likely to form fossils or soft parts are unlikely to form fossils </a:t>
            </a:r>
          </a:p>
          <a:p>
            <a:pPr marL="342900" indent="-342900">
              <a:buFont typeface="Arial" panose="020B0604020202020204" pitchFamily="34" charset="0"/>
              <a:buChar char="•"/>
            </a:pPr>
            <a:r>
              <a:rPr lang="en-AU" sz="2000" dirty="0">
                <a:solidFill>
                  <a:srgbClr val="FF0000"/>
                </a:solidFill>
              </a:rPr>
              <a:t>only organisms that avoid decomposition/scavengers/predators form fossils or fossils only form in areas with no oxygen/bacteria</a:t>
            </a:r>
          </a:p>
          <a:p>
            <a:pPr marL="342900" indent="-342900">
              <a:buFont typeface="Arial" panose="020B0604020202020204" pitchFamily="34" charset="0"/>
              <a:buChar char="•"/>
            </a:pPr>
            <a:r>
              <a:rPr lang="en-AU" sz="2000" dirty="0">
                <a:solidFill>
                  <a:srgbClr val="FF0000"/>
                </a:solidFill>
              </a:rPr>
              <a:t>only organisms that are buried in sediment/mineral rich water form fossils or rapid burial</a:t>
            </a:r>
          </a:p>
          <a:p>
            <a:pPr marL="342900" indent="-342900">
              <a:buFont typeface="Arial" panose="020B0604020202020204" pitchFamily="34" charset="0"/>
              <a:buChar char="•"/>
            </a:pPr>
            <a:r>
              <a:rPr lang="en-AU" sz="2000" dirty="0">
                <a:solidFill>
                  <a:srgbClr val="FF0000"/>
                </a:solidFill>
              </a:rPr>
              <a:t>not all fossils have been found yet </a:t>
            </a:r>
          </a:p>
          <a:p>
            <a:pPr marL="342900" indent="-342900">
              <a:buFont typeface="Arial" panose="020B0604020202020204" pitchFamily="34" charset="0"/>
              <a:buChar char="•"/>
            </a:pPr>
            <a:r>
              <a:rPr lang="en-AU" sz="2000" dirty="0">
                <a:solidFill>
                  <a:srgbClr val="FF0000"/>
                </a:solidFill>
              </a:rPr>
              <a:t>some fossils have been destroyed (by volcanic eruptions/human activities/earthquakes)</a:t>
            </a:r>
          </a:p>
          <a:p>
            <a:r>
              <a:rPr lang="en-AU" sz="2400" dirty="0"/>
              <a:t>d. Approximately when did life first evolve on Earth? (1 mark)</a:t>
            </a:r>
          </a:p>
          <a:p>
            <a:pPr marL="342900" indent="-342900">
              <a:buFont typeface="Arial" panose="020B0604020202020204" pitchFamily="34" charset="0"/>
              <a:buChar char="•"/>
            </a:pPr>
            <a:r>
              <a:rPr lang="en-AU" sz="2000" dirty="0">
                <a:solidFill>
                  <a:srgbClr val="FF0000"/>
                </a:solidFill>
              </a:rPr>
              <a:t>3.5 billion years ago (accept any answer between 3 and 4 billion) or Archaean or Palaeozoic </a:t>
            </a:r>
          </a:p>
          <a:p>
            <a:r>
              <a:rPr lang="en-AU" sz="2400" dirty="0"/>
              <a:t>e. Describe the first life forms on Earth. (3 marks)</a:t>
            </a:r>
          </a:p>
          <a:p>
            <a:pPr marL="342900" indent="-342900">
              <a:buFont typeface="Arial" panose="020B0604020202020204" pitchFamily="34" charset="0"/>
              <a:buChar char="•"/>
            </a:pPr>
            <a:r>
              <a:rPr lang="en-AU" sz="2000" dirty="0">
                <a:solidFill>
                  <a:srgbClr val="FF0000"/>
                </a:solidFill>
              </a:rPr>
              <a:t>microbes/single cell</a:t>
            </a:r>
          </a:p>
          <a:p>
            <a:pPr marL="342900" indent="-342900">
              <a:buFont typeface="Arial" panose="020B0604020202020204" pitchFamily="34" charset="0"/>
              <a:buChar char="•"/>
            </a:pPr>
            <a:r>
              <a:rPr lang="en-AU" sz="2000" dirty="0">
                <a:solidFill>
                  <a:srgbClr val="FF0000"/>
                </a:solidFill>
              </a:rPr>
              <a:t>simple cells/prokaryotes </a:t>
            </a:r>
          </a:p>
          <a:p>
            <a:pPr marL="342900" indent="-342900">
              <a:buFont typeface="Arial" panose="020B0604020202020204" pitchFamily="34" charset="0"/>
              <a:buChar char="•"/>
            </a:pPr>
            <a:r>
              <a:rPr lang="en-AU" sz="2000" dirty="0">
                <a:solidFill>
                  <a:srgbClr val="FF0000"/>
                </a:solidFill>
              </a:rPr>
              <a:t>bacteria/bacteria-like/archaea </a:t>
            </a:r>
          </a:p>
          <a:p>
            <a:pPr marL="342900" indent="-342900">
              <a:buFont typeface="Arial" panose="020B0604020202020204" pitchFamily="34" charset="0"/>
              <a:buChar char="•"/>
            </a:pPr>
            <a:r>
              <a:rPr lang="en-AU" sz="2000" dirty="0">
                <a:solidFill>
                  <a:srgbClr val="FF0000"/>
                </a:solidFill>
              </a:rPr>
              <a:t>aquatic/anaerobes/marine</a:t>
            </a:r>
          </a:p>
        </p:txBody>
      </p:sp>
    </p:spTree>
    <p:extLst>
      <p:ext uri="{BB962C8B-B14F-4D97-AF65-F5344CB8AC3E}">
        <p14:creationId xmlns:p14="http://schemas.microsoft.com/office/powerpoint/2010/main" val="39508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1E17-DE7A-48C4-AFD4-8C8D1337C9A2}"/>
              </a:ext>
            </a:extLst>
          </p:cNvPr>
          <p:cNvSpPr>
            <a:spLocks noGrp="1"/>
          </p:cNvSpPr>
          <p:nvPr>
            <p:ph type="title"/>
          </p:nvPr>
        </p:nvSpPr>
        <p:spPr>
          <a:xfrm>
            <a:off x="2592925" y="624110"/>
            <a:ext cx="8911687" cy="674603"/>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Science Inquiry Skills</a:t>
            </a:r>
          </a:p>
        </p:txBody>
      </p:sp>
      <p:sp>
        <p:nvSpPr>
          <p:cNvPr id="3" name="Content Placeholder 2">
            <a:extLst>
              <a:ext uri="{FF2B5EF4-FFF2-40B4-BE49-F238E27FC236}">
                <a16:creationId xmlns:a16="http://schemas.microsoft.com/office/drawing/2014/main" id="{526E3859-21C4-4A29-B43C-EEA05F407D50}"/>
              </a:ext>
            </a:extLst>
          </p:cNvPr>
          <p:cNvSpPr>
            <a:spLocks noGrp="1"/>
          </p:cNvSpPr>
          <p:nvPr>
            <p:ph idx="1"/>
          </p:nvPr>
        </p:nvSpPr>
        <p:spPr>
          <a:xfrm>
            <a:off x="1272209" y="1417983"/>
            <a:ext cx="10469217" cy="5207900"/>
          </a:xfrm>
        </p:spPr>
        <p:txBody>
          <a:bodyPr>
            <a:normAutofit fontScale="55000" lnSpcReduction="20000"/>
          </a:bodyPr>
          <a:lstStyle/>
          <a:p>
            <a:r>
              <a:rPr lang="en-AU" sz="4200" dirty="0">
                <a:solidFill>
                  <a:schemeClr val="tx1"/>
                </a:solidFill>
                <a:latin typeface="Arial" panose="020B0604020202020204" pitchFamily="34" charset="0"/>
                <a:cs typeface="Arial" panose="020B0604020202020204" pitchFamily="34" charset="0"/>
              </a:rPr>
              <a:t>Writing a </a:t>
            </a:r>
            <a:r>
              <a:rPr lang="en-AU" sz="4200" u="sng" dirty="0">
                <a:solidFill>
                  <a:schemeClr val="tx1"/>
                </a:solidFill>
                <a:latin typeface="Arial" panose="020B0604020202020204" pitchFamily="34" charset="0"/>
                <a:cs typeface="Arial" panose="020B0604020202020204" pitchFamily="34" charset="0"/>
              </a:rPr>
              <a:t>h</a:t>
            </a:r>
            <a:r>
              <a:rPr lang="en-AU" sz="4200" dirty="0">
                <a:solidFill>
                  <a:schemeClr val="tx1"/>
                </a:solidFill>
                <a:latin typeface="Arial" panose="020B0604020202020204" pitchFamily="34" charset="0"/>
                <a:cs typeface="Arial" panose="020B0604020202020204" pitchFamily="34" charset="0"/>
              </a:rPr>
              <a:t>yp</a:t>
            </a:r>
            <a:r>
              <a:rPr lang="en-AU" sz="4200" u="sng" dirty="0">
                <a:solidFill>
                  <a:schemeClr val="tx1"/>
                </a:solidFill>
                <a:latin typeface="Arial" panose="020B0604020202020204" pitchFamily="34" charset="0"/>
                <a:cs typeface="Arial" panose="020B0604020202020204" pitchFamily="34" charset="0"/>
              </a:rPr>
              <a:t>othesis</a:t>
            </a:r>
            <a:r>
              <a:rPr lang="en-AU" sz="4200" dirty="0">
                <a:solidFill>
                  <a:schemeClr val="tx1"/>
                </a:solidFill>
                <a:latin typeface="Arial" panose="020B0604020202020204" pitchFamily="34" charset="0"/>
                <a:cs typeface="Arial" panose="020B0604020202020204" pitchFamily="34" charset="0"/>
              </a:rPr>
              <a:t>: </a:t>
            </a:r>
            <a:r>
              <a:rPr lang="en-AU" sz="4200" b="1" dirty="0">
                <a:solidFill>
                  <a:schemeClr val="tx1"/>
                </a:solidFill>
                <a:latin typeface="Arial" panose="020B0604020202020204" pitchFamily="34" charset="0"/>
                <a:cs typeface="Arial" panose="020B0604020202020204" pitchFamily="34" charset="0"/>
              </a:rPr>
              <a:t>The </a:t>
            </a:r>
            <a:r>
              <a:rPr lang="en-AU" sz="4200" b="1" u="sng" dirty="0">
                <a:solidFill>
                  <a:schemeClr val="tx1"/>
                </a:solidFill>
                <a:latin typeface="Arial" panose="020B0604020202020204" pitchFamily="34" charset="0"/>
                <a:cs typeface="Arial" panose="020B0604020202020204" pitchFamily="34" charset="0"/>
              </a:rPr>
              <a:t>independent variable</a:t>
            </a:r>
            <a:r>
              <a:rPr lang="en-AU" sz="4200" b="1" dirty="0">
                <a:solidFill>
                  <a:schemeClr val="tx1"/>
                </a:solidFill>
                <a:latin typeface="Arial" panose="020B0604020202020204" pitchFamily="34" charset="0"/>
                <a:cs typeface="Arial" panose="020B0604020202020204" pitchFamily="34" charset="0"/>
              </a:rPr>
              <a:t> changed the </a:t>
            </a:r>
            <a:r>
              <a:rPr lang="en-AU" sz="4200" b="1" u="sng" dirty="0">
                <a:solidFill>
                  <a:schemeClr val="tx1"/>
                </a:solidFill>
                <a:latin typeface="Arial" panose="020B0604020202020204" pitchFamily="34" charset="0"/>
                <a:cs typeface="Arial" panose="020B0604020202020204" pitchFamily="34" charset="0"/>
              </a:rPr>
              <a:t>dependent variable</a:t>
            </a:r>
            <a:r>
              <a:rPr lang="en-AU" sz="4200" b="1" dirty="0">
                <a:solidFill>
                  <a:schemeClr val="tx1"/>
                </a:solidFill>
                <a:latin typeface="Arial" panose="020B0604020202020204" pitchFamily="34" charset="0"/>
                <a:cs typeface="Arial" panose="020B0604020202020204" pitchFamily="34" charset="0"/>
              </a:rPr>
              <a:t> by...</a:t>
            </a:r>
          </a:p>
          <a:p>
            <a:pPr lvl="1"/>
            <a:r>
              <a:rPr lang="en-AU" sz="4200" dirty="0">
                <a:solidFill>
                  <a:schemeClr val="tx1"/>
                </a:solidFill>
                <a:latin typeface="Arial" panose="020B0604020202020204" pitchFamily="34" charset="0"/>
                <a:cs typeface="Arial" panose="020B0604020202020204" pitchFamily="34" charset="0"/>
              </a:rPr>
              <a:t>A hypothesis states a relationship between variables.</a:t>
            </a:r>
          </a:p>
          <a:p>
            <a:pPr lvl="1"/>
            <a:r>
              <a:rPr lang="en-AU" sz="4200" dirty="0">
                <a:solidFill>
                  <a:schemeClr val="tx1"/>
                </a:solidFill>
                <a:latin typeface="Arial" panose="020B0604020202020204" pitchFamily="34" charset="0"/>
                <a:cs typeface="Arial" panose="020B0604020202020204" pitchFamily="34" charset="0"/>
              </a:rPr>
              <a:t>A prediction is what you expect to happen if your hypothesis is supported.</a:t>
            </a:r>
          </a:p>
          <a:p>
            <a:pPr marL="0" indent="0">
              <a:buNone/>
            </a:pPr>
            <a:r>
              <a:rPr lang="en-AU" sz="4200" dirty="0">
                <a:solidFill>
                  <a:schemeClr val="tx1"/>
                </a:solidFill>
                <a:latin typeface="Arial" panose="020B0604020202020204" pitchFamily="34" charset="0"/>
                <a:cs typeface="Arial" panose="020B0604020202020204" pitchFamily="34" charset="0"/>
              </a:rPr>
              <a:t> </a:t>
            </a:r>
          </a:p>
          <a:p>
            <a:pPr lvl="0"/>
            <a:r>
              <a:rPr lang="en-AU" sz="4200" dirty="0">
                <a:solidFill>
                  <a:schemeClr val="tx1"/>
                </a:solidFill>
                <a:latin typeface="Arial" panose="020B0604020202020204" pitchFamily="34" charset="0"/>
                <a:cs typeface="Arial" panose="020B0604020202020204" pitchFamily="34" charset="0"/>
              </a:rPr>
              <a:t>An </a:t>
            </a:r>
            <a:r>
              <a:rPr lang="en-AU" sz="4200" b="1" i="1" dirty="0">
                <a:solidFill>
                  <a:schemeClr val="tx1"/>
                </a:solidFill>
                <a:latin typeface="Arial" panose="020B0604020202020204" pitchFamily="34" charset="0"/>
                <a:cs typeface="Arial" panose="020B0604020202020204" pitchFamily="34" charset="0"/>
              </a:rPr>
              <a:t>independent variable</a:t>
            </a:r>
            <a:r>
              <a:rPr lang="en-AU" sz="4200" dirty="0">
                <a:solidFill>
                  <a:schemeClr val="tx1"/>
                </a:solidFill>
                <a:latin typeface="Arial" panose="020B0604020202020204" pitchFamily="34" charset="0"/>
                <a:cs typeface="Arial" panose="020B0604020202020204" pitchFamily="34" charset="0"/>
              </a:rPr>
              <a:t> is the factor chosen and manipulated by the experimenter.</a:t>
            </a:r>
          </a:p>
          <a:p>
            <a:pPr marL="0" indent="0">
              <a:buNone/>
            </a:pPr>
            <a:r>
              <a:rPr lang="en-AU" sz="4200" dirty="0">
                <a:solidFill>
                  <a:schemeClr val="tx1"/>
                </a:solidFill>
                <a:latin typeface="Arial" panose="020B0604020202020204" pitchFamily="34" charset="0"/>
                <a:cs typeface="Arial" panose="020B0604020202020204" pitchFamily="34" charset="0"/>
              </a:rPr>
              <a:t> </a:t>
            </a:r>
          </a:p>
          <a:p>
            <a:pPr lvl="0"/>
            <a:r>
              <a:rPr lang="en-AU" sz="4200" dirty="0">
                <a:solidFill>
                  <a:schemeClr val="tx1"/>
                </a:solidFill>
                <a:latin typeface="Arial" panose="020B0604020202020204" pitchFamily="34" charset="0"/>
                <a:cs typeface="Arial" panose="020B0604020202020204" pitchFamily="34" charset="0"/>
              </a:rPr>
              <a:t>A </a:t>
            </a:r>
            <a:r>
              <a:rPr lang="en-AU" sz="4200" b="1" i="1" dirty="0">
                <a:solidFill>
                  <a:schemeClr val="tx1"/>
                </a:solidFill>
                <a:latin typeface="Arial" panose="020B0604020202020204" pitchFamily="34" charset="0"/>
                <a:cs typeface="Arial" panose="020B0604020202020204" pitchFamily="34" charset="0"/>
              </a:rPr>
              <a:t>dependent variable </a:t>
            </a:r>
            <a:r>
              <a:rPr lang="en-AU" sz="4200" dirty="0">
                <a:solidFill>
                  <a:schemeClr val="tx1"/>
                </a:solidFill>
                <a:latin typeface="Arial" panose="020B0604020202020204" pitchFamily="34" charset="0"/>
                <a:cs typeface="Arial" panose="020B0604020202020204" pitchFamily="34" charset="0"/>
              </a:rPr>
              <a:t>is the factor responding to the independent variable. (It is dependent upon the independent variable) The experimenter collects results about this variable.</a:t>
            </a:r>
          </a:p>
          <a:p>
            <a:pPr marL="0" indent="0">
              <a:buNone/>
            </a:pPr>
            <a:r>
              <a:rPr lang="en-AU" sz="4200" dirty="0">
                <a:solidFill>
                  <a:schemeClr val="tx1"/>
                </a:solidFill>
                <a:latin typeface="Arial" panose="020B0604020202020204" pitchFamily="34" charset="0"/>
                <a:cs typeface="Arial" panose="020B0604020202020204" pitchFamily="34" charset="0"/>
              </a:rPr>
              <a:t> </a:t>
            </a:r>
          </a:p>
          <a:p>
            <a:pPr lvl="0"/>
            <a:r>
              <a:rPr lang="en-AU" sz="4200" dirty="0">
                <a:solidFill>
                  <a:schemeClr val="tx1"/>
                </a:solidFill>
                <a:latin typeface="Arial" panose="020B0604020202020204" pitchFamily="34" charset="0"/>
                <a:cs typeface="Arial" panose="020B0604020202020204" pitchFamily="34" charset="0"/>
              </a:rPr>
              <a:t>A </a:t>
            </a:r>
            <a:r>
              <a:rPr lang="en-AU" sz="4200" b="1" i="1" dirty="0">
                <a:solidFill>
                  <a:schemeClr val="tx1"/>
                </a:solidFill>
                <a:latin typeface="Arial" panose="020B0604020202020204" pitchFamily="34" charset="0"/>
                <a:cs typeface="Arial" panose="020B0604020202020204" pitchFamily="34" charset="0"/>
              </a:rPr>
              <a:t>Controlled variable </a:t>
            </a:r>
            <a:r>
              <a:rPr lang="en-AU" sz="4200" dirty="0">
                <a:solidFill>
                  <a:schemeClr val="tx1"/>
                </a:solidFill>
                <a:latin typeface="Arial" panose="020B0604020202020204" pitchFamily="34" charset="0"/>
                <a:cs typeface="Arial" panose="020B0604020202020204" pitchFamily="34" charset="0"/>
              </a:rPr>
              <a:t>is the factor which is the same for all the subjects being tested. It stays the same for the whole experiment.</a:t>
            </a:r>
          </a:p>
        </p:txBody>
      </p:sp>
    </p:spTree>
    <p:extLst>
      <p:ext uri="{BB962C8B-B14F-4D97-AF65-F5344CB8AC3E}">
        <p14:creationId xmlns:p14="http://schemas.microsoft.com/office/powerpoint/2010/main" val="33972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B32B465E-FBB7-4E5B-9082-53B7307944F7}"/>
              </a:ext>
            </a:extLst>
          </p:cNvPr>
          <p:cNvPicPr>
            <a:picLocks noChangeAspect="1"/>
          </p:cNvPicPr>
          <p:nvPr/>
        </p:nvPicPr>
        <p:blipFill>
          <a:blip r:embed="rId3"/>
          <a:stretch>
            <a:fillRect/>
          </a:stretch>
        </p:blipFill>
        <p:spPr>
          <a:xfrm>
            <a:off x="1909128" y="140864"/>
            <a:ext cx="8373743" cy="2680092"/>
          </a:xfrm>
          <a:prstGeom prst="rect">
            <a:avLst/>
          </a:prstGeom>
        </p:spPr>
      </p:pic>
      <p:sp>
        <p:nvSpPr>
          <p:cNvPr id="5" name="TextBox 4">
            <a:extLst>
              <a:ext uri="{FF2B5EF4-FFF2-40B4-BE49-F238E27FC236}">
                <a16:creationId xmlns:a16="http://schemas.microsoft.com/office/drawing/2014/main" id="{57E1758B-037C-4808-BDCA-3297684902F3}"/>
              </a:ext>
            </a:extLst>
          </p:cNvPr>
          <p:cNvSpPr txBox="1"/>
          <p:nvPr/>
        </p:nvSpPr>
        <p:spPr>
          <a:xfrm>
            <a:off x="998805" y="2820956"/>
            <a:ext cx="10832123" cy="3323987"/>
          </a:xfrm>
          <a:prstGeom prst="rect">
            <a:avLst/>
          </a:prstGeom>
          <a:noFill/>
        </p:spPr>
        <p:txBody>
          <a:bodyPr wrap="square" rtlCol="0">
            <a:spAutoFit/>
          </a:bodyPr>
          <a:lstStyle/>
          <a:p>
            <a:r>
              <a:rPr lang="en-AU" sz="2400" dirty="0"/>
              <a:t>f. Use these data to describe the evolutionary relationships of these monkeys. (4 marks)</a:t>
            </a:r>
          </a:p>
          <a:p>
            <a:pPr marL="342900" indent="-342900">
              <a:buFont typeface="Arial" panose="020B0604020202020204" pitchFamily="34" charset="0"/>
              <a:buChar char="•"/>
            </a:pPr>
            <a:r>
              <a:rPr lang="en-AU" sz="2000" dirty="0" err="1">
                <a:solidFill>
                  <a:srgbClr val="FF0000"/>
                </a:solidFill>
              </a:rPr>
              <a:t>saki</a:t>
            </a:r>
            <a:r>
              <a:rPr lang="en-AU" sz="2000" dirty="0">
                <a:solidFill>
                  <a:srgbClr val="FF0000"/>
                </a:solidFill>
              </a:rPr>
              <a:t> and woolly are closely related/most closely related 1 </a:t>
            </a:r>
          </a:p>
          <a:p>
            <a:pPr marL="342900" indent="-342900">
              <a:buFont typeface="Arial" panose="020B0604020202020204" pitchFamily="34" charset="0"/>
              <a:buChar char="•"/>
            </a:pPr>
            <a:r>
              <a:rPr lang="en-AU" sz="2000" dirty="0">
                <a:solidFill>
                  <a:srgbClr val="FF0000"/>
                </a:solidFill>
              </a:rPr>
              <a:t>colobus and macaque are closely related/next most closely related 1 </a:t>
            </a:r>
          </a:p>
          <a:p>
            <a:pPr marL="342900" indent="-342900">
              <a:buFont typeface="Arial" panose="020B0604020202020204" pitchFamily="34" charset="0"/>
              <a:buChar char="•"/>
            </a:pPr>
            <a:r>
              <a:rPr lang="en-AU" sz="2000" dirty="0">
                <a:solidFill>
                  <a:srgbClr val="FF0000"/>
                </a:solidFill>
              </a:rPr>
              <a:t>squirrel, </a:t>
            </a:r>
            <a:r>
              <a:rPr lang="en-AU" sz="2000" dirty="0" err="1">
                <a:solidFill>
                  <a:srgbClr val="FF0000"/>
                </a:solidFill>
              </a:rPr>
              <a:t>saki</a:t>
            </a:r>
            <a:r>
              <a:rPr lang="en-AU" sz="2000" dirty="0">
                <a:solidFill>
                  <a:srgbClr val="FF0000"/>
                </a:solidFill>
              </a:rPr>
              <a:t> and woolly form a related group or colobus and macaque are distantly related to others or form a distinctive group 1 </a:t>
            </a:r>
          </a:p>
          <a:p>
            <a:pPr marL="342900" indent="-342900">
              <a:buFont typeface="Arial" panose="020B0604020202020204" pitchFamily="34" charset="0"/>
              <a:buChar char="•"/>
            </a:pPr>
            <a:r>
              <a:rPr lang="en-AU" sz="2000" dirty="0">
                <a:solidFill>
                  <a:srgbClr val="FF0000"/>
                </a:solidFill>
              </a:rPr>
              <a:t>any accurate quote of data (must give names of monkeys and number of amino acid substitutions)</a:t>
            </a:r>
          </a:p>
          <a:p>
            <a:pPr marL="342900" indent="-342900">
              <a:buFont typeface="Arial" panose="020B0604020202020204" pitchFamily="34" charset="0"/>
              <a:buChar char="•"/>
            </a:pPr>
            <a:endParaRPr lang="en-AU" sz="2400" dirty="0">
              <a:solidFill>
                <a:srgbClr val="FF0000"/>
              </a:solidFill>
            </a:endParaRPr>
          </a:p>
          <a:p>
            <a:endParaRPr lang="en-AU" dirty="0"/>
          </a:p>
        </p:txBody>
      </p:sp>
    </p:spTree>
    <p:extLst>
      <p:ext uri="{BB962C8B-B14F-4D97-AF65-F5344CB8AC3E}">
        <p14:creationId xmlns:p14="http://schemas.microsoft.com/office/powerpoint/2010/main" val="22654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5DB02-DC2D-4DC7-924A-904F77B2F1DC}"/>
              </a:ext>
            </a:extLst>
          </p:cNvPr>
          <p:cNvSpPr txBox="1"/>
          <p:nvPr/>
        </p:nvSpPr>
        <p:spPr>
          <a:xfrm>
            <a:off x="1699846" y="956603"/>
            <a:ext cx="9779391" cy="5016758"/>
          </a:xfrm>
          <a:prstGeom prst="rect">
            <a:avLst/>
          </a:prstGeom>
          <a:noFill/>
        </p:spPr>
        <p:txBody>
          <a:bodyPr wrap="square" rtlCol="0">
            <a:spAutoFit/>
          </a:bodyPr>
          <a:lstStyle/>
          <a:p>
            <a:r>
              <a:rPr lang="en-AU" sz="2400" dirty="0"/>
              <a:t>g. Explain how differences in the amino acid sequence of a protein can provide evidence of evolutionary relationships between organisms. (4 marks)</a:t>
            </a:r>
          </a:p>
          <a:p>
            <a:r>
              <a:rPr lang="en-AU" sz="2400" dirty="0"/>
              <a:t>Either</a:t>
            </a:r>
            <a:r>
              <a:rPr lang="en-AU" dirty="0"/>
              <a:t> </a:t>
            </a:r>
          </a:p>
          <a:p>
            <a:pPr marL="285750" indent="-285750">
              <a:buFont typeface="Arial" panose="020B0604020202020204" pitchFamily="34" charset="0"/>
              <a:buChar char="•"/>
            </a:pPr>
            <a:r>
              <a:rPr lang="en-AU" sz="2000" dirty="0">
                <a:solidFill>
                  <a:srgbClr val="FF0000"/>
                </a:solidFill>
              </a:rPr>
              <a:t>sequence of amino acids in a protein is determined by a DNA sequence </a:t>
            </a:r>
          </a:p>
          <a:p>
            <a:pPr marL="285750" indent="-285750">
              <a:buFont typeface="Arial" panose="020B0604020202020204" pitchFamily="34" charset="0"/>
              <a:buChar char="•"/>
            </a:pPr>
            <a:r>
              <a:rPr lang="en-AU" sz="2000" dirty="0">
                <a:solidFill>
                  <a:srgbClr val="FF0000"/>
                </a:solidFill>
              </a:rPr>
              <a:t>the more similar the amino acids, the more similar the DNA sequence </a:t>
            </a:r>
          </a:p>
          <a:p>
            <a:pPr marL="285750" indent="-285750">
              <a:buFont typeface="Arial" panose="020B0604020202020204" pitchFamily="34" charset="0"/>
              <a:buChar char="•"/>
            </a:pPr>
            <a:r>
              <a:rPr lang="en-AU" sz="2000" dirty="0">
                <a:solidFill>
                  <a:srgbClr val="FF0000"/>
                </a:solidFill>
              </a:rPr>
              <a:t>organisms with similar DNA/amino acid sequences are closely related </a:t>
            </a:r>
          </a:p>
          <a:p>
            <a:pPr marL="285750" indent="-285750">
              <a:buFont typeface="Arial" panose="020B0604020202020204" pitchFamily="34" charset="0"/>
              <a:buChar char="•"/>
            </a:pPr>
            <a:r>
              <a:rPr lang="en-AU" sz="2000" dirty="0">
                <a:solidFill>
                  <a:srgbClr val="FF0000"/>
                </a:solidFill>
              </a:rPr>
              <a:t>because they diverged more recently </a:t>
            </a:r>
          </a:p>
          <a:p>
            <a:pPr marL="285750" indent="-285750">
              <a:buFont typeface="Arial" panose="020B0604020202020204" pitchFamily="34" charset="0"/>
              <a:buChar char="•"/>
            </a:pPr>
            <a:r>
              <a:rPr lang="en-AU" sz="2000" dirty="0">
                <a:solidFill>
                  <a:srgbClr val="FF0000"/>
                </a:solidFill>
              </a:rPr>
              <a:t>less time to accumulate mutations/differences </a:t>
            </a:r>
          </a:p>
          <a:p>
            <a:r>
              <a:rPr lang="en-AU" sz="2400" dirty="0"/>
              <a:t>or </a:t>
            </a:r>
          </a:p>
          <a:p>
            <a:pPr marL="285750" indent="-285750">
              <a:buFont typeface="Arial" panose="020B0604020202020204" pitchFamily="34" charset="0"/>
              <a:buChar char="•"/>
            </a:pPr>
            <a:r>
              <a:rPr lang="en-AU" sz="2000" dirty="0">
                <a:solidFill>
                  <a:srgbClr val="FF0000"/>
                </a:solidFill>
              </a:rPr>
              <a:t>sequence of amino acids in a protein is determined by a DNA sequence </a:t>
            </a:r>
          </a:p>
          <a:p>
            <a:pPr marL="285750" indent="-285750">
              <a:buFont typeface="Arial" panose="020B0604020202020204" pitchFamily="34" charset="0"/>
              <a:buChar char="•"/>
            </a:pPr>
            <a:r>
              <a:rPr lang="en-AU" sz="2000" dirty="0">
                <a:solidFill>
                  <a:srgbClr val="FF0000"/>
                </a:solidFill>
              </a:rPr>
              <a:t>the more different the amino acids, the more different the DNA sequence </a:t>
            </a:r>
          </a:p>
          <a:p>
            <a:pPr marL="285750" indent="-285750">
              <a:buFont typeface="Arial" panose="020B0604020202020204" pitchFamily="34" charset="0"/>
              <a:buChar char="•"/>
            </a:pPr>
            <a:r>
              <a:rPr lang="en-AU" sz="2000" dirty="0">
                <a:solidFill>
                  <a:srgbClr val="FF0000"/>
                </a:solidFill>
              </a:rPr>
              <a:t>organisms with different DNA/amino acid sequences are not closely related </a:t>
            </a:r>
          </a:p>
          <a:p>
            <a:pPr marL="285750" indent="-285750">
              <a:buFont typeface="Arial" panose="020B0604020202020204" pitchFamily="34" charset="0"/>
              <a:buChar char="•"/>
            </a:pPr>
            <a:r>
              <a:rPr lang="en-AU" sz="2000" dirty="0">
                <a:solidFill>
                  <a:srgbClr val="FF0000"/>
                </a:solidFill>
              </a:rPr>
              <a:t>because they diverge a long time ago </a:t>
            </a:r>
          </a:p>
          <a:p>
            <a:pPr marL="285750" indent="-285750">
              <a:buFont typeface="Arial" panose="020B0604020202020204" pitchFamily="34" charset="0"/>
              <a:buChar char="•"/>
            </a:pPr>
            <a:r>
              <a:rPr lang="en-AU" sz="2000" dirty="0">
                <a:solidFill>
                  <a:srgbClr val="FF0000"/>
                </a:solidFill>
              </a:rPr>
              <a:t>more time to accumulate mutations/differences</a:t>
            </a:r>
          </a:p>
        </p:txBody>
      </p:sp>
    </p:spTree>
    <p:extLst>
      <p:ext uri="{BB962C8B-B14F-4D97-AF65-F5344CB8AC3E}">
        <p14:creationId xmlns:p14="http://schemas.microsoft.com/office/powerpoint/2010/main" val="36160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9C48-80DB-49BF-AF15-8812E80255C3}"/>
              </a:ext>
            </a:extLst>
          </p:cNvPr>
          <p:cNvSpPr>
            <a:spLocks noGrp="1"/>
          </p:cNvSpPr>
          <p:nvPr>
            <p:ph type="title"/>
          </p:nvPr>
        </p:nvSpPr>
        <p:spPr>
          <a:xfrm>
            <a:off x="1656522" y="420712"/>
            <a:ext cx="10296940" cy="992655"/>
          </a:xfrm>
        </p:spPr>
        <p:txBody>
          <a:bodyPr>
            <a:normAutofit fontScale="90000"/>
          </a:bodyPr>
          <a:lstStyle/>
          <a:p>
            <a:pPr algn="just"/>
            <a:r>
              <a:rPr lang="en-AU" sz="3100" dirty="0">
                <a:solidFill>
                  <a:schemeClr val="tx1"/>
                </a:solidFill>
                <a:latin typeface="Arial Narrow" panose="020B0606020202030204" pitchFamily="34" charset="0"/>
                <a:cs typeface="Arial" panose="020B0604020202020204" pitchFamily="34" charset="0"/>
              </a:rPr>
              <a:t>Natural Selection </a:t>
            </a:r>
            <a:r>
              <a:rPr lang="en-AU" sz="3100" b="1" dirty="0">
                <a:solidFill>
                  <a:schemeClr val="tx1"/>
                </a:solidFill>
                <a:latin typeface="Arial Narrow" panose="020B0606020202030204" pitchFamily="34" charset="0"/>
                <a:cs typeface="Arial" panose="020B0604020202020204" pitchFamily="34" charset="0"/>
              </a:rPr>
              <a:t>…</a:t>
            </a:r>
            <a:r>
              <a:rPr lang="en-AU" sz="3100" b="1" i="1" dirty="0">
                <a:solidFill>
                  <a:schemeClr val="tx1"/>
                </a:solidFill>
                <a:latin typeface="Arial Narrow" panose="020B0606020202030204" pitchFamily="34" charset="0"/>
                <a:cs typeface="Arial" panose="020B0604020202020204" pitchFamily="34" charset="0"/>
              </a:rPr>
              <a:t>“the selection of those alleles (genes) in a population that give an organism greater survival advantage.”</a:t>
            </a:r>
            <a:br>
              <a:rPr lang="en-AU" sz="2800" b="1" i="1" dirty="0">
                <a:solidFill>
                  <a:schemeClr val="tx1"/>
                </a:solidFill>
                <a:latin typeface="Arial Narrow" panose="020B0606020202030204" pitchFamily="34" charset="0"/>
                <a:cs typeface="Arial" panose="020B0604020202020204" pitchFamily="34" charset="0"/>
              </a:rPr>
            </a:br>
            <a:endParaRPr lang="en-AU" sz="2800" dirty="0">
              <a:solidFill>
                <a:schemeClr val="tx1"/>
              </a:solidFill>
              <a:latin typeface="Arial Narrow" panose="020B0606020202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D61892-136D-4A6E-98D1-AD06A9556DAE}"/>
              </a:ext>
            </a:extLst>
          </p:cNvPr>
          <p:cNvSpPr>
            <a:spLocks noGrp="1"/>
          </p:cNvSpPr>
          <p:nvPr>
            <p:ph idx="1"/>
          </p:nvPr>
        </p:nvSpPr>
        <p:spPr>
          <a:xfrm>
            <a:off x="1090756" y="1582179"/>
            <a:ext cx="10681253" cy="3510325"/>
          </a:xfrm>
        </p:spPr>
        <p:txBody>
          <a:bodyPr>
            <a:normAutofit/>
          </a:bodyPr>
          <a:lstStyle/>
          <a:p>
            <a:pPr marL="0" indent="0" algn="just">
              <a:lnSpc>
                <a:spcPct val="150000"/>
              </a:lnSpc>
              <a:buNone/>
            </a:pPr>
            <a:r>
              <a:rPr lang="en-AU" sz="2400" dirty="0">
                <a:solidFill>
                  <a:schemeClr val="tx1"/>
                </a:solidFill>
                <a:latin typeface="Arial Narrow" panose="020B0606020202030204" pitchFamily="34" charset="0"/>
                <a:cs typeface="Arial" panose="020B0604020202020204" pitchFamily="34" charset="0"/>
              </a:rPr>
              <a:t>Q11.</a:t>
            </a:r>
            <a:r>
              <a:rPr lang="en-AU" sz="2400" dirty="0"/>
              <a:t> </a:t>
            </a:r>
            <a:r>
              <a:rPr lang="en-AU" sz="2400" dirty="0">
                <a:solidFill>
                  <a:schemeClr val="tx1"/>
                </a:solidFill>
              </a:rPr>
              <a:t>The islands in the Caribbean Sea are home to more than 150 species of lizard, all belonging to the genus Anolis. It has been hypothesised that all these species are the descendants of two original populations of lizard. Each species has unique features that enable it to live in its habitat. The lizards are found in mountain ranges, woodlands, and rainforests. Many Caribbean islands have only one species of Anolis lizard. [SACE Biology 2014]</a:t>
            </a:r>
            <a:endParaRPr lang="en-AU" sz="2400" dirty="0">
              <a:solidFill>
                <a:schemeClr val="tx1"/>
              </a:solidFill>
              <a:latin typeface="Arial Narrow" panose="020B0606020202030204" pitchFamily="34" charset="0"/>
              <a:cs typeface="Arial" panose="020B0604020202020204" pitchFamily="34" charset="0"/>
            </a:endParaRPr>
          </a:p>
          <a:p>
            <a:pPr marL="0" indent="0">
              <a:buNone/>
            </a:pPr>
            <a:endParaRPr lang="en-A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69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6A983-AC99-4DF9-872F-BF7230014101}"/>
              </a:ext>
            </a:extLst>
          </p:cNvPr>
          <p:cNvSpPr>
            <a:spLocks noGrp="1"/>
          </p:cNvSpPr>
          <p:nvPr>
            <p:ph idx="1"/>
          </p:nvPr>
        </p:nvSpPr>
        <p:spPr>
          <a:xfrm>
            <a:off x="1871003" y="661182"/>
            <a:ext cx="9633609" cy="2588456"/>
          </a:xfrm>
        </p:spPr>
        <p:txBody>
          <a:bodyPr>
            <a:normAutofit/>
          </a:bodyPr>
          <a:lstStyle/>
          <a:p>
            <a:pPr marL="0" indent="0">
              <a:buNone/>
            </a:pPr>
            <a:r>
              <a:rPr lang="en-AU" sz="2400" dirty="0">
                <a:solidFill>
                  <a:schemeClr val="tx1"/>
                </a:solidFill>
              </a:rPr>
              <a:t>Describe: </a:t>
            </a:r>
          </a:p>
          <a:p>
            <a:pPr marL="0" indent="0">
              <a:buNone/>
            </a:pPr>
            <a:r>
              <a:rPr lang="en-AU" sz="2400" dirty="0">
                <a:solidFill>
                  <a:schemeClr val="tx1"/>
                </a:solidFill>
              </a:rPr>
              <a:t>• two important events that occur during gamete production, increasing the chances of survival and reproduction of Anolis lizards </a:t>
            </a:r>
          </a:p>
          <a:p>
            <a:pPr marL="0" indent="0">
              <a:buNone/>
            </a:pPr>
            <a:r>
              <a:rPr lang="en-AU" sz="2400" dirty="0">
                <a:solidFill>
                  <a:schemeClr val="tx1"/>
                </a:solidFill>
              </a:rPr>
              <a:t>• how natural selection resulted in the evolution of more than 150 species of Anolis lizards in the Caribbean islands.</a:t>
            </a:r>
          </a:p>
        </p:txBody>
      </p:sp>
      <p:pic>
        <p:nvPicPr>
          <p:cNvPr id="4" name="Picture 3">
            <a:extLst>
              <a:ext uri="{FF2B5EF4-FFF2-40B4-BE49-F238E27FC236}">
                <a16:creationId xmlns:a16="http://schemas.microsoft.com/office/drawing/2014/main" id="{6E37931D-16FB-4CC0-99EA-5864758B8520}"/>
              </a:ext>
            </a:extLst>
          </p:cNvPr>
          <p:cNvPicPr>
            <a:picLocks noChangeAspect="1"/>
          </p:cNvPicPr>
          <p:nvPr/>
        </p:nvPicPr>
        <p:blipFill>
          <a:blip r:embed="rId2"/>
          <a:stretch>
            <a:fillRect/>
          </a:stretch>
        </p:blipFill>
        <p:spPr>
          <a:xfrm>
            <a:off x="2590036" y="2954217"/>
            <a:ext cx="7988869" cy="3531784"/>
          </a:xfrm>
          <a:prstGeom prst="rect">
            <a:avLst/>
          </a:prstGeom>
        </p:spPr>
      </p:pic>
    </p:spTree>
    <p:extLst>
      <p:ext uri="{BB962C8B-B14F-4D97-AF65-F5344CB8AC3E}">
        <p14:creationId xmlns:p14="http://schemas.microsoft.com/office/powerpoint/2010/main" val="1409247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AF6897-4089-4B72-9B1E-C21BFC016A5C}"/>
              </a:ext>
            </a:extLst>
          </p:cNvPr>
          <p:cNvSpPr txBox="1"/>
          <p:nvPr/>
        </p:nvSpPr>
        <p:spPr>
          <a:xfrm>
            <a:off x="1537253" y="742122"/>
            <a:ext cx="10124660" cy="5008422"/>
          </a:xfrm>
          <a:prstGeom prst="rect">
            <a:avLst/>
          </a:prstGeom>
          <a:noFill/>
        </p:spPr>
        <p:txBody>
          <a:bodyPr wrap="square" rtlCol="0">
            <a:spAutoFit/>
          </a:bodyPr>
          <a:lstStyle/>
          <a:p>
            <a:pPr marL="342900" lvl="0" indent="-342900" algn="just">
              <a:lnSpc>
                <a:spcPct val="150000"/>
              </a:lnSpc>
              <a:spcAft>
                <a:spcPts val="0"/>
              </a:spcAft>
              <a:buFont typeface="+mj-lt"/>
              <a:buAutoNum type="arabicPeriod"/>
            </a:pPr>
            <a:r>
              <a:rPr lang="en-AU" sz="2400" u="sng" dirty="0">
                <a:solidFill>
                  <a:srgbClr val="FF0000"/>
                </a:solidFill>
                <a:latin typeface="Arial Narrow" panose="020B0606020202030204" pitchFamily="34" charset="0"/>
                <a:cs typeface="Arial" panose="020B0604020202020204" pitchFamily="34" charset="0"/>
              </a:rPr>
              <a:t>COMMON ANCESTOR </a:t>
            </a:r>
            <a:r>
              <a:rPr lang="en-AU" sz="2400" dirty="0">
                <a:solidFill>
                  <a:srgbClr val="FF0000"/>
                </a:solidFill>
                <a:latin typeface="Arial Narrow" panose="020B0606020202030204" pitchFamily="34" charset="0"/>
                <a:cs typeface="Arial" panose="020B0604020202020204" pitchFamily="34" charset="0"/>
              </a:rPr>
              <a:t>(1) </a:t>
            </a:r>
            <a:r>
              <a:rPr lang="en-AU" sz="2400" i="1" dirty="0">
                <a:solidFill>
                  <a:srgbClr val="FF0000"/>
                </a:solidFill>
                <a:latin typeface="Arial Narrow" panose="020B0606020202030204" pitchFamily="34" charset="0"/>
                <a:cs typeface="Arial" panose="020B0604020202020204" pitchFamily="34" charset="0"/>
              </a:rPr>
              <a:t>WIDE SPREAD DISTRIBUTION </a:t>
            </a:r>
            <a:endParaRPr lang="en-AU" sz="2400" u="sng" dirty="0">
              <a:solidFill>
                <a:srgbClr val="FF0000"/>
              </a:solidFill>
              <a:latin typeface="Arial Narrow" panose="020B0606020202030204" pitchFamily="34" charset="0"/>
              <a:cs typeface="Arial" panose="020B0604020202020204" pitchFamily="34" charset="0"/>
            </a:endParaRPr>
          </a:p>
          <a:p>
            <a:pPr marL="342900" lvl="0" indent="-342900">
              <a:lnSpc>
                <a:spcPct val="150000"/>
              </a:lnSpc>
              <a:spcAft>
                <a:spcPts val="0"/>
              </a:spcAft>
              <a:buFont typeface="+mj-lt"/>
              <a:buAutoNum type="arabicPeriod"/>
            </a:pPr>
            <a:r>
              <a:rPr lang="en-AU" sz="2400" dirty="0">
                <a:solidFill>
                  <a:srgbClr val="FF0000"/>
                </a:solidFill>
                <a:latin typeface="Arial Narrow" panose="020B0606020202030204" pitchFamily="34" charset="0"/>
                <a:cs typeface="Arial" panose="020B0604020202020204" pitchFamily="34" charset="0"/>
              </a:rPr>
              <a:t> </a:t>
            </a:r>
            <a:r>
              <a:rPr lang="en-AU" sz="2400" u="sng" dirty="0">
                <a:solidFill>
                  <a:srgbClr val="FF0000"/>
                </a:solidFill>
                <a:latin typeface="Arial Narrow" panose="020B0606020202030204" pitchFamily="34" charset="0"/>
                <a:cs typeface="Arial" panose="020B0604020202020204" pitchFamily="34" charset="0"/>
              </a:rPr>
              <a:t>COMPETITION</a:t>
            </a:r>
            <a:r>
              <a:rPr lang="en-AU" sz="2400" dirty="0">
                <a:solidFill>
                  <a:srgbClr val="FF0000"/>
                </a:solidFill>
                <a:latin typeface="Arial Narrow" panose="020B0606020202030204" pitchFamily="34" charset="0"/>
                <a:cs typeface="Arial" panose="020B0604020202020204" pitchFamily="34" charset="0"/>
              </a:rPr>
              <a:t> (1) for </a:t>
            </a:r>
            <a:r>
              <a:rPr lang="en-AU" sz="2400" i="1" dirty="0">
                <a:solidFill>
                  <a:srgbClr val="FF0000"/>
                </a:solidFill>
                <a:latin typeface="Arial Narrow" panose="020B0606020202030204" pitchFamily="34" charset="0"/>
                <a:cs typeface="Arial" panose="020B0604020202020204" pitchFamily="34" charset="0"/>
              </a:rPr>
              <a:t>RESOURCES</a:t>
            </a:r>
            <a:r>
              <a:rPr lang="en-AU" sz="2400" dirty="0">
                <a:solidFill>
                  <a:srgbClr val="FF0000"/>
                </a:solidFill>
                <a:latin typeface="Arial Narrow" panose="020B0606020202030204" pitchFamily="34" charset="0"/>
                <a:cs typeface="Arial" panose="020B0604020202020204" pitchFamily="34" charset="0"/>
              </a:rPr>
              <a:t>   </a:t>
            </a:r>
            <a:r>
              <a:rPr lang="en-AU" sz="2400" dirty="0">
                <a:solidFill>
                  <a:srgbClr val="002060"/>
                </a:solidFill>
                <a:latin typeface="Arial Narrow" panose="020B0606020202030204" pitchFamily="34" charset="0"/>
                <a:cs typeface="Arial" panose="020B0604020202020204" pitchFamily="34" charset="0"/>
              </a:rPr>
              <a:t>Environmental pressure</a:t>
            </a:r>
            <a:endParaRPr lang="en-AU" sz="2400" dirty="0">
              <a:solidFill>
                <a:srgbClr val="FF0000"/>
              </a:solidFill>
              <a:latin typeface="Arial Narrow" panose="020B0606020202030204" pitchFamily="34" charset="0"/>
              <a:cs typeface="Arial" panose="020B0604020202020204" pitchFamily="34" charset="0"/>
            </a:endParaRPr>
          </a:p>
          <a:p>
            <a:pPr marL="342900" indent="-342900">
              <a:lnSpc>
                <a:spcPct val="150000"/>
              </a:lnSpc>
              <a:buFont typeface="+mj-lt"/>
              <a:buAutoNum type="arabicPeriod"/>
            </a:pPr>
            <a:r>
              <a:rPr lang="en-AU" sz="2400" u="sng" dirty="0">
                <a:solidFill>
                  <a:srgbClr val="FF0000"/>
                </a:solidFill>
                <a:latin typeface="Arial Narrow" panose="020B0606020202030204" pitchFamily="34" charset="0"/>
                <a:cs typeface="Arial" panose="020B0604020202020204" pitchFamily="34" charset="0"/>
              </a:rPr>
              <a:t>POPULATIONS BECOME SEPARATED/</a:t>
            </a:r>
            <a:r>
              <a:rPr lang="en-AU" sz="2400" b="1" u="sng" dirty="0">
                <a:solidFill>
                  <a:srgbClr val="FF0000"/>
                </a:solidFill>
                <a:latin typeface="Arial Narrow" panose="020B0606020202030204" pitchFamily="34" charset="0"/>
                <a:cs typeface="Arial" panose="020B0604020202020204" pitchFamily="34" charset="0"/>
              </a:rPr>
              <a:t>ISOLATED</a:t>
            </a:r>
            <a:r>
              <a:rPr lang="en-AU" sz="2400" dirty="0">
                <a:solidFill>
                  <a:srgbClr val="FF0000"/>
                </a:solidFill>
                <a:latin typeface="Arial Narrow" panose="020B0606020202030204" pitchFamily="34" charset="0"/>
                <a:cs typeface="Arial" panose="020B0604020202020204" pitchFamily="34" charset="0"/>
              </a:rPr>
              <a:t> or OCCUPY A SPECIFIC NICHE (1) </a:t>
            </a:r>
            <a:r>
              <a:rPr lang="en-AU" sz="2400" dirty="0">
                <a:solidFill>
                  <a:srgbClr val="002060"/>
                </a:solidFill>
                <a:latin typeface="Arial Narrow" panose="020B0606020202030204" pitchFamily="34" charset="0"/>
                <a:cs typeface="Arial" panose="020B0604020202020204" pitchFamily="34" charset="0"/>
              </a:rPr>
              <a:t>Isolation (may be physical, or behavioural)</a:t>
            </a:r>
            <a:endParaRPr lang="en-AU" sz="2400" dirty="0">
              <a:solidFill>
                <a:srgbClr val="FF0000"/>
              </a:solidFill>
              <a:latin typeface="Arial Narrow" panose="020B0606020202030204" pitchFamily="34" charset="0"/>
              <a:cs typeface="Arial" panose="020B0604020202020204" pitchFamily="34" charset="0"/>
            </a:endParaRPr>
          </a:p>
          <a:p>
            <a:pPr marL="342900" lvl="0" indent="-342900" algn="just">
              <a:lnSpc>
                <a:spcPct val="150000"/>
              </a:lnSpc>
              <a:spcAft>
                <a:spcPts val="0"/>
              </a:spcAft>
              <a:buFont typeface="+mj-lt"/>
              <a:buAutoNum type="arabicPeriod"/>
            </a:pPr>
            <a:r>
              <a:rPr lang="en-AU" sz="2400" u="sng" dirty="0">
                <a:solidFill>
                  <a:srgbClr val="FF0000"/>
                </a:solidFill>
                <a:latin typeface="Arial Narrow" panose="020B0606020202030204" pitchFamily="34" charset="0"/>
                <a:cs typeface="Arial" panose="020B0604020202020204" pitchFamily="34" charset="0"/>
              </a:rPr>
              <a:t>SURVIVAL OF THE FITTEST</a:t>
            </a:r>
            <a:r>
              <a:rPr lang="en-AU" sz="2400" dirty="0">
                <a:solidFill>
                  <a:srgbClr val="FF0000"/>
                </a:solidFill>
                <a:latin typeface="Arial Narrow" panose="020B0606020202030204" pitchFamily="34" charset="0"/>
                <a:cs typeface="Arial" panose="020B0604020202020204" pitchFamily="34" charset="0"/>
              </a:rPr>
              <a:t>: MOST FIT INDIVIDUALS SURVIVE TO </a:t>
            </a:r>
            <a:r>
              <a:rPr lang="en-AU" sz="2400" u="sng" dirty="0">
                <a:solidFill>
                  <a:srgbClr val="FF0000"/>
                </a:solidFill>
                <a:latin typeface="Arial Narrow" panose="020B0606020202030204" pitchFamily="34" charset="0"/>
                <a:cs typeface="Arial" panose="020B0604020202020204" pitchFamily="34" charset="0"/>
              </a:rPr>
              <a:t>PASS ON GENES TO NEXT GENERATION</a:t>
            </a:r>
            <a:r>
              <a:rPr lang="en-AU" sz="2400" dirty="0">
                <a:solidFill>
                  <a:srgbClr val="FF0000"/>
                </a:solidFill>
                <a:latin typeface="Arial Narrow" panose="020B0606020202030204" pitchFamily="34" charset="0"/>
                <a:cs typeface="Arial" panose="020B0604020202020204" pitchFamily="34" charset="0"/>
              </a:rPr>
              <a:t> (1) </a:t>
            </a:r>
          </a:p>
          <a:p>
            <a:pPr marL="342900" lvl="0" indent="-342900" algn="just">
              <a:lnSpc>
                <a:spcPct val="150000"/>
              </a:lnSpc>
              <a:spcAft>
                <a:spcPts val="0"/>
              </a:spcAft>
              <a:buFont typeface="+mj-lt"/>
              <a:buAutoNum type="arabicPeriod"/>
            </a:pPr>
            <a:r>
              <a:rPr lang="en-AU" sz="2400" u="sng" dirty="0">
                <a:solidFill>
                  <a:srgbClr val="FF0000"/>
                </a:solidFill>
                <a:latin typeface="Arial Narrow" panose="020B0606020202030204" pitchFamily="34" charset="0"/>
                <a:cs typeface="Arial" panose="020B0604020202020204" pitchFamily="34" charset="0"/>
              </a:rPr>
              <a:t>ADAPTION TO ENVIRONMENT </a:t>
            </a:r>
            <a:r>
              <a:rPr lang="en-AU" sz="2400" dirty="0">
                <a:solidFill>
                  <a:srgbClr val="FF0000"/>
                </a:solidFill>
                <a:latin typeface="Arial Narrow" panose="020B0606020202030204" pitchFamily="34" charset="0"/>
                <a:cs typeface="Arial" panose="020B0604020202020204" pitchFamily="34" charset="0"/>
              </a:rPr>
              <a:t>(1) </a:t>
            </a:r>
          </a:p>
          <a:p>
            <a:pPr marL="342900" lvl="0" indent="-342900" algn="just">
              <a:lnSpc>
                <a:spcPct val="150000"/>
              </a:lnSpc>
              <a:spcAft>
                <a:spcPts val="0"/>
              </a:spcAft>
              <a:buFont typeface="+mj-lt"/>
              <a:buAutoNum type="arabicPeriod"/>
            </a:pPr>
            <a:r>
              <a:rPr lang="en-AU" sz="2400" dirty="0">
                <a:solidFill>
                  <a:srgbClr val="FF0000"/>
                </a:solidFill>
                <a:latin typeface="Arial Narrow" panose="020B0606020202030204" pitchFamily="34" charset="0"/>
                <a:cs typeface="Arial" panose="020B0604020202020204" pitchFamily="34" charset="0"/>
              </a:rPr>
              <a:t>LEADING TO </a:t>
            </a:r>
            <a:r>
              <a:rPr lang="en-AU" sz="2400" u="sng" dirty="0">
                <a:solidFill>
                  <a:srgbClr val="FF0000"/>
                </a:solidFill>
                <a:latin typeface="Arial Narrow" panose="020B0606020202030204" pitchFamily="34" charset="0"/>
                <a:cs typeface="Arial" panose="020B0604020202020204" pitchFamily="34" charset="0"/>
              </a:rPr>
              <a:t>SPECIATION</a:t>
            </a:r>
            <a:r>
              <a:rPr lang="en-AU" sz="2400" dirty="0">
                <a:solidFill>
                  <a:srgbClr val="FF0000"/>
                </a:solidFill>
                <a:latin typeface="Arial Narrow" panose="020B0606020202030204" pitchFamily="34" charset="0"/>
                <a:cs typeface="Arial" panose="020B0604020202020204" pitchFamily="34" charset="0"/>
              </a:rPr>
              <a:t> – </a:t>
            </a:r>
            <a:r>
              <a:rPr lang="en-AU" sz="2400" u="sng" dirty="0">
                <a:solidFill>
                  <a:srgbClr val="FF0000"/>
                </a:solidFill>
                <a:latin typeface="Arial Narrow" panose="020B0606020202030204" pitchFamily="34" charset="0"/>
                <a:cs typeface="Arial" panose="020B0604020202020204" pitchFamily="34" charset="0"/>
              </a:rPr>
              <a:t>UNABLE TO INTERBREED</a:t>
            </a:r>
            <a:r>
              <a:rPr lang="en-AU" sz="2400" dirty="0">
                <a:solidFill>
                  <a:srgbClr val="FF0000"/>
                </a:solidFill>
                <a:latin typeface="Arial Narrow" panose="020B0606020202030204" pitchFamily="34" charset="0"/>
                <a:cs typeface="Arial" panose="020B0604020202020204" pitchFamily="34" charset="0"/>
              </a:rPr>
              <a:t> (1)</a:t>
            </a:r>
          </a:p>
          <a:p>
            <a:pPr marL="228600" algn="just">
              <a:lnSpc>
                <a:spcPct val="150000"/>
              </a:lnSpc>
              <a:spcAft>
                <a:spcPts val="0"/>
              </a:spcAft>
            </a:pPr>
            <a:r>
              <a:rPr lang="en-AU" sz="2400" dirty="0">
                <a:solidFill>
                  <a:srgbClr val="FF0000"/>
                </a:solidFill>
                <a:latin typeface="Arial Narrow" panose="020B0606020202030204" pitchFamily="34" charset="0"/>
                <a:cs typeface="Arial" panose="020B0604020202020204" pitchFamily="34" charset="0"/>
              </a:rPr>
              <a:t>(Adaptive Radiation)</a:t>
            </a:r>
            <a:endParaRPr lang="en-AU" sz="2400" dirty="0">
              <a:solidFill>
                <a:srgbClr val="FF0000"/>
              </a:solidFill>
              <a:latin typeface="Arial Narrow" panose="020B060602020203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1F6E4962-45F9-420A-BE17-5DDE8B7B567F}"/>
              </a:ext>
            </a:extLst>
          </p:cNvPr>
          <p:cNvGrpSpPr/>
          <p:nvPr/>
        </p:nvGrpSpPr>
        <p:grpSpPr>
          <a:xfrm>
            <a:off x="6372666" y="3836614"/>
            <a:ext cx="5387721" cy="1200329"/>
            <a:chOff x="6869622" y="5468466"/>
            <a:chExt cx="5387721" cy="1200329"/>
          </a:xfrm>
        </p:grpSpPr>
        <p:cxnSp>
          <p:nvCxnSpPr>
            <p:cNvPr id="7" name="Straight Arrow Connector 6">
              <a:extLst>
                <a:ext uri="{FF2B5EF4-FFF2-40B4-BE49-F238E27FC236}">
                  <a16:creationId xmlns:a16="http://schemas.microsoft.com/office/drawing/2014/main" id="{4233E153-9CA4-47EC-B45D-6BF16C0026C4}"/>
                </a:ext>
              </a:extLst>
            </p:cNvPr>
            <p:cNvCxnSpPr>
              <a:cxnSpLocks/>
            </p:cNvCxnSpPr>
            <p:nvPr/>
          </p:nvCxnSpPr>
          <p:spPr>
            <a:xfrm flipH="1" flipV="1">
              <a:off x="6869622" y="5468466"/>
              <a:ext cx="2281003" cy="21488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8CE5DC-8179-497B-B38A-5C3249F6730E}"/>
                </a:ext>
              </a:extLst>
            </p:cNvPr>
            <p:cNvSpPr txBox="1"/>
            <p:nvPr/>
          </p:nvSpPr>
          <p:spPr>
            <a:xfrm>
              <a:off x="9249099" y="5468466"/>
              <a:ext cx="3008244" cy="1200329"/>
            </a:xfrm>
            <a:prstGeom prst="rect">
              <a:avLst/>
            </a:prstGeom>
            <a:noFill/>
          </p:spPr>
          <p:txBody>
            <a:bodyPr wrap="square" rtlCol="0">
              <a:spAutoFit/>
            </a:bodyPr>
            <a:lstStyle/>
            <a:p>
              <a:r>
                <a:rPr lang="en-AU" sz="2400" dirty="0">
                  <a:solidFill>
                    <a:srgbClr val="002060"/>
                  </a:solidFill>
                  <a:latin typeface="Arial" panose="020B0604020202020204" pitchFamily="34" charset="0"/>
                  <a:cs typeface="Arial" panose="020B0604020202020204" pitchFamily="34" charset="0"/>
                </a:rPr>
                <a:t>Rise in frequency of alleles that favour survival</a:t>
              </a:r>
            </a:p>
          </p:txBody>
        </p:sp>
      </p:grpSp>
    </p:spTree>
    <p:extLst>
      <p:ext uri="{BB962C8B-B14F-4D97-AF65-F5344CB8AC3E}">
        <p14:creationId xmlns:p14="http://schemas.microsoft.com/office/powerpoint/2010/main" val="4869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6F16-29DE-43C8-88F2-82E82170A2AD}"/>
              </a:ext>
            </a:extLst>
          </p:cNvPr>
          <p:cNvSpPr>
            <a:spLocks noGrp="1"/>
          </p:cNvSpPr>
          <p:nvPr>
            <p:ph type="title"/>
          </p:nvPr>
        </p:nvSpPr>
        <p:spPr>
          <a:xfrm>
            <a:off x="2592925" y="624110"/>
            <a:ext cx="8911687" cy="846881"/>
          </a:xfrm>
        </p:spPr>
        <p:txBody>
          <a:bodyPr>
            <a:normAutofit/>
          </a:bodyPr>
          <a:lstStyle/>
          <a:p>
            <a:r>
              <a:rPr lang="en-AU" sz="4000" dirty="0">
                <a:solidFill>
                  <a:schemeClr val="tx1"/>
                </a:solidFill>
                <a:latin typeface="Arial" panose="020B0604020202020204" pitchFamily="34" charset="0"/>
                <a:cs typeface="Arial" panose="020B0604020202020204" pitchFamily="34" charset="0"/>
              </a:rPr>
              <a:t>Allele Frequencies in a gene pool</a:t>
            </a:r>
          </a:p>
        </p:txBody>
      </p:sp>
      <p:sp>
        <p:nvSpPr>
          <p:cNvPr id="3" name="Content Placeholder 2">
            <a:extLst>
              <a:ext uri="{FF2B5EF4-FFF2-40B4-BE49-F238E27FC236}">
                <a16:creationId xmlns:a16="http://schemas.microsoft.com/office/drawing/2014/main" id="{7677BEA8-CB55-407F-BF38-82122E570D59}"/>
              </a:ext>
            </a:extLst>
          </p:cNvPr>
          <p:cNvSpPr>
            <a:spLocks noGrp="1"/>
          </p:cNvSpPr>
          <p:nvPr>
            <p:ph idx="1"/>
          </p:nvPr>
        </p:nvSpPr>
        <p:spPr>
          <a:xfrm>
            <a:off x="1722783" y="1470991"/>
            <a:ext cx="9978887" cy="4440231"/>
          </a:xfrm>
        </p:spPr>
        <p:txBody>
          <a:bodyPr>
            <a:normAutofit/>
          </a:bodyPr>
          <a:lstStyle/>
          <a:p>
            <a:r>
              <a:rPr lang="en-AU" sz="2400" dirty="0">
                <a:solidFill>
                  <a:schemeClr val="tx1"/>
                </a:solidFill>
                <a:latin typeface="Arial" panose="020B0604020202020204" pitchFamily="34" charset="0"/>
                <a:cs typeface="Arial" panose="020B0604020202020204" pitchFamily="34" charset="0"/>
              </a:rPr>
              <a:t>Explain </a:t>
            </a:r>
            <a:r>
              <a:rPr lang="en-AU" sz="2400" i="1" u="sng" dirty="0">
                <a:solidFill>
                  <a:schemeClr val="tx1"/>
                </a:solidFill>
                <a:latin typeface="Arial" panose="020B0604020202020204" pitchFamily="34" charset="0"/>
                <a:cs typeface="Arial" panose="020B0604020202020204" pitchFamily="34" charset="0"/>
              </a:rPr>
              <a:t>how</a:t>
            </a:r>
            <a:r>
              <a:rPr lang="en-AU" sz="2400" i="1" dirty="0">
                <a:solidFill>
                  <a:schemeClr val="tx1"/>
                </a:solidFill>
                <a:latin typeface="Arial" panose="020B0604020202020204" pitchFamily="34" charset="0"/>
                <a:cs typeface="Arial" panose="020B0604020202020204" pitchFamily="34" charset="0"/>
              </a:rPr>
              <a:t> an advantageous allele can arise </a:t>
            </a:r>
            <a:r>
              <a:rPr lang="en-AU" sz="2400" dirty="0">
                <a:solidFill>
                  <a:schemeClr val="tx1"/>
                </a:solidFill>
                <a:latin typeface="Arial" panose="020B0604020202020204" pitchFamily="34" charset="0"/>
                <a:cs typeface="Arial" panose="020B0604020202020204" pitchFamily="34" charset="0"/>
              </a:rPr>
              <a:t>and then </a:t>
            </a:r>
            <a:r>
              <a:rPr lang="en-AU" sz="2400" i="1" u="sng" dirty="0">
                <a:solidFill>
                  <a:schemeClr val="tx1"/>
                </a:solidFill>
                <a:latin typeface="Arial" panose="020B0604020202020204" pitchFamily="34" charset="0"/>
                <a:cs typeface="Arial" panose="020B0604020202020204" pitchFamily="34" charset="0"/>
              </a:rPr>
              <a:t>s</a:t>
            </a:r>
            <a:r>
              <a:rPr lang="en-AU" sz="2400" i="1" dirty="0">
                <a:solidFill>
                  <a:schemeClr val="tx1"/>
                </a:solidFill>
                <a:latin typeface="Arial" panose="020B0604020202020204" pitchFamily="34" charset="0"/>
                <a:cs typeface="Arial" panose="020B0604020202020204" pitchFamily="34" charset="0"/>
              </a:rPr>
              <a:t>p</a:t>
            </a:r>
            <a:r>
              <a:rPr lang="en-AU" sz="2400" i="1" u="sng" dirty="0">
                <a:solidFill>
                  <a:schemeClr val="tx1"/>
                </a:solidFill>
                <a:latin typeface="Arial" panose="020B0604020202020204" pitchFamily="34" charset="0"/>
                <a:cs typeface="Arial" panose="020B0604020202020204" pitchFamily="34" charset="0"/>
              </a:rPr>
              <a:t>read </a:t>
            </a:r>
            <a:r>
              <a:rPr lang="en-AU" sz="2400" i="1" dirty="0">
                <a:solidFill>
                  <a:schemeClr val="tx1"/>
                </a:solidFill>
                <a:latin typeface="Arial" panose="020B0604020202020204" pitchFamily="34" charset="0"/>
                <a:cs typeface="Arial" panose="020B0604020202020204" pitchFamily="34" charset="0"/>
              </a:rPr>
              <a:t>through a population</a:t>
            </a:r>
            <a:r>
              <a:rPr lang="en-AU" sz="2400" dirty="0">
                <a:solidFill>
                  <a:schemeClr val="tx1"/>
                </a:solidFill>
                <a:latin typeface="Arial" panose="020B0604020202020204" pitchFamily="34" charset="0"/>
                <a:cs typeface="Arial" panose="020B0604020202020204" pitchFamily="34" charset="0"/>
              </a:rPr>
              <a:t>. (10 marks) WACE 2016 Extended Response </a:t>
            </a:r>
          </a:p>
          <a:p>
            <a:pPr lvl="1"/>
            <a:r>
              <a:rPr lang="en-AU" sz="2400" dirty="0">
                <a:solidFill>
                  <a:srgbClr val="C00000"/>
                </a:solidFill>
                <a:latin typeface="Arial" panose="020B0604020202020204" pitchFamily="34" charset="0"/>
                <a:cs typeface="Arial" panose="020B0604020202020204" pitchFamily="34" charset="0"/>
              </a:rPr>
              <a:t>2 parts to this question- be sure to answer </a:t>
            </a:r>
            <a:r>
              <a:rPr lang="en-AU" sz="2400" b="1" dirty="0">
                <a:solidFill>
                  <a:srgbClr val="C00000"/>
                </a:solidFill>
                <a:latin typeface="Arial" panose="020B0604020202020204" pitchFamily="34" charset="0"/>
                <a:cs typeface="Arial" panose="020B0604020202020204" pitchFamily="34" charset="0"/>
              </a:rPr>
              <a:t>BOTH</a:t>
            </a:r>
          </a:p>
          <a:p>
            <a:pPr lvl="1"/>
            <a:r>
              <a:rPr lang="en-AU" sz="2400" dirty="0">
                <a:solidFill>
                  <a:srgbClr val="C00000"/>
                </a:solidFill>
                <a:latin typeface="Arial" panose="020B0604020202020204" pitchFamily="34" charset="0"/>
                <a:cs typeface="Arial" panose="020B0604020202020204" pitchFamily="34" charset="0"/>
              </a:rPr>
              <a:t>How advantageous alleles arise: mutation, OR gene flow</a:t>
            </a:r>
          </a:p>
          <a:p>
            <a:pPr lvl="1"/>
            <a:r>
              <a:rPr lang="en-AU" sz="2400" dirty="0">
                <a:solidFill>
                  <a:srgbClr val="C00000"/>
                </a:solidFill>
                <a:latin typeface="Arial" panose="020B0604020202020204" pitchFamily="34" charset="0"/>
                <a:cs typeface="Arial" panose="020B0604020202020204" pitchFamily="34" charset="0"/>
              </a:rPr>
              <a:t>Answer using the principles of </a:t>
            </a:r>
            <a:r>
              <a:rPr lang="en-AU" sz="2400" b="1" dirty="0">
                <a:solidFill>
                  <a:srgbClr val="C00000"/>
                </a:solidFill>
                <a:latin typeface="Arial" panose="020B0604020202020204" pitchFamily="34" charset="0"/>
                <a:cs typeface="Arial" panose="020B0604020202020204" pitchFamily="34" charset="0"/>
              </a:rPr>
              <a:t>natural selection </a:t>
            </a:r>
          </a:p>
          <a:p>
            <a:pPr lvl="1"/>
            <a:endParaRPr lang="en-AU" sz="2000" b="1" dirty="0">
              <a:solidFill>
                <a:srgbClr val="C00000"/>
              </a:solidFill>
              <a:latin typeface="Arial" panose="020B0604020202020204" pitchFamily="34" charset="0"/>
              <a:cs typeface="Arial" panose="020B0604020202020204" pitchFamily="34" charset="0"/>
            </a:endParaRPr>
          </a:p>
          <a:p>
            <a:r>
              <a:rPr lang="en-AU" sz="2800" dirty="0">
                <a:solidFill>
                  <a:schemeClr val="tx1"/>
                </a:solidFill>
                <a:latin typeface="Arial" panose="020B0604020202020204" pitchFamily="34" charset="0"/>
                <a:cs typeface="Arial" panose="020B0604020202020204" pitchFamily="34" charset="0"/>
              </a:rPr>
              <a:t>Question 13: </a:t>
            </a:r>
            <a:r>
              <a:rPr lang="en-AU" sz="2800" b="1" dirty="0">
                <a:solidFill>
                  <a:schemeClr val="tx1"/>
                </a:solidFill>
                <a:latin typeface="Arial" panose="020B0604020202020204" pitchFamily="34" charset="0"/>
                <a:cs typeface="Arial" panose="020B0604020202020204" pitchFamily="34" charset="0"/>
              </a:rPr>
              <a:t>“</a:t>
            </a:r>
            <a:r>
              <a:rPr lang="en-AU" sz="2800" b="1" u="sng" dirty="0">
                <a:solidFill>
                  <a:schemeClr val="tx1"/>
                </a:solidFill>
                <a:latin typeface="Arial" panose="020B0604020202020204" pitchFamily="34" charset="0"/>
                <a:cs typeface="Arial" panose="020B0604020202020204" pitchFamily="34" charset="0"/>
              </a:rPr>
              <a:t>Discuss how </a:t>
            </a:r>
            <a:r>
              <a:rPr lang="en-AU" sz="2800" b="1" dirty="0">
                <a:solidFill>
                  <a:schemeClr val="tx1"/>
                </a:solidFill>
                <a:latin typeface="Arial" panose="020B0604020202020204" pitchFamily="34" charset="0"/>
                <a:cs typeface="Arial" panose="020B0604020202020204" pitchFamily="34" charset="0"/>
              </a:rPr>
              <a:t>‘</a:t>
            </a:r>
            <a:r>
              <a:rPr lang="en-AU" sz="2800" b="1" i="1" dirty="0">
                <a:solidFill>
                  <a:schemeClr val="tx1"/>
                </a:solidFill>
                <a:latin typeface="Arial" panose="020B0604020202020204" pitchFamily="34" charset="0"/>
                <a:cs typeface="Arial" panose="020B0604020202020204" pitchFamily="34" charset="0"/>
              </a:rPr>
              <a:t>genetic drift</a:t>
            </a:r>
            <a:r>
              <a:rPr lang="en-AU" sz="2800" b="1" dirty="0">
                <a:solidFill>
                  <a:schemeClr val="tx1"/>
                </a:solidFill>
                <a:latin typeface="Arial" panose="020B0604020202020204" pitchFamily="34" charset="0"/>
                <a:cs typeface="Arial" panose="020B0604020202020204" pitchFamily="34" charset="0"/>
              </a:rPr>
              <a:t>’ and ‘</a:t>
            </a:r>
            <a:r>
              <a:rPr lang="en-AU" sz="2800" b="1" i="1" dirty="0">
                <a:solidFill>
                  <a:schemeClr val="tx1"/>
                </a:solidFill>
                <a:latin typeface="Arial" panose="020B0604020202020204" pitchFamily="34" charset="0"/>
                <a:cs typeface="Arial" panose="020B0604020202020204" pitchFamily="34" charset="0"/>
              </a:rPr>
              <a:t>gene flow</a:t>
            </a:r>
            <a:r>
              <a:rPr lang="en-AU" sz="2800" b="1" dirty="0">
                <a:solidFill>
                  <a:schemeClr val="tx1"/>
                </a:solidFill>
                <a:latin typeface="Arial" panose="020B0604020202020204" pitchFamily="34" charset="0"/>
                <a:cs typeface="Arial" panose="020B0604020202020204" pitchFamily="34" charset="0"/>
              </a:rPr>
              <a:t>’ </a:t>
            </a:r>
            <a:r>
              <a:rPr lang="en-AU" sz="2800" b="1" i="1" dirty="0">
                <a:solidFill>
                  <a:schemeClr val="tx1"/>
                </a:solidFill>
                <a:latin typeface="Arial" panose="020B0604020202020204" pitchFamily="34" charset="0"/>
                <a:cs typeface="Arial" panose="020B0604020202020204" pitchFamily="34" charset="0"/>
              </a:rPr>
              <a:t>change allele frequencies </a:t>
            </a:r>
            <a:r>
              <a:rPr lang="en-AU" sz="2800" b="1" dirty="0">
                <a:solidFill>
                  <a:schemeClr val="tx1"/>
                </a:solidFill>
                <a:latin typeface="Arial" panose="020B0604020202020204" pitchFamily="34" charset="0"/>
                <a:cs typeface="Arial" panose="020B0604020202020204" pitchFamily="34" charset="0"/>
              </a:rPr>
              <a:t>in the gene pool of a population.”</a:t>
            </a:r>
            <a:r>
              <a:rPr lang="en-AU" sz="2800" dirty="0">
                <a:solidFill>
                  <a:schemeClr val="tx1"/>
                </a:solidFill>
                <a:latin typeface="Arial" panose="020B0604020202020204" pitchFamily="34" charset="0"/>
                <a:cs typeface="Arial" panose="020B0604020202020204" pitchFamily="34" charset="0"/>
              </a:rPr>
              <a:t>    </a:t>
            </a:r>
            <a:r>
              <a:rPr lang="en-AU" sz="2400" dirty="0">
                <a:solidFill>
                  <a:schemeClr val="tx1"/>
                </a:solidFill>
                <a:latin typeface="Arial" panose="020B0604020202020204" pitchFamily="34" charset="0"/>
                <a:cs typeface="Arial" panose="020B0604020202020204" pitchFamily="34" charset="0"/>
              </a:rPr>
              <a:t>(10 marks)  WACE 2018 Extended Response</a:t>
            </a:r>
            <a:r>
              <a:rPr lang="en-AU" sz="2400" b="1" dirty="0">
                <a:solidFill>
                  <a:schemeClr val="tx1"/>
                </a:solidFill>
                <a:latin typeface="Arial" panose="020B0604020202020204" pitchFamily="34" charset="0"/>
                <a:cs typeface="Arial" panose="020B0604020202020204" pitchFamily="34" charset="0"/>
              </a:rPr>
              <a:t> </a:t>
            </a:r>
            <a:endParaRPr lang="en-AU" sz="2400" dirty="0">
              <a:solidFill>
                <a:schemeClr val="tx1"/>
              </a:solidFill>
              <a:latin typeface="Arial" panose="020B0604020202020204" pitchFamily="34" charset="0"/>
              <a:cs typeface="Arial" panose="020B0604020202020204" pitchFamily="34" charset="0"/>
            </a:endParaRPr>
          </a:p>
          <a:p>
            <a:endParaRPr lang="en-A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1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F7A6-899F-4BE0-9AF9-2BE19A132A6E}"/>
              </a:ext>
            </a:extLst>
          </p:cNvPr>
          <p:cNvSpPr>
            <a:spLocks noGrp="1"/>
          </p:cNvSpPr>
          <p:nvPr>
            <p:ph type="title"/>
          </p:nvPr>
        </p:nvSpPr>
        <p:spPr>
          <a:xfrm>
            <a:off x="1640156" y="372319"/>
            <a:ext cx="8911687" cy="449316"/>
          </a:xfrm>
        </p:spPr>
        <p:txBody>
          <a:bodyPr>
            <a:normAutofit/>
          </a:bodyPr>
          <a:lstStyle/>
          <a:p>
            <a:r>
              <a:rPr lang="en-AU" sz="2000" dirty="0">
                <a:solidFill>
                  <a:schemeClr val="tx1"/>
                </a:solidFill>
                <a:latin typeface="Arial" panose="020B0604020202020204" pitchFamily="34" charset="0"/>
                <a:cs typeface="Arial" panose="020B0604020202020204" pitchFamily="34" charset="0"/>
              </a:rPr>
              <a:t>Allele Frequencies in a gene pool continued</a:t>
            </a:r>
          </a:p>
        </p:txBody>
      </p:sp>
      <p:sp>
        <p:nvSpPr>
          <p:cNvPr id="3" name="Content Placeholder 2">
            <a:extLst>
              <a:ext uri="{FF2B5EF4-FFF2-40B4-BE49-F238E27FC236}">
                <a16:creationId xmlns:a16="http://schemas.microsoft.com/office/drawing/2014/main" id="{68A9F218-CA2B-4205-904C-626F46F2DADB}"/>
              </a:ext>
            </a:extLst>
          </p:cNvPr>
          <p:cNvSpPr>
            <a:spLocks noGrp="1"/>
          </p:cNvSpPr>
          <p:nvPr>
            <p:ph idx="1"/>
          </p:nvPr>
        </p:nvSpPr>
        <p:spPr>
          <a:xfrm>
            <a:off x="1510748" y="914400"/>
            <a:ext cx="9993864" cy="4996822"/>
          </a:xfrm>
        </p:spPr>
        <p:txBody>
          <a:bodyPr>
            <a:normAutofit lnSpcReduction="10000"/>
          </a:bodyPr>
          <a:lstStyle/>
          <a:p>
            <a:pPr marL="0" indent="0">
              <a:buNone/>
            </a:pPr>
            <a:r>
              <a:rPr lang="en-AU" sz="2400" dirty="0">
                <a:solidFill>
                  <a:schemeClr val="tx1"/>
                </a:solidFill>
                <a:latin typeface="Arial" panose="020B0604020202020204" pitchFamily="34" charset="0"/>
                <a:cs typeface="Arial" panose="020B0604020202020204" pitchFamily="34" charset="0"/>
              </a:rPr>
              <a:t>Question 13. answer: </a:t>
            </a:r>
            <a:r>
              <a:rPr lang="en-AU" sz="2400" u="sng" dirty="0">
                <a:solidFill>
                  <a:schemeClr val="tx1"/>
                </a:solidFill>
                <a:latin typeface="Arial" panose="020B0604020202020204" pitchFamily="34" charset="0"/>
                <a:cs typeface="Arial" panose="020B0604020202020204" pitchFamily="34" charset="0"/>
              </a:rPr>
              <a:t>Genetic drift</a:t>
            </a:r>
            <a:r>
              <a:rPr lang="en-AU" sz="2400" dirty="0">
                <a:solidFill>
                  <a:schemeClr val="tx1"/>
                </a:solidFill>
                <a:latin typeface="Arial" panose="020B0604020202020204" pitchFamily="34" charset="0"/>
                <a:cs typeface="Arial" panose="020B0604020202020204" pitchFamily="34" charset="0"/>
              </a:rPr>
              <a:t> 5 marks</a:t>
            </a:r>
            <a:endParaRPr lang="en-AU" sz="2400" u="sng" dirty="0">
              <a:solidFill>
                <a:schemeClr val="tx1"/>
              </a:solidFill>
              <a:latin typeface="Arial" panose="020B0604020202020204" pitchFamily="34" charset="0"/>
              <a:cs typeface="Arial" panose="020B0604020202020204" pitchFamily="34" charset="0"/>
            </a:endParaRPr>
          </a:p>
          <a:p>
            <a:r>
              <a:rPr lang="en-AU" sz="2400" dirty="0">
                <a:solidFill>
                  <a:srgbClr val="C00000"/>
                </a:solidFill>
                <a:latin typeface="Arial" panose="020B0604020202020204" pitchFamily="34" charset="0"/>
                <a:cs typeface="Arial" panose="020B0604020202020204" pitchFamily="34" charset="0"/>
              </a:rPr>
              <a:t>Most noticeable when only a </a:t>
            </a:r>
            <a:r>
              <a:rPr lang="en-AU" sz="2400" u="sng" dirty="0">
                <a:solidFill>
                  <a:srgbClr val="C00000"/>
                </a:solidFill>
                <a:latin typeface="Arial" panose="020B0604020202020204" pitchFamily="34" charset="0"/>
                <a:cs typeface="Arial" panose="020B0604020202020204" pitchFamily="34" charset="0"/>
              </a:rPr>
              <a:t>small number </a:t>
            </a:r>
            <a:r>
              <a:rPr lang="en-AU" sz="2400" dirty="0">
                <a:solidFill>
                  <a:srgbClr val="C00000"/>
                </a:solidFill>
                <a:latin typeface="Arial" panose="020B0604020202020204" pitchFamily="34" charset="0"/>
                <a:cs typeface="Arial" panose="020B0604020202020204" pitchFamily="34" charset="0"/>
              </a:rPr>
              <a:t>of individuals reproduce.</a:t>
            </a:r>
          </a:p>
          <a:p>
            <a:r>
              <a:rPr lang="en-AU" sz="2400" dirty="0">
                <a:solidFill>
                  <a:srgbClr val="C00000"/>
                </a:solidFill>
                <a:latin typeface="Arial" panose="020B0604020202020204" pitchFamily="34" charset="0"/>
                <a:cs typeface="Arial" panose="020B0604020202020204" pitchFamily="34" charset="0"/>
              </a:rPr>
              <a:t>Only a small subset of alleles are passed on</a:t>
            </a:r>
          </a:p>
          <a:p>
            <a:r>
              <a:rPr lang="en-AU" sz="2400" dirty="0">
                <a:solidFill>
                  <a:srgbClr val="C00000"/>
                </a:solidFill>
                <a:latin typeface="Arial" panose="020B0604020202020204" pitchFamily="34" charset="0"/>
                <a:cs typeface="Arial" panose="020B0604020202020204" pitchFamily="34" charset="0"/>
              </a:rPr>
              <a:t>So allele frequencies change</a:t>
            </a:r>
          </a:p>
          <a:p>
            <a:r>
              <a:rPr lang="en-AU" sz="2400" dirty="0">
                <a:solidFill>
                  <a:srgbClr val="C00000"/>
                </a:solidFill>
                <a:latin typeface="Arial" panose="020B0604020202020204" pitchFamily="34" charset="0"/>
                <a:cs typeface="Arial" panose="020B0604020202020204" pitchFamily="34" charset="0"/>
              </a:rPr>
              <a:t>These changes are random</a:t>
            </a:r>
          </a:p>
          <a:p>
            <a:r>
              <a:rPr lang="en-AU" sz="2400" dirty="0">
                <a:solidFill>
                  <a:srgbClr val="C00000"/>
                </a:solidFill>
                <a:latin typeface="Arial" panose="020B0604020202020204" pitchFamily="34" charset="0"/>
                <a:cs typeface="Arial" panose="020B0604020202020204" pitchFamily="34" charset="0"/>
              </a:rPr>
              <a:t>Off spring are a result of a small breeding population and are not representative of population as a whole.</a:t>
            </a:r>
          </a:p>
          <a:p>
            <a:r>
              <a:rPr lang="en-AU" sz="2400" dirty="0">
                <a:solidFill>
                  <a:srgbClr val="C00000"/>
                </a:solidFill>
                <a:latin typeface="Arial" panose="020B0604020202020204" pitchFamily="34" charset="0"/>
                <a:cs typeface="Arial" panose="020B0604020202020204" pitchFamily="34" charset="0"/>
              </a:rPr>
              <a:t>Occurs because of small population size- due to endangered species, low number of breeding individuals, captive population..</a:t>
            </a:r>
          </a:p>
          <a:p>
            <a:r>
              <a:rPr lang="en-AU" sz="2400" dirty="0">
                <a:solidFill>
                  <a:srgbClr val="C00000"/>
                </a:solidFill>
                <a:latin typeface="Arial" panose="020B0604020202020204" pitchFamily="34" charset="0"/>
                <a:cs typeface="Arial" panose="020B0604020202020204" pitchFamily="34" charset="0"/>
              </a:rPr>
              <a:t>Or bottlenecks/temporary reductions in population size</a:t>
            </a:r>
          </a:p>
          <a:p>
            <a:r>
              <a:rPr lang="en-AU" sz="2400" dirty="0">
                <a:solidFill>
                  <a:srgbClr val="C00000"/>
                </a:solidFill>
                <a:latin typeface="Arial" panose="020B0604020202020204" pitchFamily="34" charset="0"/>
                <a:cs typeface="Arial" panose="020B0604020202020204" pitchFamily="34" charset="0"/>
              </a:rPr>
              <a:t>Or founder effect/population is started by small number of individuals</a:t>
            </a:r>
          </a:p>
          <a:p>
            <a:endParaRPr lang="en-AU" sz="2400" dirty="0">
              <a:solidFill>
                <a:schemeClr val="tx1"/>
              </a:solidFill>
              <a:latin typeface="Arial" panose="020B0604020202020204" pitchFamily="34" charset="0"/>
              <a:cs typeface="Arial" panose="020B0604020202020204" pitchFamily="34" charset="0"/>
            </a:endParaRPr>
          </a:p>
          <a:p>
            <a:endParaRPr lang="en-AU" sz="2400" dirty="0">
              <a:solidFill>
                <a:schemeClr val="tx1"/>
              </a:solidFill>
              <a:latin typeface="Arial" panose="020B0604020202020204" pitchFamily="34" charset="0"/>
              <a:cs typeface="Arial" panose="020B0604020202020204" pitchFamily="34" charset="0"/>
            </a:endParaRPr>
          </a:p>
          <a:p>
            <a:endParaRPr lang="en-AU" sz="2400" dirty="0">
              <a:solidFill>
                <a:schemeClr val="tx1"/>
              </a:solidFill>
              <a:latin typeface="Arial" panose="020B0604020202020204" pitchFamily="34" charset="0"/>
              <a:cs typeface="Arial" panose="020B0604020202020204" pitchFamily="34" charset="0"/>
            </a:endParaRPr>
          </a:p>
          <a:p>
            <a:pPr marL="0" indent="0">
              <a:buNone/>
            </a:pPr>
            <a:endParaRPr lang="en-A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04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38FB-1091-4C4F-846E-1148F6F41191}"/>
              </a:ext>
            </a:extLst>
          </p:cNvPr>
          <p:cNvSpPr>
            <a:spLocks noGrp="1"/>
          </p:cNvSpPr>
          <p:nvPr>
            <p:ph type="title"/>
          </p:nvPr>
        </p:nvSpPr>
        <p:spPr>
          <a:xfrm>
            <a:off x="1877307" y="470958"/>
            <a:ext cx="8911687" cy="475820"/>
          </a:xfrm>
        </p:spPr>
        <p:txBody>
          <a:bodyPr>
            <a:normAutofit/>
          </a:bodyPr>
          <a:lstStyle/>
          <a:p>
            <a:r>
              <a:rPr lang="en-AU" sz="2000" dirty="0">
                <a:solidFill>
                  <a:schemeClr val="tx1"/>
                </a:solidFill>
                <a:latin typeface="Arial" panose="020B0604020202020204" pitchFamily="34" charset="0"/>
                <a:cs typeface="Arial" panose="020B0604020202020204" pitchFamily="34" charset="0"/>
              </a:rPr>
              <a:t>Allele Frequencies in a gene pool continued</a:t>
            </a:r>
            <a:endParaRPr lang="en-AU" sz="2000" dirty="0"/>
          </a:p>
        </p:txBody>
      </p:sp>
      <p:sp>
        <p:nvSpPr>
          <p:cNvPr id="3" name="Content Placeholder 2">
            <a:extLst>
              <a:ext uri="{FF2B5EF4-FFF2-40B4-BE49-F238E27FC236}">
                <a16:creationId xmlns:a16="http://schemas.microsoft.com/office/drawing/2014/main" id="{1798B07F-2A26-4448-BA06-5F6241D525E4}"/>
              </a:ext>
            </a:extLst>
          </p:cNvPr>
          <p:cNvSpPr>
            <a:spLocks noGrp="1"/>
          </p:cNvSpPr>
          <p:nvPr>
            <p:ph idx="1"/>
          </p:nvPr>
        </p:nvSpPr>
        <p:spPr>
          <a:xfrm>
            <a:off x="1524001" y="1298713"/>
            <a:ext cx="10230678" cy="4612509"/>
          </a:xfrm>
        </p:spPr>
        <p:txBody>
          <a:bodyPr>
            <a:normAutofit/>
          </a:bodyPr>
          <a:lstStyle/>
          <a:p>
            <a:pPr marL="0" indent="0">
              <a:buNone/>
            </a:pPr>
            <a:r>
              <a:rPr lang="en-AU" sz="2400" dirty="0">
                <a:solidFill>
                  <a:schemeClr val="tx1"/>
                </a:solidFill>
                <a:latin typeface="Arial" panose="020B0604020202020204" pitchFamily="34" charset="0"/>
                <a:cs typeface="Arial" panose="020B0604020202020204" pitchFamily="34" charset="0"/>
              </a:rPr>
              <a:t>Question 13. answer: </a:t>
            </a:r>
            <a:r>
              <a:rPr lang="en-AU" sz="2400" u="sng" dirty="0">
                <a:solidFill>
                  <a:schemeClr val="tx1"/>
                </a:solidFill>
                <a:latin typeface="Arial" panose="020B0604020202020204" pitchFamily="34" charset="0"/>
                <a:cs typeface="Arial" panose="020B0604020202020204" pitchFamily="34" charset="0"/>
              </a:rPr>
              <a:t>Gene Flow</a:t>
            </a:r>
            <a:r>
              <a:rPr lang="en-AU" sz="2400" dirty="0">
                <a:solidFill>
                  <a:schemeClr val="tx1"/>
                </a:solidFill>
                <a:latin typeface="Arial" panose="020B0604020202020204" pitchFamily="34" charset="0"/>
                <a:cs typeface="Arial" panose="020B0604020202020204" pitchFamily="34" charset="0"/>
              </a:rPr>
              <a:t> 5 marks</a:t>
            </a:r>
            <a:endParaRPr lang="en-AU" sz="2400" u="sng" dirty="0">
              <a:solidFill>
                <a:schemeClr val="tx1"/>
              </a:solidFill>
              <a:latin typeface="Arial" panose="020B0604020202020204" pitchFamily="34" charset="0"/>
              <a:cs typeface="Arial" panose="020B0604020202020204" pitchFamily="34" charset="0"/>
            </a:endParaRPr>
          </a:p>
          <a:p>
            <a:r>
              <a:rPr lang="en-AU" sz="2400" dirty="0">
                <a:solidFill>
                  <a:srgbClr val="C00000"/>
                </a:solidFill>
                <a:latin typeface="Arial" panose="020B0604020202020204" pitchFamily="34" charset="0"/>
                <a:cs typeface="Arial" panose="020B0604020202020204" pitchFamily="34" charset="0"/>
              </a:rPr>
              <a:t>Happens when individuals</a:t>
            </a:r>
            <a:r>
              <a:rPr lang="en-AU" sz="2400" b="1" dirty="0">
                <a:solidFill>
                  <a:srgbClr val="C00000"/>
                </a:solidFill>
                <a:latin typeface="Arial" panose="020B0604020202020204" pitchFamily="34" charset="0"/>
                <a:cs typeface="Arial" panose="020B0604020202020204" pitchFamily="34" charset="0"/>
              </a:rPr>
              <a:t> migrate </a:t>
            </a:r>
            <a:r>
              <a:rPr lang="en-AU" sz="2400" dirty="0">
                <a:solidFill>
                  <a:srgbClr val="C00000"/>
                </a:solidFill>
                <a:latin typeface="Arial" panose="020B0604020202020204" pitchFamily="34" charset="0"/>
                <a:cs typeface="Arial" panose="020B0604020202020204" pitchFamily="34" charset="0"/>
              </a:rPr>
              <a:t>from one population to another, then breed adding their alleles to the gene pool</a:t>
            </a:r>
          </a:p>
          <a:p>
            <a:r>
              <a:rPr lang="en-AU" sz="2400" dirty="0">
                <a:solidFill>
                  <a:srgbClr val="C00000"/>
                </a:solidFill>
                <a:latin typeface="Arial" panose="020B0604020202020204" pitchFamily="34" charset="0"/>
                <a:cs typeface="Arial" panose="020B0604020202020204" pitchFamily="34" charset="0"/>
              </a:rPr>
              <a:t>Allele frequencies between the two populations may be different</a:t>
            </a:r>
          </a:p>
          <a:p>
            <a:r>
              <a:rPr lang="en-AU" sz="2400" dirty="0">
                <a:solidFill>
                  <a:srgbClr val="C00000"/>
                </a:solidFill>
                <a:latin typeface="Arial" panose="020B0604020202020204" pitchFamily="34" charset="0"/>
                <a:cs typeface="Arial" panose="020B0604020202020204" pitchFamily="34" charset="0"/>
              </a:rPr>
              <a:t>Migrants may have different alleles/allele frequencies to the destination population</a:t>
            </a:r>
          </a:p>
          <a:p>
            <a:r>
              <a:rPr lang="en-AU" sz="2400" dirty="0">
                <a:solidFill>
                  <a:srgbClr val="C00000"/>
                </a:solidFill>
                <a:latin typeface="Arial" panose="020B0604020202020204" pitchFamily="34" charset="0"/>
                <a:cs typeface="Arial" panose="020B0604020202020204" pitchFamily="34" charset="0"/>
              </a:rPr>
              <a:t>Migrants will change the allele frequencies in the destination population</a:t>
            </a:r>
          </a:p>
          <a:p>
            <a:r>
              <a:rPr lang="en-AU" sz="2400" dirty="0">
                <a:solidFill>
                  <a:srgbClr val="C00000"/>
                </a:solidFill>
                <a:latin typeface="Arial" panose="020B0604020202020204" pitchFamily="34" charset="0"/>
                <a:cs typeface="Arial" panose="020B0604020202020204" pitchFamily="34" charset="0"/>
              </a:rPr>
              <a:t>The allele frequencies between the source and destination population may become more alike</a:t>
            </a:r>
          </a:p>
          <a:p>
            <a:r>
              <a:rPr lang="en-AU" sz="2400" dirty="0">
                <a:solidFill>
                  <a:srgbClr val="C00000"/>
                </a:solidFill>
                <a:latin typeface="Arial" panose="020B0604020202020204" pitchFamily="34" charset="0"/>
                <a:cs typeface="Arial" panose="020B0604020202020204" pitchFamily="34" charset="0"/>
              </a:rPr>
              <a:t>Immigrants can introduce new alleles, emigrants can remove alleles</a:t>
            </a:r>
          </a:p>
          <a:p>
            <a:endParaRPr lang="en-AU"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9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C60C-F094-24D7-6960-82321212B0B0}"/>
              </a:ext>
            </a:extLst>
          </p:cNvPr>
          <p:cNvPicPr>
            <a:picLocks noChangeAspect="1"/>
          </p:cNvPicPr>
          <p:nvPr/>
        </p:nvPicPr>
        <p:blipFill>
          <a:blip r:embed="rId2"/>
          <a:stretch>
            <a:fillRect/>
          </a:stretch>
        </p:blipFill>
        <p:spPr>
          <a:xfrm>
            <a:off x="99182" y="438149"/>
            <a:ext cx="12041778" cy="6301864"/>
          </a:xfrm>
          <a:prstGeom prst="rect">
            <a:avLst/>
          </a:prstGeom>
        </p:spPr>
      </p:pic>
    </p:spTree>
    <p:extLst>
      <p:ext uri="{BB962C8B-B14F-4D97-AF65-F5344CB8AC3E}">
        <p14:creationId xmlns:p14="http://schemas.microsoft.com/office/powerpoint/2010/main" val="112785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A0EC1B-8D7F-4F67-9C0E-2775F5DDB547}"/>
              </a:ext>
            </a:extLst>
          </p:cNvPr>
          <p:cNvGraphicFramePr>
            <a:graphicFrameLocks noGrp="1"/>
          </p:cNvGraphicFramePr>
          <p:nvPr>
            <p:extLst>
              <p:ext uri="{D42A27DB-BD31-4B8C-83A1-F6EECF244321}">
                <p14:modId xmlns:p14="http://schemas.microsoft.com/office/powerpoint/2010/main" val="475793148"/>
              </p:ext>
            </p:extLst>
          </p:nvPr>
        </p:nvGraphicFramePr>
        <p:xfrm>
          <a:off x="2788276" y="2132070"/>
          <a:ext cx="7392953" cy="3640933"/>
        </p:xfrm>
        <a:graphic>
          <a:graphicData uri="http://schemas.openxmlformats.org/drawingml/2006/table">
            <a:tbl>
              <a:tblPr firstRow="1" firstCol="1" bandRow="1"/>
              <a:tblGrid>
                <a:gridCol w="1833645">
                  <a:extLst>
                    <a:ext uri="{9D8B030D-6E8A-4147-A177-3AD203B41FA5}">
                      <a16:colId xmlns:a16="http://schemas.microsoft.com/office/drawing/2014/main" val="1600284956"/>
                    </a:ext>
                  </a:extLst>
                </a:gridCol>
                <a:gridCol w="1109973">
                  <a:extLst>
                    <a:ext uri="{9D8B030D-6E8A-4147-A177-3AD203B41FA5}">
                      <a16:colId xmlns:a16="http://schemas.microsoft.com/office/drawing/2014/main" val="469780791"/>
                    </a:ext>
                  </a:extLst>
                </a:gridCol>
                <a:gridCol w="1109973">
                  <a:extLst>
                    <a:ext uri="{9D8B030D-6E8A-4147-A177-3AD203B41FA5}">
                      <a16:colId xmlns:a16="http://schemas.microsoft.com/office/drawing/2014/main" val="734363689"/>
                    </a:ext>
                  </a:extLst>
                </a:gridCol>
                <a:gridCol w="1109973">
                  <a:extLst>
                    <a:ext uri="{9D8B030D-6E8A-4147-A177-3AD203B41FA5}">
                      <a16:colId xmlns:a16="http://schemas.microsoft.com/office/drawing/2014/main" val="322282493"/>
                    </a:ext>
                  </a:extLst>
                </a:gridCol>
                <a:gridCol w="1150320">
                  <a:extLst>
                    <a:ext uri="{9D8B030D-6E8A-4147-A177-3AD203B41FA5}">
                      <a16:colId xmlns:a16="http://schemas.microsoft.com/office/drawing/2014/main" val="1055711381"/>
                    </a:ext>
                  </a:extLst>
                </a:gridCol>
                <a:gridCol w="1079069">
                  <a:extLst>
                    <a:ext uri="{9D8B030D-6E8A-4147-A177-3AD203B41FA5}">
                      <a16:colId xmlns:a16="http://schemas.microsoft.com/office/drawing/2014/main" val="277463984"/>
                    </a:ext>
                  </a:extLst>
                </a:gridCol>
              </a:tblGrid>
              <a:tr h="914300">
                <a:tc>
                  <a:txBody>
                    <a:bodyPr/>
                    <a:lstStyle/>
                    <a:p>
                      <a:pPr algn="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AU"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Time</a:t>
                      </a:r>
                      <a:r>
                        <a:rPr lang="en-AU" sz="1400" dirty="0">
                          <a:effectLst/>
                          <a:latin typeface="Arial" panose="020B0604020202020204" pitchFamily="34" charset="0"/>
                          <a:ea typeface="Calibri" panose="020F0502020204030204" pitchFamily="34" charset="0"/>
                          <a:cs typeface="Times New Roman" panose="02020603050405020304" pitchFamily="18" charset="0"/>
                        </a:rPr>
                        <a:t> taken to roll 2 metres </a:t>
                      </a:r>
                      <a:r>
                        <a:rPr lang="en-AU"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(secs)</a:t>
                      </a:r>
                      <a:endParaRPr lang="en-AU"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algn="ctr">
                        <a:lnSpc>
                          <a:spcPct val="107000"/>
                        </a:lnSpc>
                        <a:spcAft>
                          <a:spcPts val="0"/>
                        </a:spcAft>
                      </a:pPr>
                      <a:r>
                        <a:rPr lang="en-AU" sz="14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Speed</a:t>
                      </a:r>
                      <a:endParaRPr lang="en-AU"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AU"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(ms</a:t>
                      </a:r>
                      <a:r>
                        <a:rPr lang="en-AU" sz="1400" b="1" baseline="30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a:t>
                      </a:r>
                      <a:r>
                        <a:rPr lang="en-AU"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en-AU"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386769"/>
                  </a:ext>
                </a:extLst>
              </a:tr>
              <a:tr h="898033">
                <a:tc>
                  <a:txBody>
                    <a:bodyPr/>
                    <a:lstStyle/>
                    <a:p>
                      <a:pPr algn="l">
                        <a:lnSpc>
                          <a:spcPct val="107000"/>
                        </a:lnSpc>
                        <a:spcAft>
                          <a:spcPts val="0"/>
                        </a:spcAft>
                      </a:pPr>
                      <a:r>
                        <a:rPr lang="en-AU"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Marble volume </a:t>
                      </a:r>
                      <a:r>
                        <a:rPr lang="en-AU"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(cm</a:t>
                      </a:r>
                      <a:r>
                        <a:rPr lang="en-AU" sz="1400" b="1" baseline="30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a:t>
                      </a:r>
                      <a:r>
                        <a:rPr lang="en-AU" sz="1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en-AU"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trial 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dirty="0">
                          <a:effectLst/>
                          <a:latin typeface="Arial" panose="020B0604020202020204" pitchFamily="34" charset="0"/>
                          <a:ea typeface="Calibri" panose="020F0502020204030204" pitchFamily="34" charset="0"/>
                          <a:cs typeface="Times New Roman" panose="02020603050405020304" pitchFamily="18" charset="0"/>
                        </a:rPr>
                        <a:t>trial 2</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trial 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average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val="859643894"/>
                  </a:ext>
                </a:extLst>
              </a:tr>
              <a:tr h="914300">
                <a:tc>
                  <a:txBody>
                    <a:bodyPr/>
                    <a:lstStyle/>
                    <a:p>
                      <a:pPr algn="ct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20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30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32</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31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a:effectLst/>
                          <a:latin typeface="Arial" panose="020B0604020202020204" pitchFamily="34" charset="0"/>
                          <a:ea typeface="Calibri" panose="020F0502020204030204" pitchFamily="34" charset="0"/>
                          <a:cs typeface="Times New Roman" panose="02020603050405020304" pitchFamily="18" charset="0"/>
                        </a:rPr>
                        <a:t>31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0.06</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888922"/>
                  </a:ext>
                </a:extLst>
              </a:tr>
              <a:tr h="914300">
                <a:tc>
                  <a:txBody>
                    <a:bodyPr/>
                    <a:lstStyle/>
                    <a:p>
                      <a:pPr algn="ctr">
                        <a:lnSpc>
                          <a:spcPct val="107000"/>
                        </a:lnSpc>
                        <a:spcAft>
                          <a:spcPts val="0"/>
                        </a:spcAft>
                      </a:pPr>
                      <a:r>
                        <a:rPr lang="en-AU" sz="1200">
                          <a:effectLst/>
                          <a:latin typeface="Arial" panose="020B0604020202020204" pitchFamily="34" charset="0"/>
                          <a:ea typeface="Calibri" panose="020F0502020204030204" pitchFamily="34" charset="0"/>
                          <a:cs typeface="Times New Roman" panose="02020603050405020304" pitchFamily="18" charset="0"/>
                        </a:rPr>
                        <a:t>40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a:effectLst/>
                          <a:latin typeface="Arial" panose="020B0604020202020204" pitchFamily="34" charset="0"/>
                          <a:ea typeface="Calibri" panose="020F0502020204030204" pitchFamily="34" charset="0"/>
                          <a:cs typeface="Times New Roman" panose="02020603050405020304" pitchFamily="18" charset="0"/>
                        </a:rPr>
                        <a:t>23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a:effectLst/>
                          <a:latin typeface="Arial" panose="020B0604020202020204" pitchFamily="34" charset="0"/>
                          <a:ea typeface="Calibri" panose="020F0502020204030204" pitchFamily="34" charset="0"/>
                          <a:cs typeface="Times New Roman" panose="02020603050405020304" pitchFamily="18" charset="0"/>
                        </a:rPr>
                        <a:t>20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24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22.3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AU" sz="1200" i="1" dirty="0">
                          <a:effectLst/>
                          <a:latin typeface="Arial" panose="020B0604020202020204" pitchFamily="34" charset="0"/>
                          <a:ea typeface="Calibri" panose="020F0502020204030204" pitchFamily="34" charset="0"/>
                          <a:cs typeface="Times New Roman" panose="02020603050405020304" pitchFamily="18" charset="0"/>
                        </a:rPr>
                        <a:t>0.08</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148078"/>
                  </a:ext>
                </a:extLst>
              </a:tr>
            </a:tbl>
          </a:graphicData>
        </a:graphic>
      </p:graphicFrame>
      <p:sp>
        <p:nvSpPr>
          <p:cNvPr id="6" name="Rectangle 1">
            <a:extLst>
              <a:ext uri="{FF2B5EF4-FFF2-40B4-BE49-F238E27FC236}">
                <a16:creationId xmlns:a16="http://schemas.microsoft.com/office/drawing/2014/main" id="{F844AFF0-E103-49F2-A53C-2475B0D76117}"/>
              </a:ext>
            </a:extLst>
          </p:cNvPr>
          <p:cNvSpPr>
            <a:spLocks noChangeArrowheads="1"/>
          </p:cNvSpPr>
          <p:nvPr/>
        </p:nvSpPr>
        <p:spPr bwMode="auto">
          <a:xfrm>
            <a:off x="2566325" y="1250469"/>
            <a:ext cx="50764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AU"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1: Volume of a marble and speed.</a:t>
            </a:r>
            <a:endParaRPr kumimoji="0" lang="en-AU"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58988317-0713-474A-A534-7840D6459998}"/>
              </a:ext>
            </a:extLst>
          </p:cNvPr>
          <p:cNvCxnSpPr/>
          <p:nvPr/>
        </p:nvCxnSpPr>
        <p:spPr>
          <a:xfrm flipH="1">
            <a:off x="7451678" y="1250469"/>
            <a:ext cx="723331" cy="11242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5C71DE-3309-4972-AAC4-3D271381936E}"/>
              </a:ext>
            </a:extLst>
          </p:cNvPr>
          <p:cNvSpPr txBox="1"/>
          <p:nvPr/>
        </p:nvSpPr>
        <p:spPr>
          <a:xfrm>
            <a:off x="8284191" y="846161"/>
            <a:ext cx="3207224" cy="369332"/>
          </a:xfrm>
          <a:prstGeom prst="rect">
            <a:avLst/>
          </a:prstGeom>
          <a:solidFill>
            <a:schemeClr val="accent2">
              <a:lumMod val="40000"/>
              <a:lumOff val="60000"/>
            </a:schemeClr>
          </a:solidFill>
        </p:spPr>
        <p:txBody>
          <a:bodyPr wrap="square" rtlCol="0">
            <a:spAutoFit/>
          </a:bodyPr>
          <a:lstStyle/>
          <a:p>
            <a:r>
              <a:rPr lang="en-AU" b="1" dirty="0">
                <a:solidFill>
                  <a:srgbClr val="FF0000"/>
                </a:solidFill>
                <a:latin typeface="Arial Narrow" panose="020B0606020202030204" pitchFamily="34" charset="0"/>
                <a:cs typeface="Arial" panose="020B0604020202020204" pitchFamily="34" charset="0"/>
              </a:rPr>
              <a:t>TIME</a:t>
            </a:r>
            <a:r>
              <a:rPr lang="en-AU" dirty="0">
                <a:latin typeface="Arial Narrow" panose="020B0606020202030204" pitchFamily="34" charset="0"/>
                <a:cs typeface="Arial" panose="020B0604020202020204" pitchFamily="34" charset="0"/>
              </a:rPr>
              <a:t> is the dependent variable</a:t>
            </a:r>
          </a:p>
        </p:txBody>
      </p:sp>
      <p:cxnSp>
        <p:nvCxnSpPr>
          <p:cNvPr id="11" name="Straight Arrow Connector 10">
            <a:extLst>
              <a:ext uri="{FF2B5EF4-FFF2-40B4-BE49-F238E27FC236}">
                <a16:creationId xmlns:a16="http://schemas.microsoft.com/office/drawing/2014/main" id="{2F18709C-4174-4D05-90D4-2CED6BF37F51}"/>
              </a:ext>
            </a:extLst>
          </p:cNvPr>
          <p:cNvCxnSpPr/>
          <p:nvPr/>
        </p:nvCxnSpPr>
        <p:spPr>
          <a:xfrm>
            <a:off x="2566325" y="2265528"/>
            <a:ext cx="572660" cy="10235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024B49-99E3-4AAE-94D9-D01294A8B560}"/>
              </a:ext>
            </a:extLst>
          </p:cNvPr>
          <p:cNvSpPr txBox="1"/>
          <p:nvPr/>
        </p:nvSpPr>
        <p:spPr>
          <a:xfrm>
            <a:off x="570932" y="1808904"/>
            <a:ext cx="2879677" cy="646331"/>
          </a:xfrm>
          <a:prstGeom prst="rect">
            <a:avLst/>
          </a:prstGeom>
          <a:solidFill>
            <a:schemeClr val="accent2">
              <a:lumMod val="40000"/>
              <a:lumOff val="60000"/>
            </a:schemeClr>
          </a:solidFill>
        </p:spPr>
        <p:txBody>
          <a:bodyPr wrap="square" rtlCol="0">
            <a:spAutoFit/>
          </a:bodyPr>
          <a:lstStyle/>
          <a:p>
            <a:r>
              <a:rPr lang="en-AU" b="1" dirty="0">
                <a:solidFill>
                  <a:srgbClr val="FF0000"/>
                </a:solidFill>
                <a:latin typeface="Arial Narrow" panose="020B0606020202030204" pitchFamily="34" charset="0"/>
              </a:rPr>
              <a:t>VOLUME</a:t>
            </a:r>
            <a:r>
              <a:rPr lang="en-AU" dirty="0">
                <a:latin typeface="Arial Narrow" panose="020B0606020202030204" pitchFamily="34" charset="0"/>
              </a:rPr>
              <a:t> is the independent variable</a:t>
            </a:r>
          </a:p>
        </p:txBody>
      </p:sp>
      <p:cxnSp>
        <p:nvCxnSpPr>
          <p:cNvPr id="14" name="Straight Arrow Connector 13">
            <a:extLst>
              <a:ext uri="{FF2B5EF4-FFF2-40B4-BE49-F238E27FC236}">
                <a16:creationId xmlns:a16="http://schemas.microsoft.com/office/drawing/2014/main" id="{A5C0911D-AB7B-4326-8CE5-B53194179E9D}"/>
              </a:ext>
            </a:extLst>
          </p:cNvPr>
          <p:cNvCxnSpPr/>
          <p:nvPr/>
        </p:nvCxnSpPr>
        <p:spPr>
          <a:xfrm flipH="1">
            <a:off x="9887803" y="2455235"/>
            <a:ext cx="498143" cy="32208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262325-A612-4D76-A595-94CC1D468862}"/>
              </a:ext>
            </a:extLst>
          </p:cNvPr>
          <p:cNvSpPr txBox="1"/>
          <p:nvPr/>
        </p:nvSpPr>
        <p:spPr>
          <a:xfrm>
            <a:off x="10549719" y="2374710"/>
            <a:ext cx="1392072" cy="2031325"/>
          </a:xfrm>
          <a:prstGeom prst="rect">
            <a:avLst/>
          </a:prstGeom>
          <a:solidFill>
            <a:schemeClr val="accent2">
              <a:lumMod val="40000"/>
              <a:lumOff val="60000"/>
            </a:schemeClr>
          </a:solidFill>
        </p:spPr>
        <p:txBody>
          <a:bodyPr wrap="square" rtlCol="0">
            <a:spAutoFit/>
          </a:bodyPr>
          <a:lstStyle/>
          <a:p>
            <a:r>
              <a:rPr lang="en-AU" b="1" dirty="0">
                <a:solidFill>
                  <a:srgbClr val="00B050"/>
                </a:solidFill>
                <a:latin typeface="Arial Narrow" panose="020B0606020202030204" pitchFamily="34" charset="0"/>
              </a:rPr>
              <a:t>SPEED</a:t>
            </a:r>
            <a:r>
              <a:rPr lang="en-AU" dirty="0">
                <a:latin typeface="Arial Narrow" panose="020B0606020202030204" pitchFamily="34" charset="0"/>
              </a:rPr>
              <a:t> is included because this is the value used for comparison of data.</a:t>
            </a:r>
          </a:p>
        </p:txBody>
      </p:sp>
      <p:sp>
        <p:nvSpPr>
          <p:cNvPr id="16" name="TextBox 15">
            <a:extLst>
              <a:ext uri="{FF2B5EF4-FFF2-40B4-BE49-F238E27FC236}">
                <a16:creationId xmlns:a16="http://schemas.microsoft.com/office/drawing/2014/main" id="{7462B121-4AA2-41F9-A8A3-02C812962B33}"/>
              </a:ext>
            </a:extLst>
          </p:cNvPr>
          <p:cNvSpPr txBox="1"/>
          <p:nvPr/>
        </p:nvSpPr>
        <p:spPr>
          <a:xfrm>
            <a:off x="682388" y="3780430"/>
            <a:ext cx="1737398" cy="1477328"/>
          </a:xfrm>
          <a:prstGeom prst="rect">
            <a:avLst/>
          </a:prstGeom>
          <a:solidFill>
            <a:schemeClr val="accent2">
              <a:lumMod val="40000"/>
              <a:lumOff val="60000"/>
            </a:schemeClr>
          </a:solidFill>
        </p:spPr>
        <p:txBody>
          <a:bodyPr wrap="square" rtlCol="0">
            <a:spAutoFit/>
          </a:bodyPr>
          <a:lstStyle/>
          <a:p>
            <a:r>
              <a:rPr lang="en-AU" dirty="0">
                <a:latin typeface="Arial Narrow" panose="020B0606020202030204" pitchFamily="34" charset="0"/>
              </a:rPr>
              <a:t>Notice </a:t>
            </a:r>
            <a:r>
              <a:rPr lang="en-AU" b="1" dirty="0">
                <a:solidFill>
                  <a:srgbClr val="0070C0"/>
                </a:solidFill>
                <a:latin typeface="Arial Narrow" panose="020B0606020202030204" pitchFamily="34" charset="0"/>
              </a:rPr>
              <a:t>UNITS OF MEASUREMENT </a:t>
            </a:r>
            <a:r>
              <a:rPr lang="en-AU" dirty="0">
                <a:latin typeface="Arial Narrow" panose="020B0606020202030204" pitchFamily="34" charset="0"/>
              </a:rPr>
              <a:t>are found in the titles </a:t>
            </a:r>
            <a:r>
              <a:rPr lang="en-AU" b="1" dirty="0">
                <a:latin typeface="Arial Narrow" panose="020B0606020202030204" pitchFamily="34" charset="0"/>
              </a:rPr>
              <a:t>NOT</a:t>
            </a:r>
            <a:r>
              <a:rPr lang="en-AU" dirty="0">
                <a:latin typeface="Arial Narrow" panose="020B0606020202030204" pitchFamily="34" charset="0"/>
              </a:rPr>
              <a:t> next to the data.</a:t>
            </a:r>
          </a:p>
        </p:txBody>
      </p:sp>
      <p:cxnSp>
        <p:nvCxnSpPr>
          <p:cNvPr id="18" name="Straight Arrow Connector 17">
            <a:extLst>
              <a:ext uri="{FF2B5EF4-FFF2-40B4-BE49-F238E27FC236}">
                <a16:creationId xmlns:a16="http://schemas.microsoft.com/office/drawing/2014/main" id="{8E86ED15-8D97-4448-A580-D3B7A5D35CC2}"/>
              </a:ext>
            </a:extLst>
          </p:cNvPr>
          <p:cNvCxnSpPr/>
          <p:nvPr/>
        </p:nvCxnSpPr>
        <p:spPr>
          <a:xfrm flipV="1">
            <a:off x="2419786" y="3671248"/>
            <a:ext cx="1701838" cy="73151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502A0F-278E-4609-BD04-A97CDE43E7EE}"/>
              </a:ext>
            </a:extLst>
          </p:cNvPr>
          <p:cNvCxnSpPr>
            <a:cxnSpLocks/>
          </p:cNvCxnSpPr>
          <p:nvPr/>
        </p:nvCxnSpPr>
        <p:spPr>
          <a:xfrm flipV="1">
            <a:off x="2419786" y="3256311"/>
            <a:ext cx="6874339" cy="137196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8EE5FFE-A251-4155-8A27-868529065EB2}"/>
              </a:ext>
            </a:extLst>
          </p:cNvPr>
          <p:cNvCxnSpPr>
            <a:cxnSpLocks/>
            <a:stCxn id="16" idx="3"/>
          </p:cNvCxnSpPr>
          <p:nvPr/>
        </p:nvCxnSpPr>
        <p:spPr>
          <a:xfrm flipV="1">
            <a:off x="2419786" y="2875992"/>
            <a:ext cx="5393557" cy="164310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7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D371-F1C1-49BB-8C1A-22A07B84CACB}"/>
              </a:ext>
            </a:extLst>
          </p:cNvPr>
          <p:cNvSpPr>
            <a:spLocks noGrp="1"/>
          </p:cNvSpPr>
          <p:nvPr>
            <p:ph type="title"/>
          </p:nvPr>
        </p:nvSpPr>
        <p:spPr>
          <a:xfrm>
            <a:off x="1637732" y="624110"/>
            <a:ext cx="10249468" cy="767962"/>
          </a:xfrm>
        </p:spPr>
        <p:txBody>
          <a:bodyPr>
            <a:normAutofit/>
          </a:bodyPr>
          <a:lstStyle/>
          <a:p>
            <a:r>
              <a:rPr lang="en-AU" sz="3200" dirty="0">
                <a:solidFill>
                  <a:schemeClr val="tx1"/>
                </a:solidFill>
                <a:latin typeface="Arial" panose="020B0604020202020204" pitchFamily="34" charset="0"/>
                <a:cs typeface="Arial" panose="020B0604020202020204" pitchFamily="34" charset="0"/>
              </a:rPr>
              <a:t>Why you can’t use “to make it a fair test” as an answer!</a:t>
            </a:r>
          </a:p>
        </p:txBody>
      </p:sp>
      <p:sp>
        <p:nvSpPr>
          <p:cNvPr id="3" name="Content Placeholder 2">
            <a:extLst>
              <a:ext uri="{FF2B5EF4-FFF2-40B4-BE49-F238E27FC236}">
                <a16:creationId xmlns:a16="http://schemas.microsoft.com/office/drawing/2014/main" id="{E7A23892-2C83-4059-84A2-7A8E37FA5F82}"/>
              </a:ext>
            </a:extLst>
          </p:cNvPr>
          <p:cNvSpPr>
            <a:spLocks noGrp="1"/>
          </p:cNvSpPr>
          <p:nvPr>
            <p:ph idx="1"/>
          </p:nvPr>
        </p:nvSpPr>
        <p:spPr>
          <a:xfrm>
            <a:off x="846161" y="1392073"/>
            <a:ext cx="11041039" cy="5117910"/>
          </a:xfrm>
        </p:spPr>
        <p:txBody>
          <a:bodyPr>
            <a:normAutofit/>
          </a:bodyPr>
          <a:lstStyle/>
          <a:p>
            <a:pPr marL="0" indent="0" algn="ctr">
              <a:buNone/>
            </a:pPr>
            <a:r>
              <a:rPr lang="en-AU" sz="2800" dirty="0">
                <a:solidFill>
                  <a:schemeClr val="tx1"/>
                </a:solidFill>
                <a:latin typeface="Arial" panose="020B0604020202020204" pitchFamily="34" charset="0"/>
                <a:cs typeface="Arial" panose="020B0604020202020204" pitchFamily="34" charset="0"/>
              </a:rPr>
              <a:t>This is not a valid answer because it </a:t>
            </a:r>
            <a:r>
              <a:rPr lang="en-AU" sz="2800" b="1" dirty="0">
                <a:solidFill>
                  <a:schemeClr val="tx1"/>
                </a:solidFill>
                <a:latin typeface="Arial" panose="020B0604020202020204" pitchFamily="34" charset="0"/>
                <a:cs typeface="Arial" panose="020B0604020202020204" pitchFamily="34" charset="0"/>
              </a:rPr>
              <a:t>doesn’t show any understanding of the concept </a:t>
            </a:r>
            <a:r>
              <a:rPr lang="en-AU" sz="2800" dirty="0">
                <a:solidFill>
                  <a:schemeClr val="tx1"/>
                </a:solidFill>
                <a:latin typeface="Arial" panose="020B0604020202020204" pitchFamily="34" charset="0"/>
                <a:cs typeface="Arial" panose="020B0604020202020204" pitchFamily="34" charset="0"/>
              </a:rPr>
              <a:t>of a fair test.</a:t>
            </a:r>
          </a:p>
          <a:p>
            <a:r>
              <a:rPr lang="en-AU" sz="2800" dirty="0">
                <a:solidFill>
                  <a:schemeClr val="tx1"/>
                </a:solidFill>
                <a:latin typeface="Arial" panose="020B0604020202020204" pitchFamily="34" charset="0"/>
                <a:cs typeface="Arial" panose="020B0604020202020204" pitchFamily="34" charset="0"/>
              </a:rPr>
              <a:t>A </a:t>
            </a:r>
            <a:r>
              <a:rPr lang="en-AU" sz="2800" b="1" dirty="0">
                <a:solidFill>
                  <a:srgbClr val="C00000"/>
                </a:solidFill>
                <a:latin typeface="Arial" panose="020B0604020202020204" pitchFamily="34" charset="0"/>
                <a:cs typeface="Arial" panose="020B0604020202020204" pitchFamily="34" charset="0"/>
              </a:rPr>
              <a:t>FAIR TEST </a:t>
            </a:r>
            <a:r>
              <a:rPr lang="en-AU" sz="2800" dirty="0">
                <a:solidFill>
                  <a:schemeClr val="tx1"/>
                </a:solidFill>
                <a:latin typeface="Arial" panose="020B0604020202020204" pitchFamily="34" charset="0"/>
                <a:cs typeface="Arial" panose="020B0604020202020204" pitchFamily="34" charset="0"/>
              </a:rPr>
              <a:t>is one that has </a:t>
            </a:r>
            <a:r>
              <a:rPr lang="en-AU" sz="2800" b="1" dirty="0">
                <a:solidFill>
                  <a:srgbClr val="7030A0"/>
                </a:solidFill>
                <a:latin typeface="Arial" panose="020B0604020202020204" pitchFamily="34" charset="0"/>
                <a:cs typeface="Arial" panose="020B0604020202020204" pitchFamily="34" charset="0"/>
              </a:rPr>
              <a:t>VALIDITY</a:t>
            </a:r>
            <a:r>
              <a:rPr lang="en-AU" sz="2800" dirty="0">
                <a:solidFill>
                  <a:schemeClr val="tx1"/>
                </a:solidFill>
                <a:latin typeface="Arial" panose="020B0604020202020204" pitchFamily="34" charset="0"/>
                <a:cs typeface="Arial" panose="020B0604020202020204" pitchFamily="34" charset="0"/>
              </a:rPr>
              <a:t> and </a:t>
            </a:r>
            <a:r>
              <a:rPr lang="en-AU" sz="2800" b="1" dirty="0">
                <a:solidFill>
                  <a:srgbClr val="00B050"/>
                </a:solidFill>
                <a:latin typeface="Arial" panose="020B0604020202020204" pitchFamily="34" charset="0"/>
                <a:cs typeface="Arial" panose="020B0604020202020204" pitchFamily="34" charset="0"/>
              </a:rPr>
              <a:t>RELIABILITY</a:t>
            </a:r>
            <a:r>
              <a:rPr lang="en-AU" sz="2800" dirty="0">
                <a:solidFill>
                  <a:schemeClr val="tx1"/>
                </a:solidFill>
                <a:latin typeface="Arial" panose="020B0604020202020204" pitchFamily="34" charset="0"/>
                <a:cs typeface="Arial" panose="020B0604020202020204" pitchFamily="34" charset="0"/>
              </a:rPr>
              <a:t>.</a:t>
            </a:r>
          </a:p>
          <a:p>
            <a:r>
              <a:rPr lang="en-AU" sz="2800" dirty="0">
                <a:solidFill>
                  <a:schemeClr val="tx1"/>
                </a:solidFill>
                <a:latin typeface="Arial" panose="020B0604020202020204" pitchFamily="34" charset="0"/>
                <a:cs typeface="Arial" panose="020B0604020202020204" pitchFamily="34" charset="0"/>
              </a:rPr>
              <a:t>An investigation is </a:t>
            </a:r>
            <a:r>
              <a:rPr lang="en-AU" sz="2800" b="1" dirty="0">
                <a:solidFill>
                  <a:srgbClr val="7030A0"/>
                </a:solidFill>
                <a:latin typeface="Arial" panose="020B0604020202020204" pitchFamily="34" charset="0"/>
                <a:cs typeface="Arial" panose="020B0604020202020204" pitchFamily="34" charset="0"/>
              </a:rPr>
              <a:t>VALID</a:t>
            </a:r>
            <a:r>
              <a:rPr lang="en-AU" sz="2800" dirty="0">
                <a:latin typeface="Arial" panose="020B0604020202020204" pitchFamily="34" charset="0"/>
                <a:cs typeface="Arial" panose="020B0604020202020204" pitchFamily="34" charset="0"/>
              </a:rPr>
              <a:t> </a:t>
            </a:r>
            <a:r>
              <a:rPr lang="en-AU" sz="2800" dirty="0">
                <a:solidFill>
                  <a:schemeClr val="tx1"/>
                </a:solidFill>
                <a:latin typeface="Arial" panose="020B0604020202020204" pitchFamily="34" charset="0"/>
                <a:cs typeface="Arial" panose="020B0604020202020204" pitchFamily="34" charset="0"/>
              </a:rPr>
              <a:t>if it tests what it is supposed to test</a:t>
            </a:r>
            <a:r>
              <a:rPr lang="en-AU" sz="2800" dirty="0">
                <a:latin typeface="Arial" panose="020B0604020202020204" pitchFamily="34" charset="0"/>
                <a:cs typeface="Arial" panose="020B0604020202020204" pitchFamily="34" charset="0"/>
              </a:rPr>
              <a:t>.</a:t>
            </a:r>
          </a:p>
          <a:p>
            <a:pPr lvl="1"/>
            <a:r>
              <a:rPr lang="en-AU" sz="2600" dirty="0">
                <a:solidFill>
                  <a:schemeClr val="tx1"/>
                </a:solidFill>
                <a:latin typeface="Arial" panose="020B0604020202020204" pitchFamily="34" charset="0"/>
                <a:cs typeface="Arial" panose="020B0604020202020204" pitchFamily="34" charset="0"/>
              </a:rPr>
              <a:t>Validity is increased when variables are controlled. Any variable that is not the independent or dependent should be controlled.</a:t>
            </a:r>
          </a:p>
          <a:p>
            <a:r>
              <a:rPr lang="en-AU" sz="2800" b="1" dirty="0">
                <a:solidFill>
                  <a:srgbClr val="00B050"/>
                </a:solidFill>
                <a:latin typeface="Arial" panose="020B0604020202020204" pitchFamily="34" charset="0"/>
                <a:cs typeface="Arial" panose="020B0604020202020204" pitchFamily="34" charset="0"/>
              </a:rPr>
              <a:t>RELIABILITY</a:t>
            </a:r>
            <a:r>
              <a:rPr lang="en-AU" sz="2800" dirty="0">
                <a:solidFill>
                  <a:schemeClr val="tx1"/>
                </a:solidFill>
                <a:latin typeface="Arial" panose="020B0604020202020204" pitchFamily="34" charset="0"/>
                <a:cs typeface="Arial" panose="020B0604020202020204" pitchFamily="34" charset="0"/>
              </a:rPr>
              <a:t> means that if the same experiment is repeated many times the same results will be collected. </a:t>
            </a:r>
          </a:p>
          <a:p>
            <a:pPr lvl="1"/>
            <a:r>
              <a:rPr lang="en-AU" sz="2600" dirty="0">
                <a:solidFill>
                  <a:schemeClr val="tx1"/>
                </a:solidFill>
                <a:latin typeface="Arial" panose="020B0604020202020204" pitchFamily="34" charset="0"/>
                <a:cs typeface="Arial" panose="020B0604020202020204" pitchFamily="34" charset="0"/>
              </a:rPr>
              <a:t>Reliability can be increased by repeating the experiment many times or increasing the sample size.</a:t>
            </a:r>
          </a:p>
          <a:p>
            <a:endParaRPr lang="en-AU"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4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E723-8863-4A43-90E0-A49E8AEA77CC}"/>
              </a:ext>
            </a:extLst>
          </p:cNvPr>
          <p:cNvSpPr>
            <a:spLocks noGrp="1"/>
          </p:cNvSpPr>
          <p:nvPr>
            <p:ph type="title"/>
          </p:nvPr>
        </p:nvSpPr>
        <p:spPr/>
        <p:txBody>
          <a:bodyPr>
            <a:normAutofit/>
          </a:bodyPr>
          <a:lstStyle/>
          <a:p>
            <a:r>
              <a:rPr lang="en-AU" sz="3200" dirty="0">
                <a:solidFill>
                  <a:schemeClr val="tx1"/>
                </a:solidFill>
                <a:latin typeface="Arial" panose="020B0604020202020204" pitchFamily="34" charset="0"/>
                <a:cs typeface="Arial" panose="020B0604020202020204" pitchFamily="34" charset="0"/>
              </a:rPr>
              <a:t>Science Inquiry Question 1.</a:t>
            </a:r>
          </a:p>
        </p:txBody>
      </p:sp>
      <p:sp>
        <p:nvSpPr>
          <p:cNvPr id="5" name="Content Placeholder 4">
            <a:extLst>
              <a:ext uri="{FF2B5EF4-FFF2-40B4-BE49-F238E27FC236}">
                <a16:creationId xmlns:a16="http://schemas.microsoft.com/office/drawing/2014/main" id="{F8C08309-9C9A-48B6-8216-87CBACA52886}"/>
              </a:ext>
            </a:extLst>
          </p:cNvPr>
          <p:cNvSpPr>
            <a:spLocks noGrp="1"/>
          </p:cNvSpPr>
          <p:nvPr>
            <p:ph idx="1"/>
          </p:nvPr>
        </p:nvSpPr>
        <p:spPr>
          <a:xfrm>
            <a:off x="1603717" y="1491176"/>
            <a:ext cx="9900895" cy="1730326"/>
          </a:xfrm>
        </p:spPr>
        <p:txBody>
          <a:bodyPr>
            <a:normAutofit/>
          </a:bodyPr>
          <a:lstStyle/>
          <a:p>
            <a:pPr marL="0" indent="0">
              <a:buNone/>
            </a:pPr>
            <a:r>
              <a:rPr lang="en-AU" sz="2400" dirty="0">
                <a:solidFill>
                  <a:schemeClr val="tx1"/>
                </a:solidFill>
              </a:rPr>
              <a:t>Female redback spiders sometimes eat their mates (cannibalistic mating) but not always (non-cannibalistic mating). A biologist determined the size (maximum width) of female redback spiders in cannibalistic and non-cannibalistic matings. </a:t>
            </a:r>
          </a:p>
        </p:txBody>
      </p:sp>
      <p:pic>
        <p:nvPicPr>
          <p:cNvPr id="7" name="Picture 6" descr="Table&#10;&#10;Description automatically generated">
            <a:extLst>
              <a:ext uri="{FF2B5EF4-FFF2-40B4-BE49-F238E27FC236}">
                <a16:creationId xmlns:a16="http://schemas.microsoft.com/office/drawing/2014/main" id="{50F47C26-6663-4788-AB30-4E959F498053}"/>
              </a:ext>
            </a:extLst>
          </p:cNvPr>
          <p:cNvPicPr>
            <a:picLocks noChangeAspect="1"/>
          </p:cNvPicPr>
          <p:nvPr/>
        </p:nvPicPr>
        <p:blipFill>
          <a:blip r:embed="rId2"/>
          <a:stretch>
            <a:fillRect/>
          </a:stretch>
        </p:blipFill>
        <p:spPr>
          <a:xfrm>
            <a:off x="3594691" y="3221502"/>
            <a:ext cx="5483993" cy="3263704"/>
          </a:xfrm>
          <a:prstGeom prst="rect">
            <a:avLst/>
          </a:prstGeom>
        </p:spPr>
      </p:pic>
    </p:spTree>
    <p:extLst>
      <p:ext uri="{BB962C8B-B14F-4D97-AF65-F5344CB8AC3E}">
        <p14:creationId xmlns:p14="http://schemas.microsoft.com/office/powerpoint/2010/main" val="406987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3E392-AE99-402C-ADCE-51E3D9CE66F0}"/>
              </a:ext>
            </a:extLst>
          </p:cNvPr>
          <p:cNvSpPr>
            <a:spLocks noGrp="1"/>
          </p:cNvSpPr>
          <p:nvPr>
            <p:ph idx="1"/>
          </p:nvPr>
        </p:nvSpPr>
        <p:spPr>
          <a:xfrm>
            <a:off x="2589212" y="689317"/>
            <a:ext cx="8915400" cy="5781821"/>
          </a:xfrm>
        </p:spPr>
        <p:txBody>
          <a:bodyPr>
            <a:normAutofit/>
          </a:bodyPr>
          <a:lstStyle/>
          <a:p>
            <a:pPr marL="457200" indent="-457200">
              <a:buAutoNum type="alphaLcPeriod"/>
            </a:pPr>
            <a:r>
              <a:rPr lang="en-AU" sz="2400" dirty="0">
                <a:solidFill>
                  <a:schemeClr val="tx1"/>
                </a:solidFill>
              </a:rPr>
              <a:t>Independent variable:</a:t>
            </a:r>
          </a:p>
          <a:p>
            <a:pPr marL="0" indent="0">
              <a:buNone/>
            </a:pPr>
            <a:r>
              <a:rPr lang="en-AU" sz="2400" dirty="0">
                <a:solidFill>
                  <a:schemeClr val="tx1"/>
                </a:solidFill>
              </a:rPr>
              <a:t>	Whether the female cannibalises her mate or not.</a:t>
            </a:r>
          </a:p>
          <a:p>
            <a:pPr marL="0" indent="0">
              <a:buNone/>
            </a:pPr>
            <a:r>
              <a:rPr lang="en-AU" sz="2400" dirty="0">
                <a:solidFill>
                  <a:schemeClr val="tx1"/>
                </a:solidFill>
              </a:rPr>
              <a:t>b. Dependent variable:</a:t>
            </a:r>
          </a:p>
          <a:p>
            <a:pPr marL="400050" lvl="1" indent="0">
              <a:buNone/>
            </a:pPr>
            <a:r>
              <a:rPr lang="en-AU" sz="2200" dirty="0">
                <a:solidFill>
                  <a:schemeClr val="tx1"/>
                </a:solidFill>
              </a:rPr>
              <a:t>Size of female redback spider</a:t>
            </a:r>
          </a:p>
          <a:p>
            <a:pPr marL="0" indent="0">
              <a:buNone/>
            </a:pPr>
            <a:r>
              <a:rPr lang="en-AU" sz="2400" dirty="0">
                <a:solidFill>
                  <a:schemeClr val="tx1"/>
                </a:solidFill>
              </a:rPr>
              <a:t>c. Hypothesis: </a:t>
            </a:r>
          </a:p>
          <a:p>
            <a:pPr marL="400050" lvl="1" indent="0">
              <a:buNone/>
            </a:pPr>
            <a:r>
              <a:rPr lang="en-AU" sz="2200" dirty="0">
                <a:solidFill>
                  <a:schemeClr val="tx1"/>
                </a:solidFill>
              </a:rPr>
              <a:t>“If female redbacks are large then they are more likely to cannibalise their mate”</a:t>
            </a:r>
          </a:p>
          <a:p>
            <a:pPr marL="0" indent="0">
              <a:buNone/>
            </a:pPr>
            <a:r>
              <a:rPr lang="en-AU" sz="2400" dirty="0">
                <a:solidFill>
                  <a:schemeClr val="tx1"/>
                </a:solidFill>
              </a:rPr>
              <a:t>d. Controlled variables</a:t>
            </a:r>
          </a:p>
          <a:p>
            <a:pPr marL="400050" lvl="1" indent="0">
              <a:buNone/>
            </a:pPr>
            <a:r>
              <a:rPr lang="en-AU" sz="2200" dirty="0">
                <a:solidFill>
                  <a:schemeClr val="tx1"/>
                </a:solidFill>
              </a:rPr>
              <a:t>Species of spiders, environmental conditions (temperature etc), diet (food source, amount)</a:t>
            </a:r>
          </a:p>
          <a:p>
            <a:pPr marL="0" indent="0">
              <a:buNone/>
            </a:pPr>
            <a:r>
              <a:rPr lang="en-AU" sz="2400" dirty="0">
                <a:solidFill>
                  <a:schemeClr val="tx1"/>
                </a:solidFill>
              </a:rPr>
              <a:t>e. Reliability </a:t>
            </a:r>
          </a:p>
          <a:p>
            <a:pPr marL="400050" lvl="1" indent="0">
              <a:buNone/>
            </a:pPr>
            <a:r>
              <a:rPr lang="en-AU" sz="2200" dirty="0">
                <a:solidFill>
                  <a:schemeClr val="tx1"/>
                </a:solidFill>
              </a:rPr>
              <a:t>Repeat trials, larger sample size</a:t>
            </a:r>
          </a:p>
          <a:p>
            <a:pPr marL="0" indent="0">
              <a:buNone/>
            </a:pPr>
            <a:endParaRPr lang="en-AU" sz="2400" dirty="0">
              <a:solidFill>
                <a:schemeClr val="tx1"/>
              </a:solidFill>
            </a:endParaRPr>
          </a:p>
        </p:txBody>
      </p:sp>
    </p:spTree>
    <p:extLst>
      <p:ext uri="{BB962C8B-B14F-4D97-AF65-F5344CB8AC3E}">
        <p14:creationId xmlns:p14="http://schemas.microsoft.com/office/powerpoint/2010/main" val="11757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2638</TotalTime>
  <Words>4767</Words>
  <Application>Microsoft Office PowerPoint</Application>
  <PresentationFormat>Widescreen</PresentationFormat>
  <Paragraphs>508</Paragraphs>
  <Slides>58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Narrow</vt:lpstr>
      <vt:lpstr>Arial Rounded MT Bold</vt:lpstr>
      <vt:lpstr>Calibri</vt:lpstr>
      <vt:lpstr>Ink Free</vt:lpstr>
      <vt:lpstr>Wingdings</vt:lpstr>
      <vt:lpstr>Wingdings 3</vt:lpstr>
      <vt:lpstr>Wisp</vt:lpstr>
      <vt:lpstr>12 ATAR Biology Revision Seminar Unit 3</vt:lpstr>
      <vt:lpstr>PowerPoint Presentation</vt:lpstr>
      <vt:lpstr>PowerPoint Presentation</vt:lpstr>
      <vt:lpstr>PowerPoint Presentation</vt:lpstr>
      <vt:lpstr>Science Inquiry Skills</vt:lpstr>
      <vt:lpstr>PowerPoint Presentation</vt:lpstr>
      <vt:lpstr>Why you can’t use “to make it a fair test” as an answer!</vt:lpstr>
      <vt:lpstr>Science Inquiry Question 1.</vt:lpstr>
      <vt:lpstr>PowerPoint Presentation</vt:lpstr>
      <vt:lpstr>Unit 3: Continuity of the Species </vt:lpstr>
      <vt:lpstr>Understand the cellular processes and mechanisms that ensure the continuity of life, and how these processes contribute to unity and diversity within a species </vt:lpstr>
      <vt:lpstr>DNA</vt:lpstr>
      <vt:lpstr>PowerPoint Presentation</vt:lpstr>
      <vt:lpstr>5’/3’ ??????</vt:lpstr>
      <vt:lpstr>Why is this important?</vt:lpstr>
      <vt:lpstr>DNA Replication: the basics!</vt:lpstr>
      <vt:lpstr>DNA Replication Question 2</vt:lpstr>
      <vt:lpstr>DNA Replication Question 3</vt:lpstr>
      <vt:lpstr>Official WACE marking key- DNA Replication. Pretty overwhelming! Any 5 of the following: </vt:lpstr>
      <vt:lpstr>The IMPORTANT bits to KNOW about DNA Replication!</vt:lpstr>
      <vt:lpstr>The Genetic Code</vt:lpstr>
      <vt:lpstr>Genetic Code. Question 4 answers</vt:lpstr>
      <vt:lpstr>Genetic Code question 4 answers continued</vt:lpstr>
      <vt:lpstr>Genetic Code: Question 5</vt:lpstr>
      <vt:lpstr>Genetic Question 5 continued.</vt:lpstr>
      <vt:lpstr>PowerPoint Presentation</vt:lpstr>
      <vt:lpstr>Genetic Question 4 continued.</vt:lpstr>
      <vt:lpstr>PowerPoint Presentation</vt:lpstr>
      <vt:lpstr>PowerPoint Presentation</vt:lpstr>
      <vt:lpstr>DNA Technologies</vt:lpstr>
      <vt:lpstr>Tools of the Trade!</vt:lpstr>
      <vt:lpstr>Question 6: Distinguish between; Cutting DNA, Recombining DNA and Amplifying DNA. (6 marks) </vt:lpstr>
      <vt:lpstr>Question 7: Same, same but different- notice the two questions below are after the same answer?</vt:lpstr>
      <vt:lpstr>Question 7 continued</vt:lpstr>
      <vt:lpstr>Gene Cloning: Question 8. [application of DNA technology concepts]</vt:lpstr>
      <vt:lpstr>Biotechnology Question 8 continued</vt:lpstr>
      <vt:lpstr>PowerPoint Presentation</vt:lpstr>
      <vt:lpstr>The Continuity of Life: Cell Reproduction</vt:lpstr>
      <vt:lpstr>Cell Reproduction: Question 9.</vt:lpstr>
      <vt:lpstr>Cell Reproduction: Question 9. continued</vt:lpstr>
      <vt:lpstr>A word on variation. </vt:lpstr>
      <vt:lpstr>Mutations</vt:lpstr>
      <vt:lpstr>Patterns of Inheritance</vt:lpstr>
      <vt:lpstr>PowerPoint Presentation</vt:lpstr>
      <vt:lpstr>PowerPoint Presentation</vt:lpstr>
      <vt:lpstr>Understand the processes and mechanisms that explain how life on Earth has persisted, changed and diversified over the last 3.5 billion years </vt:lpstr>
      <vt:lpstr>Evidence for Evolution</vt:lpstr>
      <vt:lpstr>PowerPoint Presentation</vt:lpstr>
      <vt:lpstr>PowerPoint Presentation</vt:lpstr>
      <vt:lpstr>PowerPoint Presentation</vt:lpstr>
      <vt:lpstr>PowerPoint Presentation</vt:lpstr>
      <vt:lpstr>Natural Selection …“the selection of those alleles (genes) in a population that give an organism greater survival advantage.” </vt:lpstr>
      <vt:lpstr>PowerPoint Presentation</vt:lpstr>
      <vt:lpstr>PowerPoint Presentation</vt:lpstr>
      <vt:lpstr>Allele Frequencies in a gene pool</vt:lpstr>
      <vt:lpstr>Allele Frequencies in a gene pool continued</vt:lpstr>
      <vt:lpstr>Allele Frequencies in a gene pool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ATAR Biology Revision Seminar</dc:title>
  <dc:creator>John</dc:creator>
  <cp:lastModifiedBy>DONNELLY Rachel [Carine Senior High School]</cp:lastModifiedBy>
  <cp:revision>128</cp:revision>
  <cp:lastPrinted>2020-09-12T08:44:24Z</cp:lastPrinted>
  <dcterms:created xsi:type="dcterms:W3CDTF">2019-07-05T00:16:38Z</dcterms:created>
  <dcterms:modified xsi:type="dcterms:W3CDTF">2024-08-16T08:21:41Z</dcterms:modified>
</cp:coreProperties>
</file>