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1"/>
  </p:notesMasterIdLst>
  <p:sldIdLst>
    <p:sldId id="256" r:id="rId5"/>
    <p:sldId id="259" r:id="rId6"/>
    <p:sldId id="257" r:id="rId7"/>
    <p:sldId id="260" r:id="rId8"/>
    <p:sldId id="258" r:id="rId9"/>
    <p:sldId id="261" r:id="rId10"/>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8144B3-AA2C-DE89-CEE3-3A36A85BB594}" name="Kate BLACKWOOD" initials="KB" userId="S::k.blackwood@ecu.edu.au::df23896f-132f-4801-8009-c6205c0937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B298"/>
    <a:srgbClr val="7170A6"/>
    <a:srgbClr val="00172A"/>
    <a:srgbClr val="D9117E"/>
    <a:srgbClr val="8885E7"/>
    <a:srgbClr val="DDDDDD"/>
    <a:srgbClr val="13BFC3"/>
    <a:srgbClr val="188E90"/>
    <a:srgbClr val="00EF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F5600C-EBAE-4297-802E-7AC379E18B31}" v="3" dt="2025-08-25T01:43:48.2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9" d="100"/>
          <a:sy n="39" d="100"/>
        </p:scale>
        <p:origin x="226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8/10/relationships/authors" Target="author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B67C65-3AD3-401C-9966-B5DCA57B8F74}" type="datetimeFigureOut">
              <a:rPr lang="en-AU" smtClean="0"/>
              <a:t>5/09/2025</a:t>
            </a:fld>
            <a:endParaRPr lang="en-AU"/>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4C5EA5-AAFE-43A8-83F4-2131E511EA51}" type="slidenum">
              <a:rPr lang="en-AU" smtClean="0"/>
              <a:t>‹#›</a:t>
            </a:fld>
            <a:endParaRPr lang="en-AU"/>
          </a:p>
        </p:txBody>
      </p:sp>
    </p:spTree>
    <p:extLst>
      <p:ext uri="{BB962C8B-B14F-4D97-AF65-F5344CB8AC3E}">
        <p14:creationId xmlns:p14="http://schemas.microsoft.com/office/powerpoint/2010/main" val="1352881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4C5EA5-AAFE-43A8-83F4-2131E511EA51}" type="slidenum">
              <a:rPr lang="en-AU" smtClean="0"/>
              <a:t>3</a:t>
            </a:fld>
            <a:endParaRPr lang="en-AU"/>
          </a:p>
        </p:txBody>
      </p:sp>
    </p:spTree>
    <p:extLst>
      <p:ext uri="{BB962C8B-B14F-4D97-AF65-F5344CB8AC3E}">
        <p14:creationId xmlns:p14="http://schemas.microsoft.com/office/powerpoint/2010/main" val="3791165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54249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233393"/>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hyperlink" Target="mailto:a.shafaei@ecu.edu.au" TargetMode="External"/><Relationship Id="rId2" Type="http://schemas.openxmlformats.org/officeDocument/2006/relationships/image" Target="../media/image4.emf"/><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hyperlink" Target="https://www.safeworkaustralia.gov.au/system/files/documents/1702/guidepreventingresponding-workplace-bullying.pdf"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hyperlink" Target="https://www.ecu.edu.au/schools/business-and-law/research/mental-awareness-respect-and-safety-centre/overview" TargetMode="External"/><Relationship Id="rId4" Type="http://schemas.openxmlformats.org/officeDocument/2006/relationships/hyperlink" Target="mailto:mars@ecu.edu.a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AA561CA-A861-F938-E5FA-4D73782A93FE}"/>
              </a:ext>
            </a:extLst>
          </p:cNvPr>
          <p:cNvSpPr/>
          <p:nvPr/>
        </p:nvSpPr>
        <p:spPr>
          <a:xfrm>
            <a:off x="0" y="0"/>
            <a:ext cx="6858000" cy="8607755"/>
          </a:xfrm>
          <a:prstGeom prst="rect">
            <a:avLst/>
          </a:prstGeom>
          <a:solidFill>
            <a:srgbClr val="0017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EB26812-1914-0AC8-80D6-53C13D7AD9AB}"/>
              </a:ext>
            </a:extLst>
          </p:cNvPr>
          <p:cNvPicPr>
            <a:picLocks noChangeAspect="1"/>
          </p:cNvPicPr>
          <p:nvPr/>
        </p:nvPicPr>
        <p:blipFill>
          <a:blip r:embed="rId2"/>
          <a:srcRect/>
          <a:stretch/>
        </p:blipFill>
        <p:spPr>
          <a:xfrm>
            <a:off x="5815178" y="270558"/>
            <a:ext cx="786223" cy="623222"/>
          </a:xfrm>
          <a:prstGeom prst="rect">
            <a:avLst/>
          </a:prstGeom>
        </p:spPr>
      </p:pic>
      <p:pic>
        <p:nvPicPr>
          <p:cNvPr id="10" name="Picture 9" descr="A logo with a black background&#10;&#10;Description automatically generated">
            <a:extLst>
              <a:ext uri="{FF2B5EF4-FFF2-40B4-BE49-F238E27FC236}">
                <a16:creationId xmlns:a16="http://schemas.microsoft.com/office/drawing/2014/main" id="{1EEF47A7-8326-B5D7-76D5-0DBAC75D0C74}"/>
              </a:ext>
            </a:extLst>
          </p:cNvPr>
          <p:cNvPicPr>
            <a:picLocks noChangeAspect="1"/>
          </p:cNvPicPr>
          <p:nvPr/>
        </p:nvPicPr>
        <p:blipFill>
          <a:blip r:embed="rId3"/>
          <a:stretch>
            <a:fillRect/>
          </a:stretch>
        </p:blipFill>
        <p:spPr>
          <a:xfrm>
            <a:off x="4236334" y="8813262"/>
            <a:ext cx="2392904" cy="899986"/>
          </a:xfrm>
          <a:prstGeom prst="rect">
            <a:avLst/>
          </a:prstGeom>
        </p:spPr>
      </p:pic>
      <p:sp>
        <p:nvSpPr>
          <p:cNvPr id="11" name="TextBox 10">
            <a:extLst>
              <a:ext uri="{FF2B5EF4-FFF2-40B4-BE49-F238E27FC236}">
                <a16:creationId xmlns:a16="http://schemas.microsoft.com/office/drawing/2014/main" id="{E5A222A1-742A-C66B-6456-3220E1FAB9D8}"/>
              </a:ext>
            </a:extLst>
          </p:cNvPr>
          <p:cNvSpPr txBox="1"/>
          <p:nvPr/>
        </p:nvSpPr>
        <p:spPr>
          <a:xfrm>
            <a:off x="532437" y="1716175"/>
            <a:ext cx="4629872" cy="1384995"/>
          </a:xfrm>
          <a:prstGeom prst="rect">
            <a:avLst/>
          </a:prstGeom>
          <a:noFill/>
        </p:spPr>
        <p:txBody>
          <a:bodyPr wrap="square" rtlCol="0">
            <a:spAutoFit/>
          </a:bodyPr>
          <a:lstStyle/>
          <a:p>
            <a:r>
              <a:rPr lang="en-US" sz="2800" b="1" dirty="0">
                <a:solidFill>
                  <a:srgbClr val="26B298"/>
                </a:solidFill>
              </a:rPr>
              <a:t>Evaluation of the  Workplace Bullying and Incivility Prevention Toolkit</a:t>
            </a:r>
          </a:p>
        </p:txBody>
      </p:sp>
      <p:sp>
        <p:nvSpPr>
          <p:cNvPr id="14" name="TextBox 13">
            <a:extLst>
              <a:ext uri="{FF2B5EF4-FFF2-40B4-BE49-F238E27FC236}">
                <a16:creationId xmlns:a16="http://schemas.microsoft.com/office/drawing/2014/main" id="{6F6BE1AE-7C16-9B4D-1F8E-62B7EEA28B1B}"/>
              </a:ext>
            </a:extLst>
          </p:cNvPr>
          <p:cNvSpPr txBox="1"/>
          <p:nvPr/>
        </p:nvSpPr>
        <p:spPr>
          <a:xfrm>
            <a:off x="532436" y="3320614"/>
            <a:ext cx="4629873" cy="646331"/>
          </a:xfrm>
          <a:prstGeom prst="rect">
            <a:avLst/>
          </a:prstGeom>
          <a:noFill/>
        </p:spPr>
        <p:txBody>
          <a:bodyPr wrap="square" rtlCol="0">
            <a:spAutoFit/>
          </a:bodyPr>
          <a:lstStyle/>
          <a:p>
            <a:r>
              <a:rPr lang="en-US" dirty="0">
                <a:solidFill>
                  <a:schemeClr val="bg1"/>
                </a:solidFill>
              </a:rPr>
              <a:t>Mental Awareness, Respect and Safety (MARS) Centre Research Report</a:t>
            </a:r>
          </a:p>
        </p:txBody>
      </p:sp>
      <p:sp>
        <p:nvSpPr>
          <p:cNvPr id="15" name="TextBox 14">
            <a:extLst>
              <a:ext uri="{FF2B5EF4-FFF2-40B4-BE49-F238E27FC236}">
                <a16:creationId xmlns:a16="http://schemas.microsoft.com/office/drawing/2014/main" id="{B94B6661-AE63-852C-2691-F759E919632C}"/>
              </a:ext>
            </a:extLst>
          </p:cNvPr>
          <p:cNvSpPr txBox="1"/>
          <p:nvPr/>
        </p:nvSpPr>
        <p:spPr>
          <a:xfrm>
            <a:off x="555586" y="1439175"/>
            <a:ext cx="4629873" cy="276999"/>
          </a:xfrm>
          <a:prstGeom prst="rect">
            <a:avLst/>
          </a:prstGeom>
          <a:noFill/>
        </p:spPr>
        <p:txBody>
          <a:bodyPr wrap="square" rtlCol="0">
            <a:spAutoFit/>
          </a:bodyPr>
          <a:lstStyle/>
          <a:p>
            <a:r>
              <a:rPr lang="en-US" sz="1200" spc="300" dirty="0">
                <a:solidFill>
                  <a:schemeClr val="bg1"/>
                </a:solidFill>
              </a:rPr>
              <a:t>INDUSTRY SUMMARY REPORT SERIES - 2025</a:t>
            </a:r>
          </a:p>
        </p:txBody>
      </p:sp>
      <p:cxnSp>
        <p:nvCxnSpPr>
          <p:cNvPr id="17" name="Straight Connector 16">
            <a:extLst>
              <a:ext uri="{FF2B5EF4-FFF2-40B4-BE49-F238E27FC236}">
                <a16:creationId xmlns:a16="http://schemas.microsoft.com/office/drawing/2014/main" id="{99DC7E56-F713-12CD-E5B7-D7B50A958904}"/>
              </a:ext>
            </a:extLst>
          </p:cNvPr>
          <p:cNvCxnSpPr/>
          <p:nvPr/>
        </p:nvCxnSpPr>
        <p:spPr>
          <a:xfrm>
            <a:off x="648182" y="3229337"/>
            <a:ext cx="278081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Picture 8" descr="A group of people in safety vests and helmets&#10;&#10;Description automatically generated">
            <a:extLst>
              <a:ext uri="{FF2B5EF4-FFF2-40B4-BE49-F238E27FC236}">
                <a16:creationId xmlns:a16="http://schemas.microsoft.com/office/drawing/2014/main" id="{C5412420-BA83-FB03-A0E5-EAFEAC9BBFFF}"/>
              </a:ext>
            </a:extLst>
          </p:cNvPr>
          <p:cNvPicPr>
            <a:picLocks noChangeAspect="1"/>
          </p:cNvPicPr>
          <p:nvPr/>
        </p:nvPicPr>
        <p:blipFill>
          <a:blip r:embed="rId4"/>
          <a:srcRect r="5352"/>
          <a:stretch/>
        </p:blipFill>
        <p:spPr>
          <a:xfrm>
            <a:off x="0" y="4516007"/>
            <a:ext cx="6858000" cy="4091748"/>
          </a:xfrm>
          <a:prstGeom prst="rect">
            <a:avLst/>
          </a:prstGeom>
        </p:spPr>
      </p:pic>
    </p:spTree>
    <p:extLst>
      <p:ext uri="{BB962C8B-B14F-4D97-AF65-F5344CB8AC3E}">
        <p14:creationId xmlns:p14="http://schemas.microsoft.com/office/powerpoint/2010/main" val="1197729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F552150-2750-1F47-BB9A-8F2CAD5CD8A6}"/>
              </a:ext>
            </a:extLst>
          </p:cNvPr>
          <p:cNvPicPr>
            <a:picLocks noChangeAspect="1"/>
          </p:cNvPicPr>
          <p:nvPr/>
        </p:nvPicPr>
        <p:blipFill>
          <a:blip r:embed="rId2">
            <a:alphaModFix amt="5000"/>
          </a:blip>
          <a:srcRect l="26105" b="11040"/>
          <a:stretch/>
        </p:blipFill>
        <p:spPr>
          <a:xfrm>
            <a:off x="0" y="5306757"/>
            <a:ext cx="3652798" cy="4599243"/>
          </a:xfrm>
          <a:prstGeom prst="rect">
            <a:avLst/>
          </a:prstGeom>
        </p:spPr>
      </p:pic>
      <p:sp>
        <p:nvSpPr>
          <p:cNvPr id="2" name="Rectangle 1">
            <a:extLst>
              <a:ext uri="{FF2B5EF4-FFF2-40B4-BE49-F238E27FC236}">
                <a16:creationId xmlns:a16="http://schemas.microsoft.com/office/drawing/2014/main" id="{1FDFE6BF-FDB5-8582-052A-D4721028F75D}"/>
              </a:ext>
            </a:extLst>
          </p:cNvPr>
          <p:cNvSpPr/>
          <p:nvPr/>
        </p:nvSpPr>
        <p:spPr>
          <a:xfrm>
            <a:off x="4918508" y="0"/>
            <a:ext cx="1939491" cy="9906000"/>
          </a:xfrm>
          <a:prstGeom prst="rect">
            <a:avLst/>
          </a:prstGeom>
          <a:solidFill>
            <a:srgbClr val="0017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0AE52C4-395F-592C-D08D-017EE1D40320}"/>
              </a:ext>
            </a:extLst>
          </p:cNvPr>
          <p:cNvSpPr txBox="1"/>
          <p:nvPr/>
        </p:nvSpPr>
        <p:spPr>
          <a:xfrm>
            <a:off x="327110" y="5726699"/>
            <a:ext cx="4135012" cy="807913"/>
          </a:xfrm>
          <a:prstGeom prst="rect">
            <a:avLst/>
          </a:prstGeom>
          <a:noFill/>
        </p:spPr>
        <p:txBody>
          <a:bodyPr wrap="square" rtlCol="0">
            <a:spAutoFit/>
          </a:bodyPr>
          <a:lstStyle/>
          <a:p>
            <a:pPr>
              <a:spcBef>
                <a:spcPts val="300"/>
              </a:spcBef>
              <a:spcAft>
                <a:spcPts val="300"/>
              </a:spcAft>
            </a:pPr>
            <a:r>
              <a:rPr lang="en-AU" sz="1100" b="1" dirty="0">
                <a:effectLst/>
                <a:latin typeface="Aptos SemiBold" panose="020B0004020202020204" pitchFamily="34" charset="0"/>
              </a:rPr>
              <a:t>Acknowledgement to Funder</a:t>
            </a:r>
          </a:p>
          <a:p>
            <a:pPr>
              <a:spcAft>
                <a:spcPts val="600"/>
              </a:spcAft>
            </a:pPr>
            <a:r>
              <a:rPr lang="en-AU" sz="1100" dirty="0">
                <a:effectLst/>
                <a:latin typeface="Aptos" panose="020B0004020202020204" pitchFamily="34" charset="0"/>
              </a:rPr>
              <a:t>This research was conducted as part of the ECU MARS Centre’s Digging Deeper Research Program. We would like to acknowledge and thank our funder The WA’s Government MARS Program.</a:t>
            </a:r>
          </a:p>
        </p:txBody>
      </p:sp>
      <p:sp>
        <p:nvSpPr>
          <p:cNvPr id="5" name="TextBox 4">
            <a:extLst>
              <a:ext uri="{FF2B5EF4-FFF2-40B4-BE49-F238E27FC236}">
                <a16:creationId xmlns:a16="http://schemas.microsoft.com/office/drawing/2014/main" id="{6E3D8E4C-991B-5369-6A11-7BF12BEDF5AC}"/>
              </a:ext>
            </a:extLst>
          </p:cNvPr>
          <p:cNvSpPr txBox="1"/>
          <p:nvPr/>
        </p:nvSpPr>
        <p:spPr>
          <a:xfrm>
            <a:off x="327110" y="243929"/>
            <a:ext cx="2664567" cy="523220"/>
          </a:xfrm>
          <a:prstGeom prst="rect">
            <a:avLst/>
          </a:prstGeom>
          <a:noFill/>
        </p:spPr>
        <p:txBody>
          <a:bodyPr wrap="square">
            <a:spAutoFit/>
          </a:bodyPr>
          <a:lstStyle/>
          <a:p>
            <a:r>
              <a:rPr lang="en-US" sz="2800" b="1" dirty="0">
                <a:solidFill>
                  <a:srgbClr val="26B298"/>
                </a:solidFill>
              </a:rPr>
              <a:t>Summary</a:t>
            </a:r>
          </a:p>
        </p:txBody>
      </p:sp>
      <p:sp>
        <p:nvSpPr>
          <p:cNvPr id="7" name="TextBox 6">
            <a:extLst>
              <a:ext uri="{FF2B5EF4-FFF2-40B4-BE49-F238E27FC236}">
                <a16:creationId xmlns:a16="http://schemas.microsoft.com/office/drawing/2014/main" id="{021278EC-4E4A-E084-4783-8DB2244E73DE}"/>
              </a:ext>
            </a:extLst>
          </p:cNvPr>
          <p:cNvSpPr txBox="1"/>
          <p:nvPr/>
        </p:nvSpPr>
        <p:spPr>
          <a:xfrm>
            <a:off x="327110" y="1010892"/>
            <a:ext cx="4135012" cy="4267450"/>
          </a:xfrm>
          <a:prstGeom prst="rect">
            <a:avLst/>
          </a:prstGeom>
          <a:noFill/>
        </p:spPr>
        <p:txBody>
          <a:bodyPr wrap="square" rtlCol="0">
            <a:spAutoFit/>
          </a:bodyPr>
          <a:lstStyle/>
          <a:p>
            <a:pPr>
              <a:spcBef>
                <a:spcPts val="300"/>
              </a:spcBef>
              <a:spcAft>
                <a:spcPts val="300"/>
              </a:spcAft>
            </a:pPr>
            <a:r>
              <a:rPr lang="en-AU" sz="1200" b="1" dirty="0">
                <a:latin typeface="Aptos SemiBold" panose="020B0004020202020204" pitchFamily="34" charset="0"/>
              </a:rPr>
              <a:t>Abstract</a:t>
            </a:r>
            <a:endParaRPr lang="en-AU" sz="1200" b="1" dirty="0">
              <a:effectLst/>
              <a:latin typeface="Aptos SemiBold" panose="020B0004020202020204" pitchFamily="34" charset="0"/>
            </a:endParaRPr>
          </a:p>
          <a:p>
            <a:pPr>
              <a:lnSpc>
                <a:spcPct val="115000"/>
              </a:lnSpc>
              <a:spcAft>
                <a:spcPts val="800"/>
              </a:spcAft>
            </a:pPr>
            <a:r>
              <a:rPr lang="en-US" sz="1400" dirty="0"/>
              <a:t>Workplace bullying and incivility are complex challenges in the mining industry, often entrenched in </a:t>
            </a:r>
            <a:r>
              <a:rPr lang="en-AU" sz="1400" dirty="0"/>
              <a:t>organisational</a:t>
            </a:r>
            <a:r>
              <a:rPr lang="en-US" sz="1400" dirty="0"/>
              <a:t> culture and difficult to address through policy alone. This study evaluates the Workplace Bullying and Incivility Prevention (WBIP) Toolkit, a proactive, system-wide intervention, within a Western Australian mining company. The Toolkit employs a Capability Maturity Model (CMM) approach to assess </a:t>
            </a:r>
            <a:r>
              <a:rPr lang="en-AU" sz="1400" dirty="0"/>
              <a:t>organisational</a:t>
            </a:r>
            <a:r>
              <a:rPr lang="en-US" sz="1400" dirty="0"/>
              <a:t> maturity, set maturity goals, and guide participative action planning. Findings show that the Toolkit effectively facilitated stakeholder engagement and opened meaningful dialogue, highlighting its potential as a transformative resource for mining </a:t>
            </a:r>
            <a:r>
              <a:rPr lang="en-AU" sz="1400" dirty="0"/>
              <a:t>organisations</a:t>
            </a:r>
            <a:r>
              <a:rPr lang="en-US" sz="1400" dirty="0"/>
              <a:t> committed to safer and more respectful workplace through effective bullying and incivility prevention.</a:t>
            </a:r>
            <a:endParaRPr lang="en-AU" sz="1400" kern="100" dirty="0">
              <a:effectLst/>
              <a:latin typeface="Aptos" panose="020B0004020202020204" pitchFamily="34" charset="0"/>
              <a:ea typeface="DengXian" panose="02010600030101010101" pitchFamily="2" charset="-122"/>
              <a:cs typeface="Cordia New" panose="020B0304020202020204" pitchFamily="34" charset="-34"/>
            </a:endParaRPr>
          </a:p>
        </p:txBody>
      </p:sp>
      <p:sp>
        <p:nvSpPr>
          <p:cNvPr id="8" name="TextBox 7">
            <a:extLst>
              <a:ext uri="{FF2B5EF4-FFF2-40B4-BE49-F238E27FC236}">
                <a16:creationId xmlns:a16="http://schemas.microsoft.com/office/drawing/2014/main" id="{41824D85-7361-9258-06E9-50BB4B5E1DC9}"/>
              </a:ext>
            </a:extLst>
          </p:cNvPr>
          <p:cNvSpPr txBox="1"/>
          <p:nvPr/>
        </p:nvSpPr>
        <p:spPr>
          <a:xfrm>
            <a:off x="239646" y="6828148"/>
            <a:ext cx="4135012" cy="3247043"/>
          </a:xfrm>
          <a:prstGeom prst="rect">
            <a:avLst/>
          </a:prstGeom>
          <a:noFill/>
        </p:spPr>
        <p:txBody>
          <a:bodyPr wrap="square" rtlCol="0">
            <a:spAutoFit/>
          </a:bodyPr>
          <a:lstStyle/>
          <a:p>
            <a:pPr>
              <a:spcBef>
                <a:spcPts val="300"/>
              </a:spcBef>
              <a:spcAft>
                <a:spcPts val="300"/>
              </a:spcAft>
            </a:pPr>
            <a:r>
              <a:rPr lang="en-AU" sz="1600" b="1" dirty="0">
                <a:solidFill>
                  <a:srgbClr val="26B298"/>
                </a:solidFill>
                <a:effectLst/>
                <a:latin typeface="Aptos SemiBold" panose="020B0004020202020204" pitchFamily="34" charset="0"/>
              </a:rPr>
              <a:t>Dr Azadeh Shafaei </a:t>
            </a:r>
            <a:r>
              <a:rPr lang="en-AU" sz="1600" b="1" dirty="0">
                <a:solidFill>
                  <a:srgbClr val="26B298"/>
                </a:solidFill>
                <a:effectLst/>
                <a:latin typeface="Aptos SemiBold" panose="020B0004020202020204" pitchFamily="34" charset="0"/>
                <a:hlinkClick r:id="rId3"/>
              </a:rPr>
              <a:t>a.shafaei@ecu.edu.au</a:t>
            </a:r>
            <a:endParaRPr lang="en-AU" sz="1600" b="1" dirty="0">
              <a:solidFill>
                <a:srgbClr val="26B298"/>
              </a:solidFill>
              <a:effectLst/>
              <a:latin typeface="Aptos SemiBold" panose="020B0004020202020204" pitchFamily="34" charset="0"/>
            </a:endParaRPr>
          </a:p>
          <a:p>
            <a:pPr>
              <a:spcBef>
                <a:spcPts val="300"/>
              </a:spcBef>
              <a:spcAft>
                <a:spcPts val="300"/>
              </a:spcAft>
            </a:pPr>
            <a:r>
              <a:rPr lang="en-AU" sz="1600" b="1" dirty="0">
                <a:solidFill>
                  <a:srgbClr val="26B298"/>
                </a:solidFill>
                <a:effectLst/>
                <a:latin typeface="Aptos SemiBold" panose="020B0004020202020204" pitchFamily="34" charset="0"/>
              </a:rPr>
              <a:t>A. Prof Kate Blackwood</a:t>
            </a:r>
          </a:p>
          <a:p>
            <a:pPr>
              <a:spcBef>
                <a:spcPts val="300"/>
              </a:spcBef>
              <a:spcAft>
                <a:spcPts val="300"/>
              </a:spcAft>
            </a:pPr>
            <a:r>
              <a:rPr lang="en-AU" sz="1600" b="1" dirty="0">
                <a:solidFill>
                  <a:srgbClr val="26B298"/>
                </a:solidFill>
                <a:latin typeface="Aptos SemiBold" panose="020B0004020202020204" pitchFamily="34" charset="0"/>
              </a:rPr>
              <a:t>Prof Tim Bentley </a:t>
            </a:r>
          </a:p>
          <a:p>
            <a:pPr>
              <a:spcBef>
                <a:spcPts val="300"/>
              </a:spcBef>
              <a:spcAft>
                <a:spcPts val="300"/>
              </a:spcAft>
            </a:pPr>
            <a:r>
              <a:rPr lang="en-AU" sz="1600" b="1" dirty="0">
                <a:solidFill>
                  <a:srgbClr val="26B298"/>
                </a:solidFill>
                <a:latin typeface="Aptos SemiBold" panose="020B0004020202020204" pitchFamily="34" charset="0"/>
              </a:rPr>
              <a:t>Dr Judy Lundy</a:t>
            </a:r>
          </a:p>
          <a:p>
            <a:pPr>
              <a:spcBef>
                <a:spcPts val="300"/>
              </a:spcBef>
              <a:spcAft>
                <a:spcPts val="300"/>
              </a:spcAft>
            </a:pPr>
            <a:r>
              <a:rPr lang="en-AU" sz="1600" b="1" dirty="0">
                <a:solidFill>
                  <a:srgbClr val="26B298"/>
                </a:solidFill>
                <a:latin typeface="Aptos SemiBold" panose="020B0004020202020204" pitchFamily="34" charset="0"/>
              </a:rPr>
              <a:t>Prof Irene De Pater</a:t>
            </a:r>
          </a:p>
          <a:p>
            <a:pPr>
              <a:spcBef>
                <a:spcPts val="300"/>
              </a:spcBef>
              <a:spcAft>
                <a:spcPts val="300"/>
              </a:spcAft>
            </a:pPr>
            <a:endParaRPr lang="en-AU" sz="1600" b="1" dirty="0">
              <a:solidFill>
                <a:srgbClr val="26B298"/>
              </a:solidFill>
              <a:latin typeface="Aptos SemiBold" panose="020B0004020202020204" pitchFamily="34" charset="0"/>
            </a:endParaRPr>
          </a:p>
          <a:p>
            <a:pPr>
              <a:spcBef>
                <a:spcPts val="300"/>
              </a:spcBef>
              <a:spcAft>
                <a:spcPts val="300"/>
              </a:spcAft>
            </a:pPr>
            <a:endParaRPr lang="en-AU" sz="1600" b="1" dirty="0">
              <a:solidFill>
                <a:srgbClr val="26B298"/>
              </a:solidFill>
              <a:latin typeface="Aptos SemiBold" panose="020B0004020202020204" pitchFamily="34" charset="0"/>
            </a:endParaRPr>
          </a:p>
          <a:p>
            <a:pPr>
              <a:spcBef>
                <a:spcPts val="300"/>
              </a:spcBef>
              <a:spcAft>
                <a:spcPts val="300"/>
              </a:spcAft>
            </a:pPr>
            <a:endParaRPr lang="en-AU" sz="1600" b="1" dirty="0">
              <a:solidFill>
                <a:srgbClr val="26B298"/>
              </a:solidFill>
              <a:latin typeface="Aptos SemiBold" panose="020B0004020202020204" pitchFamily="34" charset="0"/>
            </a:endParaRPr>
          </a:p>
          <a:p>
            <a:pPr>
              <a:spcBef>
                <a:spcPts val="300"/>
              </a:spcBef>
              <a:spcAft>
                <a:spcPts val="300"/>
              </a:spcAft>
            </a:pPr>
            <a:endParaRPr lang="en-AU" sz="1600" b="1" dirty="0">
              <a:solidFill>
                <a:srgbClr val="26B298"/>
              </a:solidFill>
              <a:latin typeface="Aptos SemiBold" panose="020B0004020202020204" pitchFamily="34" charset="0"/>
            </a:endParaRPr>
          </a:p>
          <a:p>
            <a:pPr>
              <a:spcBef>
                <a:spcPts val="300"/>
              </a:spcBef>
              <a:spcAft>
                <a:spcPts val="300"/>
              </a:spcAft>
            </a:pPr>
            <a:endParaRPr lang="en-AU" sz="1600" dirty="0">
              <a:solidFill>
                <a:srgbClr val="26B298"/>
              </a:solidFill>
              <a:effectLst/>
              <a:latin typeface="Aptos" panose="020B0004020202020204" pitchFamily="34" charset="0"/>
            </a:endParaRPr>
          </a:p>
        </p:txBody>
      </p:sp>
      <p:cxnSp>
        <p:nvCxnSpPr>
          <p:cNvPr id="9" name="Straight Connector 8">
            <a:extLst>
              <a:ext uri="{FF2B5EF4-FFF2-40B4-BE49-F238E27FC236}">
                <a16:creationId xmlns:a16="http://schemas.microsoft.com/office/drawing/2014/main" id="{F2D47992-7C32-F26E-E671-5025119CB896}"/>
              </a:ext>
            </a:extLst>
          </p:cNvPr>
          <p:cNvCxnSpPr>
            <a:cxnSpLocks/>
          </p:cNvCxnSpPr>
          <p:nvPr/>
        </p:nvCxnSpPr>
        <p:spPr>
          <a:xfrm>
            <a:off x="429484" y="5684221"/>
            <a:ext cx="3872658" cy="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418C447C-92E5-C113-6DFB-6F71A429D31B}"/>
              </a:ext>
            </a:extLst>
          </p:cNvPr>
          <p:cNvPicPr>
            <a:picLocks noChangeAspect="1"/>
          </p:cNvPicPr>
          <p:nvPr/>
        </p:nvPicPr>
        <p:blipFill>
          <a:blip r:embed="rId4"/>
          <a:srcRect/>
          <a:stretch/>
        </p:blipFill>
        <p:spPr>
          <a:xfrm>
            <a:off x="5815178" y="270558"/>
            <a:ext cx="786223" cy="623222"/>
          </a:xfrm>
          <a:prstGeom prst="rect">
            <a:avLst/>
          </a:prstGeom>
        </p:spPr>
      </p:pic>
      <p:pic>
        <p:nvPicPr>
          <p:cNvPr id="17" name="Picture 16" descr="A logo with a black background&#10;&#10;Description automatically generated">
            <a:extLst>
              <a:ext uri="{FF2B5EF4-FFF2-40B4-BE49-F238E27FC236}">
                <a16:creationId xmlns:a16="http://schemas.microsoft.com/office/drawing/2014/main" id="{D8B4B748-94BC-5D37-A5F3-1668FC3D0ED0}"/>
              </a:ext>
            </a:extLst>
          </p:cNvPr>
          <p:cNvPicPr>
            <a:picLocks noChangeAspect="1"/>
          </p:cNvPicPr>
          <p:nvPr/>
        </p:nvPicPr>
        <p:blipFill>
          <a:blip r:embed="rId5"/>
          <a:stretch>
            <a:fillRect/>
          </a:stretch>
        </p:blipFill>
        <p:spPr>
          <a:xfrm>
            <a:off x="429484" y="8945013"/>
            <a:ext cx="1698515" cy="638822"/>
          </a:xfrm>
          <a:prstGeom prst="rect">
            <a:avLst/>
          </a:prstGeom>
        </p:spPr>
      </p:pic>
    </p:spTree>
    <p:extLst>
      <p:ext uri="{BB962C8B-B14F-4D97-AF65-F5344CB8AC3E}">
        <p14:creationId xmlns:p14="http://schemas.microsoft.com/office/powerpoint/2010/main" val="3459326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E6E908-9400-CD70-C583-2B8A3964F452}"/>
              </a:ext>
            </a:extLst>
          </p:cNvPr>
          <p:cNvPicPr>
            <a:picLocks noChangeAspect="1"/>
          </p:cNvPicPr>
          <p:nvPr/>
        </p:nvPicPr>
        <p:blipFill>
          <a:blip r:embed="rId3">
            <a:alphaModFix amt="5000"/>
          </a:blip>
          <a:srcRect l="26105" b="11040"/>
          <a:stretch/>
        </p:blipFill>
        <p:spPr>
          <a:xfrm>
            <a:off x="-1" y="5396940"/>
            <a:ext cx="6019137" cy="4572796"/>
          </a:xfrm>
          <a:prstGeom prst="rect">
            <a:avLst/>
          </a:prstGeom>
        </p:spPr>
      </p:pic>
      <p:sp>
        <p:nvSpPr>
          <p:cNvPr id="15" name="Rectangle 14">
            <a:extLst>
              <a:ext uri="{FF2B5EF4-FFF2-40B4-BE49-F238E27FC236}">
                <a16:creationId xmlns:a16="http://schemas.microsoft.com/office/drawing/2014/main" id="{3D2220C6-B6E9-1047-36E8-FB130F8470D8}"/>
              </a:ext>
            </a:extLst>
          </p:cNvPr>
          <p:cNvSpPr/>
          <p:nvPr/>
        </p:nvSpPr>
        <p:spPr>
          <a:xfrm>
            <a:off x="0" y="0"/>
            <a:ext cx="6858000" cy="993913"/>
          </a:xfrm>
          <a:prstGeom prst="rect">
            <a:avLst/>
          </a:prstGeom>
          <a:solidFill>
            <a:srgbClr val="0017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80CC391-B8A1-AF52-E1F5-A53F86B620E6}"/>
              </a:ext>
            </a:extLst>
          </p:cNvPr>
          <p:cNvSpPr txBox="1"/>
          <p:nvPr/>
        </p:nvSpPr>
        <p:spPr>
          <a:xfrm>
            <a:off x="327110" y="243929"/>
            <a:ext cx="2664567" cy="523220"/>
          </a:xfrm>
          <a:prstGeom prst="rect">
            <a:avLst/>
          </a:prstGeom>
          <a:noFill/>
        </p:spPr>
        <p:txBody>
          <a:bodyPr wrap="square">
            <a:spAutoFit/>
          </a:bodyPr>
          <a:lstStyle/>
          <a:p>
            <a:r>
              <a:rPr lang="en-US" sz="2800" b="1">
                <a:solidFill>
                  <a:srgbClr val="26B298"/>
                </a:solidFill>
              </a:rPr>
              <a:t>Introduction</a:t>
            </a:r>
          </a:p>
        </p:txBody>
      </p:sp>
      <p:sp>
        <p:nvSpPr>
          <p:cNvPr id="9" name="TextBox 8">
            <a:extLst>
              <a:ext uri="{FF2B5EF4-FFF2-40B4-BE49-F238E27FC236}">
                <a16:creationId xmlns:a16="http://schemas.microsoft.com/office/drawing/2014/main" id="{E4740917-0E6C-5FBA-8811-3DF4DFB23AA1}"/>
              </a:ext>
            </a:extLst>
          </p:cNvPr>
          <p:cNvSpPr txBox="1"/>
          <p:nvPr/>
        </p:nvSpPr>
        <p:spPr>
          <a:xfrm>
            <a:off x="255547" y="5453531"/>
            <a:ext cx="6019137" cy="3985706"/>
          </a:xfrm>
          <a:prstGeom prst="rect">
            <a:avLst/>
          </a:prstGeom>
          <a:noFill/>
        </p:spPr>
        <p:txBody>
          <a:bodyPr wrap="square" rtlCol="0">
            <a:spAutoFit/>
          </a:bodyPr>
          <a:lstStyle/>
          <a:p>
            <a:r>
              <a:rPr lang="en-AU" sz="1100" b="1" dirty="0">
                <a:effectLst/>
                <a:latin typeface="Aptos SemiBold" panose="020B0004020202020204" pitchFamily="34" charset="0"/>
              </a:rPr>
              <a:t>The WBIP CMM Toolkit</a:t>
            </a:r>
          </a:p>
          <a:p>
            <a:r>
              <a:rPr lang="en-US" sz="1100" dirty="0"/>
              <a:t>The WBIP Toolkit comprises a Capability Maturity Model (CMM) Assessment Tool and a User Guide, designed to help </a:t>
            </a:r>
            <a:r>
              <a:rPr lang="en-AU" sz="1100" dirty="0"/>
              <a:t>organisations</a:t>
            </a:r>
            <a:r>
              <a:rPr lang="en-US" sz="1100" dirty="0"/>
              <a:t> evaluate and </a:t>
            </a:r>
            <a:r>
              <a:rPr lang="en-AU" sz="1100" dirty="0"/>
              <a:t>improve</a:t>
            </a:r>
            <a:r>
              <a:rPr lang="en-US" sz="1100" dirty="0"/>
              <a:t> their bullying and incivility prevention practices. The Toolkit is delivered via an Excel workbook containing 13 worksheets, including instructions, rating matrices, evidence questions, action planning tools, and a summary report. Users assess </a:t>
            </a:r>
            <a:r>
              <a:rPr lang="en-AU" sz="1100" dirty="0"/>
              <a:t>organisational</a:t>
            </a:r>
            <a:r>
              <a:rPr lang="en-US" sz="1100" dirty="0"/>
              <a:t> maturity across five dimensions by:</a:t>
            </a:r>
          </a:p>
          <a:p>
            <a:pPr marL="171450" indent="-171450">
              <a:buFont typeface="Arial" panose="020B0604020202020204" pitchFamily="34" charset="0"/>
              <a:buChar char="•"/>
            </a:pPr>
            <a:r>
              <a:rPr lang="en-US" sz="1100" dirty="0"/>
              <a:t>Reviewing matrix descriptors and discussing current maturity levels.</a:t>
            </a:r>
          </a:p>
          <a:p>
            <a:pPr marL="171450" indent="-171450">
              <a:buFont typeface="Arial" panose="020B0604020202020204" pitchFamily="34" charset="0"/>
              <a:buChar char="•"/>
            </a:pPr>
            <a:r>
              <a:rPr lang="en-US" sz="1100" dirty="0"/>
              <a:t>Exploring evidence questions to validate assumptions and identify gaps.</a:t>
            </a:r>
          </a:p>
          <a:p>
            <a:pPr marL="171450" indent="-171450">
              <a:buFont typeface="Arial" panose="020B0604020202020204" pitchFamily="34" charset="0"/>
              <a:buChar char="•"/>
            </a:pPr>
            <a:r>
              <a:rPr lang="en-US" sz="1100" dirty="0"/>
              <a:t>Setting target maturity levels and timeframes.</a:t>
            </a:r>
          </a:p>
          <a:p>
            <a:pPr marL="171450" indent="-171450">
              <a:buFont typeface="Arial" panose="020B0604020202020204" pitchFamily="34" charset="0"/>
              <a:buChar char="•"/>
            </a:pPr>
            <a:r>
              <a:rPr lang="en-US" sz="1100" dirty="0"/>
              <a:t>Developing and documenting action plans to improve practices.</a:t>
            </a:r>
          </a:p>
          <a:p>
            <a:r>
              <a:rPr lang="en-US" sz="1100" dirty="0"/>
              <a:t>This project aimed to evaluate the WBIP Toolkit to determine its practicality and value in WA mining sector.</a:t>
            </a:r>
          </a:p>
          <a:p>
            <a:endParaRPr lang="en-US" sz="1100" dirty="0"/>
          </a:p>
          <a:p>
            <a:r>
              <a:rPr lang="en-AU" sz="1100" b="1" dirty="0">
                <a:effectLst/>
                <a:latin typeface="Aptos SemiBold" panose="020B0004020202020204" pitchFamily="34" charset="0"/>
              </a:rPr>
              <a:t>Methodology</a:t>
            </a:r>
          </a:p>
          <a:p>
            <a:r>
              <a:rPr lang="en-US" sz="1100" dirty="0"/>
              <a:t>The Toolkit was piloted in a Western </a:t>
            </a:r>
            <a:r>
              <a:rPr lang="en-AU" sz="1100" dirty="0"/>
              <a:t>Australian</a:t>
            </a:r>
            <a:r>
              <a:rPr lang="en-US" sz="1100" dirty="0"/>
              <a:t> mining company following earlier trials in two public sector </a:t>
            </a:r>
            <a:r>
              <a:rPr lang="en-AU" sz="1100" dirty="0"/>
              <a:t>organisations</a:t>
            </a:r>
            <a:r>
              <a:rPr lang="en-US" sz="1100" dirty="0"/>
              <a:t>. In each case, ECU researchers briefed a Project Champion from the participating organization with bullying prevention/management in their remit, who then formed a Steering Group and facilitated the pilot independently. Workshops were held with the Steering Group, and facilitated by the Champion, to  complete the assessment and action planning.</a:t>
            </a:r>
          </a:p>
          <a:p>
            <a:r>
              <a:rPr lang="en-US" sz="1100" dirty="0"/>
              <a:t>Data was collected through semi-structured interviews with Project Champions before, during, and after the pilot. Interviews explored implementation experiences, perceived value, barriers, and suggestions for improvement. </a:t>
            </a:r>
          </a:p>
          <a:p>
            <a:endParaRPr lang="en-AU" sz="1100" b="1" dirty="0">
              <a:effectLst/>
              <a:latin typeface="Aptos SemiBold" panose="020B0004020202020204" pitchFamily="34" charset="0"/>
            </a:endParaRPr>
          </a:p>
        </p:txBody>
      </p:sp>
      <p:sp>
        <p:nvSpPr>
          <p:cNvPr id="11" name="TextBox 10">
            <a:extLst>
              <a:ext uri="{FF2B5EF4-FFF2-40B4-BE49-F238E27FC236}">
                <a16:creationId xmlns:a16="http://schemas.microsoft.com/office/drawing/2014/main" id="{384B98D4-9437-4CC2-A227-09E385E51A83}"/>
              </a:ext>
            </a:extLst>
          </p:cNvPr>
          <p:cNvSpPr txBox="1"/>
          <p:nvPr/>
        </p:nvSpPr>
        <p:spPr>
          <a:xfrm>
            <a:off x="585967" y="9459620"/>
            <a:ext cx="1660276" cy="230832"/>
          </a:xfrm>
          <a:prstGeom prst="rect">
            <a:avLst/>
          </a:prstGeom>
          <a:noFill/>
        </p:spPr>
        <p:txBody>
          <a:bodyPr wrap="square" rtlCol="0">
            <a:spAutoFit/>
          </a:bodyPr>
          <a:lstStyle/>
          <a:p>
            <a:pPr>
              <a:spcBef>
                <a:spcPts val="300"/>
              </a:spcBef>
              <a:spcAft>
                <a:spcPts val="300"/>
              </a:spcAft>
            </a:pPr>
            <a:r>
              <a:rPr lang="en-AU" sz="900">
                <a:latin typeface="Aptos" panose="020B0004020202020204" pitchFamily="34" charset="0"/>
              </a:rPr>
              <a:t>Document Heading to go here</a:t>
            </a:r>
            <a:endParaRPr lang="en-AU" sz="900">
              <a:effectLst/>
              <a:latin typeface="Aptos" panose="020B0004020202020204" pitchFamily="34" charset="0"/>
            </a:endParaRPr>
          </a:p>
        </p:txBody>
      </p:sp>
      <p:sp>
        <p:nvSpPr>
          <p:cNvPr id="12" name="TextBox 11">
            <a:extLst>
              <a:ext uri="{FF2B5EF4-FFF2-40B4-BE49-F238E27FC236}">
                <a16:creationId xmlns:a16="http://schemas.microsoft.com/office/drawing/2014/main" id="{59F95120-570E-C16B-2830-EB9E01569533}"/>
              </a:ext>
            </a:extLst>
          </p:cNvPr>
          <p:cNvSpPr txBox="1"/>
          <p:nvPr/>
        </p:nvSpPr>
        <p:spPr>
          <a:xfrm>
            <a:off x="350010" y="9459620"/>
            <a:ext cx="315912" cy="230832"/>
          </a:xfrm>
          <a:prstGeom prst="rect">
            <a:avLst/>
          </a:prstGeom>
          <a:noFill/>
        </p:spPr>
        <p:txBody>
          <a:bodyPr wrap="square" rtlCol="0">
            <a:spAutoFit/>
          </a:bodyPr>
          <a:lstStyle/>
          <a:p>
            <a:pPr>
              <a:spcBef>
                <a:spcPts val="300"/>
              </a:spcBef>
              <a:spcAft>
                <a:spcPts val="300"/>
              </a:spcAft>
            </a:pPr>
            <a:fld id="{6516E4A8-E77B-C548-B884-80FF190030E0}" type="slidenum">
              <a:rPr lang="en-AU" sz="900" b="1" smtClean="0">
                <a:solidFill>
                  <a:srgbClr val="26B298"/>
                </a:solidFill>
                <a:latin typeface="Aptos" panose="020B0004020202020204" pitchFamily="34" charset="0"/>
              </a:rPr>
              <a:t>3</a:t>
            </a:fld>
            <a:endParaRPr lang="en-AU" sz="900" b="1">
              <a:solidFill>
                <a:srgbClr val="26B298"/>
              </a:solidFill>
              <a:effectLst/>
              <a:latin typeface="Aptos" panose="020B0004020202020204" pitchFamily="34" charset="0"/>
            </a:endParaRPr>
          </a:p>
        </p:txBody>
      </p:sp>
      <p:pic>
        <p:nvPicPr>
          <p:cNvPr id="16" name="Picture 15">
            <a:extLst>
              <a:ext uri="{FF2B5EF4-FFF2-40B4-BE49-F238E27FC236}">
                <a16:creationId xmlns:a16="http://schemas.microsoft.com/office/drawing/2014/main" id="{57CCB1D8-4B75-4019-F63D-6CDAC4DA18E1}"/>
              </a:ext>
            </a:extLst>
          </p:cNvPr>
          <p:cNvPicPr>
            <a:picLocks noChangeAspect="1"/>
          </p:cNvPicPr>
          <p:nvPr/>
        </p:nvPicPr>
        <p:blipFill>
          <a:blip r:embed="rId4"/>
          <a:srcRect/>
          <a:stretch/>
        </p:blipFill>
        <p:spPr>
          <a:xfrm>
            <a:off x="5903974" y="204173"/>
            <a:ext cx="700463" cy="555242"/>
          </a:xfrm>
          <a:prstGeom prst="rect">
            <a:avLst/>
          </a:prstGeom>
        </p:spPr>
      </p:pic>
      <p:pic>
        <p:nvPicPr>
          <p:cNvPr id="17" name="Picture 16" descr="A logo with a black background&#10;&#10;Description automatically generated">
            <a:extLst>
              <a:ext uri="{FF2B5EF4-FFF2-40B4-BE49-F238E27FC236}">
                <a16:creationId xmlns:a16="http://schemas.microsoft.com/office/drawing/2014/main" id="{2DF29B18-98ED-841F-1F52-316CD5F34027}"/>
              </a:ext>
            </a:extLst>
          </p:cNvPr>
          <p:cNvPicPr>
            <a:picLocks noChangeAspect="1"/>
          </p:cNvPicPr>
          <p:nvPr/>
        </p:nvPicPr>
        <p:blipFill>
          <a:blip r:embed="rId5"/>
          <a:stretch>
            <a:fillRect/>
          </a:stretch>
        </p:blipFill>
        <p:spPr>
          <a:xfrm>
            <a:off x="4930722" y="9143999"/>
            <a:ext cx="1698515" cy="638822"/>
          </a:xfrm>
          <a:prstGeom prst="rect">
            <a:avLst/>
          </a:prstGeom>
        </p:spPr>
      </p:pic>
      <p:sp>
        <p:nvSpPr>
          <p:cNvPr id="7" name="TextBox 6">
            <a:extLst>
              <a:ext uri="{FF2B5EF4-FFF2-40B4-BE49-F238E27FC236}">
                <a16:creationId xmlns:a16="http://schemas.microsoft.com/office/drawing/2014/main" id="{83098B6D-5741-03B8-A76E-E949C926884E}"/>
              </a:ext>
            </a:extLst>
          </p:cNvPr>
          <p:cNvSpPr txBox="1"/>
          <p:nvPr/>
        </p:nvSpPr>
        <p:spPr>
          <a:xfrm>
            <a:off x="255547" y="1158329"/>
            <a:ext cx="6019137" cy="4493538"/>
          </a:xfrm>
          <a:prstGeom prst="rect">
            <a:avLst/>
          </a:prstGeom>
          <a:noFill/>
        </p:spPr>
        <p:txBody>
          <a:bodyPr wrap="square">
            <a:spAutoFit/>
          </a:bodyPr>
          <a:lstStyle/>
          <a:p>
            <a:pPr lvl="0">
              <a:defRPr/>
            </a:pPr>
            <a:r>
              <a:rPr lang="en-AU" sz="1100" b="1" kern="100" dirty="0">
                <a:latin typeface="Aptos" panose="020B0004020202020204" pitchFamily="34" charset="0"/>
                <a:ea typeface="Aptos" panose="020B0004020202020204" pitchFamily="34" charset="0"/>
                <a:cs typeface="Cordia New" panose="020B0304020202020204" pitchFamily="34" charset="-34"/>
              </a:rPr>
              <a:t>Background</a:t>
            </a:r>
          </a:p>
          <a:p>
            <a:pPr lvl="0">
              <a:defRPr/>
            </a:pPr>
            <a:r>
              <a:rPr lang="en-AU" sz="1100" kern="100" dirty="0">
                <a:latin typeface="Aptos" panose="020B0004020202020204" pitchFamily="34" charset="0"/>
                <a:ea typeface="Aptos" panose="020B0004020202020204" pitchFamily="34" charset="0"/>
                <a:cs typeface="Cordia New" panose="020B0304020202020204" pitchFamily="34" charset="-34"/>
              </a:rPr>
              <a:t>Workplace bullying and incivility are pressing issues in the mining industry, affecting employee wellbeing and organisational performance. Bullying involves repeated, unreasonable behaviour that risks health and safety (Safe Work Australia, 2016), while incivility refers to subtle disrespectful acts with ambiguous intent (Cortina et al., 2001). These behaviours are associated with increased stress, anxiety, and depression, as well as reduced job satisfaction, engagement, and commitment. For organisations, the consequences include lost productivity, higher absenteeism and turnover, and the financial burden of managing complaints (Hoel et al., 2020).</a:t>
            </a:r>
          </a:p>
          <a:p>
            <a:pPr lvl="0">
              <a:defRPr/>
            </a:pPr>
            <a:r>
              <a:rPr lang="en-AU" sz="1100" kern="100" dirty="0">
                <a:latin typeface="Aptos" panose="020B0004020202020204" pitchFamily="34" charset="0"/>
                <a:ea typeface="Aptos" panose="020B0004020202020204" pitchFamily="34" charset="0"/>
                <a:cs typeface="Cordia New" panose="020B0304020202020204" pitchFamily="34" charset="-34"/>
              </a:rPr>
              <a:t>Effective prevention of workplace bullying and incivility requires a multi-faceted, immersive approach tailored to the organisation’s context, supported by strong leadership and active engagement across all organisational levels (Barratt-Pugh &amp; </a:t>
            </a:r>
            <a:r>
              <a:rPr lang="en-AU" sz="1100" kern="100" dirty="0" err="1">
                <a:latin typeface="Aptos" panose="020B0004020202020204" pitchFamily="34" charset="0"/>
                <a:ea typeface="Aptos" panose="020B0004020202020204" pitchFamily="34" charset="0"/>
                <a:cs typeface="Cordia New" panose="020B0304020202020204" pitchFamily="34" charset="-34"/>
              </a:rPr>
              <a:t>Krestelica</a:t>
            </a:r>
            <a:r>
              <a:rPr lang="en-AU" sz="1100" kern="100" dirty="0">
                <a:latin typeface="Aptos" panose="020B0004020202020204" pitchFamily="34" charset="0"/>
                <a:ea typeface="Aptos" panose="020B0004020202020204" pitchFamily="34" charset="0"/>
                <a:cs typeface="Cordia New" panose="020B0304020202020204" pitchFamily="34" charset="-34"/>
              </a:rPr>
              <a:t>, 2018). One promising approach to embedding such a strategy is the use of a Capability Maturity Model (CMM), which provides a structured framework for assessing and improving organisational practices (Maier et al., 2011). The CMM used in the WBIP Toolkit evaluates key dimensions of workplace culture along a maturity scale, from passive to continuously improving, helping organisations identify strengths, weaknesses, and areas for development.</a:t>
            </a:r>
          </a:p>
          <a:p>
            <a:pPr lvl="0">
              <a:defRPr/>
            </a:pPr>
            <a:r>
              <a:rPr lang="en-AU" sz="1100" kern="100" dirty="0">
                <a:latin typeface="Aptos" panose="020B0004020202020204" pitchFamily="34" charset="0"/>
                <a:ea typeface="Aptos" panose="020B0004020202020204" pitchFamily="34" charset="0"/>
                <a:cs typeface="Cordia New" panose="020B0304020202020204" pitchFamily="34" charset="-34"/>
              </a:rPr>
              <a:t>The WBIP CMM is grounded in Psychosocial Safety Climate (PSC) theory, which reflects shared perceptions of how much an organisation values psychological health and safety. PSC comprises four domains: management prioritisation, commitment, participation, and communication. High PSC environments are linked to lower bullying prevalence and better psychological outcomes for workers (Dollard &amp; Bakker, 2010). By embedding PSC principles, the WBIP Toolkit promotes a proactive, whole-of-organisation approach to bullying prevention. This approach recognises that bullying is a systemic issue requiring collective ownership and the development of organisational competencies to foster a psychologically safe and respectful work environment (Dollard et al., 2017).</a:t>
            </a:r>
          </a:p>
        </p:txBody>
      </p:sp>
    </p:spTree>
    <p:extLst>
      <p:ext uri="{BB962C8B-B14F-4D97-AF65-F5344CB8AC3E}">
        <p14:creationId xmlns:p14="http://schemas.microsoft.com/office/powerpoint/2010/main" val="1928721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495A3-3747-441C-F0E1-1C67312531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0690008-8872-1D93-C0B0-1F2CE5FC227A}"/>
              </a:ext>
            </a:extLst>
          </p:cNvPr>
          <p:cNvPicPr>
            <a:picLocks noGrp="1" noRot="1" noChangeAspect="1" noMove="1" noResize="1" noEditPoints="1" noAdjustHandles="1" noChangeArrowheads="1" noChangeShapeType="1" noCrop="1"/>
          </p:cNvPicPr>
          <p:nvPr/>
        </p:nvPicPr>
        <p:blipFill>
          <a:blip r:embed="rId2">
            <a:alphaModFix amt="5000"/>
          </a:blip>
          <a:srcRect l="26105" b="11040"/>
          <a:stretch/>
        </p:blipFill>
        <p:spPr>
          <a:xfrm>
            <a:off x="0" y="5329327"/>
            <a:ext cx="3652798" cy="4599243"/>
          </a:xfrm>
          <a:prstGeom prst="rect">
            <a:avLst/>
          </a:prstGeom>
        </p:spPr>
      </p:pic>
      <p:sp>
        <p:nvSpPr>
          <p:cNvPr id="15" name="Rectangle 14">
            <a:extLst>
              <a:ext uri="{FF2B5EF4-FFF2-40B4-BE49-F238E27FC236}">
                <a16:creationId xmlns:a16="http://schemas.microsoft.com/office/drawing/2014/main" id="{FF5DC1EB-1AFF-F91F-50A3-33CF1B7A3FB3}"/>
              </a:ext>
            </a:extLst>
          </p:cNvPr>
          <p:cNvSpPr/>
          <p:nvPr/>
        </p:nvSpPr>
        <p:spPr>
          <a:xfrm>
            <a:off x="0" y="0"/>
            <a:ext cx="6858000" cy="993913"/>
          </a:xfrm>
          <a:prstGeom prst="rect">
            <a:avLst/>
          </a:prstGeom>
          <a:solidFill>
            <a:srgbClr val="0017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2558757-FFDC-69C6-C626-5C47698FB3F9}"/>
              </a:ext>
            </a:extLst>
          </p:cNvPr>
          <p:cNvSpPr txBox="1"/>
          <p:nvPr/>
        </p:nvSpPr>
        <p:spPr>
          <a:xfrm>
            <a:off x="327110" y="243929"/>
            <a:ext cx="2664567" cy="523220"/>
          </a:xfrm>
          <a:prstGeom prst="rect">
            <a:avLst/>
          </a:prstGeom>
          <a:noFill/>
        </p:spPr>
        <p:txBody>
          <a:bodyPr wrap="square">
            <a:spAutoFit/>
          </a:bodyPr>
          <a:lstStyle/>
          <a:p>
            <a:r>
              <a:rPr lang="en-US" sz="2800" b="1">
                <a:solidFill>
                  <a:srgbClr val="26B298"/>
                </a:solidFill>
              </a:rPr>
              <a:t>Discussion</a:t>
            </a:r>
          </a:p>
        </p:txBody>
      </p:sp>
      <p:sp>
        <p:nvSpPr>
          <p:cNvPr id="9" name="TextBox 8">
            <a:extLst>
              <a:ext uri="{FF2B5EF4-FFF2-40B4-BE49-F238E27FC236}">
                <a16:creationId xmlns:a16="http://schemas.microsoft.com/office/drawing/2014/main" id="{B015D1C7-F552-6C8D-D823-20E52A822DA3}"/>
              </a:ext>
            </a:extLst>
          </p:cNvPr>
          <p:cNvSpPr txBox="1"/>
          <p:nvPr/>
        </p:nvSpPr>
        <p:spPr>
          <a:xfrm>
            <a:off x="254595" y="5356618"/>
            <a:ext cx="5649378" cy="3239348"/>
          </a:xfrm>
          <a:prstGeom prst="rect">
            <a:avLst/>
          </a:prstGeom>
          <a:noFill/>
        </p:spPr>
        <p:txBody>
          <a:bodyPr wrap="square" rtlCol="0">
            <a:spAutoFit/>
          </a:bodyPr>
          <a:lstStyle/>
          <a:p>
            <a:pPr>
              <a:spcBef>
                <a:spcPts val="300"/>
              </a:spcBef>
              <a:spcAft>
                <a:spcPts val="300"/>
              </a:spcAft>
            </a:pPr>
            <a:r>
              <a:rPr lang="en-AU" sz="1100" b="1" dirty="0">
                <a:effectLst/>
                <a:latin typeface="Aptos SemiBold" panose="020B0004020202020204" pitchFamily="34" charset="0"/>
              </a:rPr>
              <a:t>Implications for Industry</a:t>
            </a:r>
          </a:p>
          <a:p>
            <a:pPr>
              <a:spcAft>
                <a:spcPts val="600"/>
              </a:spcAft>
            </a:pPr>
            <a:r>
              <a:rPr lang="en-US" sz="1100" dirty="0">
                <a:latin typeface="Aptos" panose="020B0004020202020204" pitchFamily="34" charset="0"/>
              </a:rPr>
              <a:t>The WBIP Toolkit presents a significant opportunity for the mining industry to strengthen its approach to psychological safety and workplace culture. By offering a structured, evidence-based framework for assessing and improving </a:t>
            </a:r>
            <a:r>
              <a:rPr lang="en-AU" sz="1100" dirty="0">
                <a:latin typeface="Aptos" panose="020B0004020202020204" pitchFamily="34" charset="0"/>
              </a:rPr>
              <a:t>organisational</a:t>
            </a:r>
            <a:r>
              <a:rPr lang="en-US" sz="1100" dirty="0">
                <a:latin typeface="Aptos" panose="020B0004020202020204" pitchFamily="34" charset="0"/>
              </a:rPr>
              <a:t> maturity, the Toolkit enables mining companies to take a proactive stance on bullying prevention—moving beyond compliance to foster meaningful cultural change.</a:t>
            </a:r>
          </a:p>
          <a:p>
            <a:pPr>
              <a:spcAft>
                <a:spcPts val="600"/>
              </a:spcAft>
            </a:pPr>
            <a:r>
              <a:rPr lang="en-US" sz="1100" dirty="0">
                <a:latin typeface="Aptos" panose="020B0004020202020204" pitchFamily="34" charset="0"/>
              </a:rPr>
              <a:t>The Toolkit’s flexibility allows it to be applied at both team and </a:t>
            </a:r>
            <a:r>
              <a:rPr lang="en-AU" sz="1100" dirty="0">
                <a:latin typeface="Aptos" panose="020B0004020202020204" pitchFamily="34" charset="0"/>
              </a:rPr>
              <a:t>organisational</a:t>
            </a:r>
            <a:r>
              <a:rPr lang="en-US" sz="1100" dirty="0">
                <a:latin typeface="Aptos" panose="020B0004020202020204" pitchFamily="34" charset="0"/>
              </a:rPr>
              <a:t> levels, making it suitable for diverse operational contexts. Its ability to facilitate rich, solution-focused conversations supports leadership accountability, employee engagement, and collaborative action planning, all key success factors for effective intervention.</a:t>
            </a:r>
          </a:p>
          <a:p>
            <a:pPr>
              <a:spcAft>
                <a:spcPts val="600"/>
              </a:spcAft>
            </a:pPr>
            <a:r>
              <a:rPr lang="en-US" sz="1100" dirty="0">
                <a:latin typeface="Aptos" panose="020B0004020202020204" pitchFamily="34" charset="0"/>
              </a:rPr>
              <a:t>Importantly, the Toolkit is currently being </a:t>
            </a:r>
            <a:r>
              <a:rPr lang="en-AU" sz="1100" dirty="0">
                <a:latin typeface="Aptos" panose="020B0004020202020204" pitchFamily="34" charset="0"/>
              </a:rPr>
              <a:t>digitised</a:t>
            </a:r>
            <a:r>
              <a:rPr lang="en-US" sz="1100" dirty="0">
                <a:latin typeface="Aptos" panose="020B0004020202020204" pitchFamily="34" charset="0"/>
              </a:rPr>
              <a:t> to enhance accessibility and usability across the industry. This process integrates recommendations from pilot evaluations. These enhancements will make the WBIP Toolkit </a:t>
            </a:r>
            <a:r>
              <a:rPr lang="en-US" sz="1100">
                <a:latin typeface="Aptos" panose="020B0004020202020204" pitchFamily="34" charset="0"/>
              </a:rPr>
              <a:t>more accessible </a:t>
            </a:r>
            <a:r>
              <a:rPr lang="en-US" sz="1100" dirty="0">
                <a:latin typeface="Aptos" panose="020B0004020202020204" pitchFamily="34" charset="0"/>
              </a:rPr>
              <a:t>and practical for mining </a:t>
            </a:r>
            <a:r>
              <a:rPr lang="en-AU" sz="1100" dirty="0">
                <a:latin typeface="Aptos" panose="020B0004020202020204" pitchFamily="34" charset="0"/>
              </a:rPr>
              <a:t>organisations</a:t>
            </a:r>
            <a:r>
              <a:rPr lang="en-US" sz="1100" dirty="0">
                <a:latin typeface="Aptos" panose="020B0004020202020204" pitchFamily="34" charset="0"/>
              </a:rPr>
              <a:t>, supporting widespread adoption and long-term impact. As the industry continues to </a:t>
            </a:r>
            <a:r>
              <a:rPr lang="en-AU" sz="1100" dirty="0">
                <a:latin typeface="Aptos" panose="020B0004020202020204" pitchFamily="34" charset="0"/>
              </a:rPr>
              <a:t>prioritise</a:t>
            </a:r>
            <a:r>
              <a:rPr lang="en-US" sz="1100" dirty="0">
                <a:latin typeface="Aptos" panose="020B0004020202020204" pitchFamily="34" charset="0"/>
              </a:rPr>
              <a:t> safety and wellbeing, the Toolkit offers a scalable solution to address bullying and incivility at their cultural roots.</a:t>
            </a:r>
            <a:endParaRPr lang="en-AU" sz="1100" dirty="0">
              <a:latin typeface="Aptos" panose="020B0004020202020204" pitchFamily="34" charset="0"/>
            </a:endParaRPr>
          </a:p>
          <a:p>
            <a:pPr>
              <a:spcAft>
                <a:spcPts val="600"/>
              </a:spcAft>
            </a:pPr>
            <a:r>
              <a:rPr lang="en-AU" sz="1100" dirty="0">
                <a:effectLst/>
                <a:latin typeface="Aptos" panose="020B0004020202020204" pitchFamily="34" charset="0"/>
              </a:rPr>
              <a:t> </a:t>
            </a:r>
          </a:p>
        </p:txBody>
      </p:sp>
      <p:sp>
        <p:nvSpPr>
          <p:cNvPr id="11" name="TextBox 10">
            <a:extLst>
              <a:ext uri="{FF2B5EF4-FFF2-40B4-BE49-F238E27FC236}">
                <a16:creationId xmlns:a16="http://schemas.microsoft.com/office/drawing/2014/main" id="{8D62AE92-10EE-82C2-A9A0-693C88A13D8E}"/>
              </a:ext>
            </a:extLst>
          </p:cNvPr>
          <p:cNvSpPr txBox="1"/>
          <p:nvPr/>
        </p:nvSpPr>
        <p:spPr>
          <a:xfrm>
            <a:off x="585967" y="9459620"/>
            <a:ext cx="1660276" cy="230832"/>
          </a:xfrm>
          <a:prstGeom prst="rect">
            <a:avLst/>
          </a:prstGeom>
          <a:noFill/>
        </p:spPr>
        <p:txBody>
          <a:bodyPr wrap="square" rtlCol="0">
            <a:spAutoFit/>
          </a:bodyPr>
          <a:lstStyle/>
          <a:p>
            <a:pPr>
              <a:spcBef>
                <a:spcPts val="300"/>
              </a:spcBef>
              <a:spcAft>
                <a:spcPts val="300"/>
              </a:spcAft>
            </a:pPr>
            <a:r>
              <a:rPr lang="en-AU" sz="900">
                <a:latin typeface="Aptos" panose="020B0004020202020204" pitchFamily="34" charset="0"/>
              </a:rPr>
              <a:t>Document Heading to go here</a:t>
            </a:r>
            <a:endParaRPr lang="en-AU" sz="900">
              <a:effectLst/>
              <a:latin typeface="Aptos" panose="020B0004020202020204" pitchFamily="34" charset="0"/>
            </a:endParaRPr>
          </a:p>
        </p:txBody>
      </p:sp>
      <p:sp>
        <p:nvSpPr>
          <p:cNvPr id="12" name="TextBox 11">
            <a:extLst>
              <a:ext uri="{FF2B5EF4-FFF2-40B4-BE49-F238E27FC236}">
                <a16:creationId xmlns:a16="http://schemas.microsoft.com/office/drawing/2014/main" id="{BCDDACE2-2E47-CA72-7265-DCE99AFF8E1D}"/>
              </a:ext>
            </a:extLst>
          </p:cNvPr>
          <p:cNvSpPr txBox="1"/>
          <p:nvPr/>
        </p:nvSpPr>
        <p:spPr>
          <a:xfrm>
            <a:off x="350010" y="9459620"/>
            <a:ext cx="315912" cy="230832"/>
          </a:xfrm>
          <a:prstGeom prst="rect">
            <a:avLst/>
          </a:prstGeom>
          <a:noFill/>
        </p:spPr>
        <p:txBody>
          <a:bodyPr wrap="square" rtlCol="0">
            <a:spAutoFit/>
          </a:bodyPr>
          <a:lstStyle/>
          <a:p>
            <a:pPr>
              <a:spcBef>
                <a:spcPts val="300"/>
              </a:spcBef>
              <a:spcAft>
                <a:spcPts val="300"/>
              </a:spcAft>
            </a:pPr>
            <a:fld id="{6516E4A8-E77B-C548-B884-80FF190030E0}" type="slidenum">
              <a:rPr lang="en-AU" sz="900" b="1" smtClean="0">
                <a:solidFill>
                  <a:srgbClr val="26B298"/>
                </a:solidFill>
                <a:latin typeface="Aptos" panose="020B0004020202020204" pitchFamily="34" charset="0"/>
              </a:rPr>
              <a:t>4</a:t>
            </a:fld>
            <a:endParaRPr lang="en-AU" sz="900" b="1">
              <a:solidFill>
                <a:srgbClr val="26B298"/>
              </a:solidFill>
              <a:effectLst/>
              <a:latin typeface="Aptos" panose="020B0004020202020204" pitchFamily="34" charset="0"/>
            </a:endParaRPr>
          </a:p>
        </p:txBody>
      </p:sp>
      <p:pic>
        <p:nvPicPr>
          <p:cNvPr id="16" name="Picture 15">
            <a:extLst>
              <a:ext uri="{FF2B5EF4-FFF2-40B4-BE49-F238E27FC236}">
                <a16:creationId xmlns:a16="http://schemas.microsoft.com/office/drawing/2014/main" id="{4D12EF63-0E30-846C-F487-A6FBCC363426}"/>
              </a:ext>
            </a:extLst>
          </p:cNvPr>
          <p:cNvPicPr>
            <a:picLocks noChangeAspect="1"/>
          </p:cNvPicPr>
          <p:nvPr/>
        </p:nvPicPr>
        <p:blipFill>
          <a:blip r:embed="rId3"/>
          <a:srcRect/>
          <a:stretch/>
        </p:blipFill>
        <p:spPr>
          <a:xfrm>
            <a:off x="5903974" y="204173"/>
            <a:ext cx="700463" cy="555242"/>
          </a:xfrm>
          <a:prstGeom prst="rect">
            <a:avLst/>
          </a:prstGeom>
        </p:spPr>
      </p:pic>
      <p:pic>
        <p:nvPicPr>
          <p:cNvPr id="17" name="Picture 16" descr="A logo with a black background&#10;&#10;Description automatically generated">
            <a:extLst>
              <a:ext uri="{FF2B5EF4-FFF2-40B4-BE49-F238E27FC236}">
                <a16:creationId xmlns:a16="http://schemas.microsoft.com/office/drawing/2014/main" id="{AFF6C167-ED2C-C380-29B4-19D6E2B43627}"/>
              </a:ext>
            </a:extLst>
          </p:cNvPr>
          <p:cNvPicPr>
            <a:picLocks noChangeAspect="1"/>
          </p:cNvPicPr>
          <p:nvPr/>
        </p:nvPicPr>
        <p:blipFill>
          <a:blip r:embed="rId4"/>
          <a:stretch>
            <a:fillRect/>
          </a:stretch>
        </p:blipFill>
        <p:spPr>
          <a:xfrm>
            <a:off x="4930722" y="9143999"/>
            <a:ext cx="1698515" cy="638822"/>
          </a:xfrm>
          <a:prstGeom prst="rect">
            <a:avLst/>
          </a:prstGeom>
        </p:spPr>
      </p:pic>
      <p:sp>
        <p:nvSpPr>
          <p:cNvPr id="2" name="TextBox 1">
            <a:extLst>
              <a:ext uri="{FF2B5EF4-FFF2-40B4-BE49-F238E27FC236}">
                <a16:creationId xmlns:a16="http://schemas.microsoft.com/office/drawing/2014/main" id="{6DEB47A0-56F2-C8B1-3229-8B8C4D44DA55}"/>
              </a:ext>
            </a:extLst>
          </p:cNvPr>
          <p:cNvSpPr txBox="1"/>
          <p:nvPr/>
        </p:nvSpPr>
        <p:spPr>
          <a:xfrm>
            <a:off x="254594" y="1179497"/>
            <a:ext cx="5649379" cy="4193456"/>
          </a:xfrm>
          <a:prstGeom prst="rect">
            <a:avLst/>
          </a:prstGeom>
          <a:noFill/>
        </p:spPr>
        <p:txBody>
          <a:bodyPr wrap="square" rtlCol="0">
            <a:spAutoFit/>
          </a:bodyPr>
          <a:lstStyle/>
          <a:p>
            <a:pPr>
              <a:spcBef>
                <a:spcPts val="300"/>
              </a:spcBef>
              <a:spcAft>
                <a:spcPts val="300"/>
              </a:spcAft>
            </a:pPr>
            <a:r>
              <a:rPr lang="en-AU" sz="1100" b="1" dirty="0">
                <a:effectLst/>
                <a:latin typeface="Aptos SemiBold" panose="020B0004020202020204" pitchFamily="34" charset="0"/>
              </a:rPr>
              <a:t>Results</a:t>
            </a:r>
          </a:p>
          <a:p>
            <a:r>
              <a:rPr lang="en-US" sz="1100" dirty="0"/>
              <a:t>The evaluation of the WBIP Toolkit indicates that it is a valuable resource for building </a:t>
            </a:r>
            <a:r>
              <a:rPr lang="en-AU" sz="1100" dirty="0"/>
              <a:t>organisational</a:t>
            </a:r>
            <a:r>
              <a:rPr lang="en-US" sz="1100" dirty="0"/>
              <a:t> capability in bullying and incivility prevention. Participants highlighted its strong evidence base, flexibility, engagement with diverse stakeholders, and ability to facilitate meaningful conversations around a complex issue. The Toolkit supported structured reflection and collaborative action planning, helping </a:t>
            </a:r>
            <a:r>
              <a:rPr lang="en-AU" sz="1100" dirty="0"/>
              <a:t>organisations</a:t>
            </a:r>
            <a:r>
              <a:rPr lang="en-US" sz="1100" dirty="0"/>
              <a:t> identify maturity levels and areas for improvement.</a:t>
            </a:r>
          </a:p>
          <a:p>
            <a:r>
              <a:rPr lang="en-US" sz="1100" dirty="0"/>
              <a:t>Key success factors for effective bullying interventions included leadership commitment, employee engagement, and </a:t>
            </a:r>
            <a:r>
              <a:rPr lang="en-AU" sz="1100" dirty="0"/>
              <a:t>organisational</a:t>
            </a:r>
            <a:r>
              <a:rPr lang="en-US" sz="1100" dirty="0"/>
              <a:t> ownership, were evident in the pilot implementations. While these are promising indicators of potential impact, follow-up evaluation is recommended to assess long-term outcomes post-action planning.</a:t>
            </a:r>
          </a:p>
          <a:p>
            <a:r>
              <a:rPr lang="en-US" sz="1100" dirty="0"/>
              <a:t>Participants expressed overall satisfaction with the Toolkit and provided recommendations to enhance its usability and impact, including:</a:t>
            </a:r>
          </a:p>
          <a:p>
            <a:pPr marL="171450" indent="-171450">
              <a:buFont typeface="Arial" panose="020B0604020202020204" pitchFamily="34" charset="0"/>
              <a:buChar char="•"/>
            </a:pPr>
            <a:r>
              <a:rPr lang="en-US" sz="1100" dirty="0"/>
              <a:t>Development of case studies to guide workshop facilitation and demonstrate flexible use, </a:t>
            </a:r>
          </a:p>
          <a:p>
            <a:pPr marL="171450" indent="-171450">
              <a:buFont typeface="Arial" panose="020B0604020202020204" pitchFamily="34" charset="0"/>
              <a:buChar char="•"/>
            </a:pPr>
            <a:r>
              <a:rPr lang="en-US" sz="1100" dirty="0"/>
              <a:t>Tailoring some of the terminology and evidence questions to the mining sector</a:t>
            </a:r>
          </a:p>
          <a:p>
            <a:pPr marL="171450" indent="-171450">
              <a:buFont typeface="Arial" panose="020B0604020202020204" pitchFamily="34" charset="0"/>
              <a:buChar char="•"/>
            </a:pPr>
            <a:r>
              <a:rPr lang="en-US" sz="1100" dirty="0"/>
              <a:t>Creation of video-based user guides and introductory resources,</a:t>
            </a:r>
          </a:p>
          <a:p>
            <a:pPr marL="171450" indent="-171450">
              <a:buFont typeface="Arial" panose="020B0604020202020204" pitchFamily="34" charset="0"/>
              <a:buChar char="•"/>
            </a:pPr>
            <a:r>
              <a:rPr lang="en-US" sz="1100" dirty="0"/>
              <a:t>Addition of communication templates and interactive workshop tools (e.g., live polls),</a:t>
            </a:r>
          </a:p>
          <a:p>
            <a:pPr marL="171450" indent="-171450">
              <a:buFont typeface="Arial" panose="020B0604020202020204" pitchFamily="34" charset="0"/>
              <a:buChar char="•"/>
            </a:pPr>
            <a:r>
              <a:rPr lang="en-US" sz="1100" dirty="0"/>
              <a:t>Inclusion of example actions and further support for action planning.</a:t>
            </a:r>
          </a:p>
          <a:p>
            <a:r>
              <a:rPr lang="en-US" sz="1100" dirty="0"/>
              <a:t>These enhancements aim to improve accessibility, engagement, and effectiveness of the Toolkit across diverse </a:t>
            </a:r>
            <a:r>
              <a:rPr lang="en-AU" sz="1100" dirty="0"/>
              <a:t>organisational</a:t>
            </a:r>
            <a:r>
              <a:rPr lang="en-US" sz="1100" dirty="0"/>
              <a:t> contexts. Amendments were made to the Tool and associated resources to incorporate some of the pilot findings, while planning is also underway to </a:t>
            </a:r>
            <a:r>
              <a:rPr lang="en-US" sz="1100" dirty="0" err="1"/>
              <a:t>digitise</a:t>
            </a:r>
            <a:r>
              <a:rPr lang="en-US" sz="1100" dirty="0"/>
              <a:t> the Tool to improve usability based on the evaluation.</a:t>
            </a:r>
          </a:p>
          <a:p>
            <a:pPr>
              <a:spcAft>
                <a:spcPts val="600"/>
              </a:spcAft>
            </a:pPr>
            <a:endParaRPr lang="en-AU" sz="1100" dirty="0">
              <a:effectLst/>
              <a:latin typeface="Aptos" panose="020B0004020202020204" pitchFamily="34" charset="0"/>
            </a:endParaRPr>
          </a:p>
        </p:txBody>
      </p:sp>
    </p:spTree>
    <p:extLst>
      <p:ext uri="{BB962C8B-B14F-4D97-AF65-F5344CB8AC3E}">
        <p14:creationId xmlns:p14="http://schemas.microsoft.com/office/powerpoint/2010/main" val="3482940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265747-5B94-4CB6-7AE8-617E7D5A2AE6}"/>
              </a:ext>
            </a:extLst>
          </p:cNvPr>
          <p:cNvSpPr/>
          <p:nvPr/>
        </p:nvSpPr>
        <p:spPr>
          <a:xfrm>
            <a:off x="0" y="4760842"/>
            <a:ext cx="6858000" cy="4383157"/>
          </a:xfrm>
          <a:prstGeom prst="rect">
            <a:avLst/>
          </a:prstGeom>
          <a:solidFill>
            <a:srgbClr val="0017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8A44832-C9EF-7A6B-9B8D-9170CBB5FBA1}"/>
              </a:ext>
            </a:extLst>
          </p:cNvPr>
          <p:cNvSpPr txBox="1"/>
          <p:nvPr/>
        </p:nvSpPr>
        <p:spPr>
          <a:xfrm>
            <a:off x="585967" y="9459620"/>
            <a:ext cx="1660276" cy="230832"/>
          </a:xfrm>
          <a:prstGeom prst="rect">
            <a:avLst/>
          </a:prstGeom>
          <a:noFill/>
        </p:spPr>
        <p:txBody>
          <a:bodyPr wrap="square" rtlCol="0">
            <a:spAutoFit/>
          </a:bodyPr>
          <a:lstStyle/>
          <a:p>
            <a:pPr>
              <a:spcBef>
                <a:spcPts val="300"/>
              </a:spcBef>
              <a:spcAft>
                <a:spcPts val="300"/>
              </a:spcAft>
            </a:pPr>
            <a:r>
              <a:rPr lang="en-AU" sz="900">
                <a:latin typeface="Aptos" panose="020B0004020202020204" pitchFamily="34" charset="0"/>
              </a:rPr>
              <a:t>Document Heading to go here</a:t>
            </a:r>
            <a:endParaRPr lang="en-AU" sz="900">
              <a:effectLst/>
              <a:latin typeface="Aptos" panose="020B0004020202020204" pitchFamily="34" charset="0"/>
            </a:endParaRPr>
          </a:p>
        </p:txBody>
      </p:sp>
      <p:sp>
        <p:nvSpPr>
          <p:cNvPr id="6" name="TextBox 5">
            <a:extLst>
              <a:ext uri="{FF2B5EF4-FFF2-40B4-BE49-F238E27FC236}">
                <a16:creationId xmlns:a16="http://schemas.microsoft.com/office/drawing/2014/main" id="{FC629C17-729C-E648-D7B1-F4F7926460A1}"/>
              </a:ext>
            </a:extLst>
          </p:cNvPr>
          <p:cNvSpPr txBox="1"/>
          <p:nvPr/>
        </p:nvSpPr>
        <p:spPr>
          <a:xfrm>
            <a:off x="350010" y="9459620"/>
            <a:ext cx="315912" cy="230832"/>
          </a:xfrm>
          <a:prstGeom prst="rect">
            <a:avLst/>
          </a:prstGeom>
          <a:noFill/>
        </p:spPr>
        <p:txBody>
          <a:bodyPr wrap="square" rtlCol="0">
            <a:spAutoFit/>
          </a:bodyPr>
          <a:lstStyle/>
          <a:p>
            <a:pPr>
              <a:spcBef>
                <a:spcPts val="300"/>
              </a:spcBef>
              <a:spcAft>
                <a:spcPts val="300"/>
              </a:spcAft>
            </a:pPr>
            <a:fld id="{6516E4A8-E77B-C548-B884-80FF190030E0}" type="slidenum">
              <a:rPr lang="en-AU" sz="900" b="1" smtClean="0">
                <a:solidFill>
                  <a:srgbClr val="26B298"/>
                </a:solidFill>
                <a:latin typeface="Aptos" panose="020B0004020202020204" pitchFamily="34" charset="0"/>
              </a:rPr>
              <a:t>5</a:t>
            </a:fld>
            <a:endParaRPr lang="en-AU" sz="900" b="1">
              <a:solidFill>
                <a:srgbClr val="26B298"/>
              </a:solidFill>
              <a:effectLst/>
              <a:latin typeface="Aptos" panose="020B0004020202020204" pitchFamily="34" charset="0"/>
            </a:endParaRPr>
          </a:p>
        </p:txBody>
      </p:sp>
      <p:pic>
        <p:nvPicPr>
          <p:cNvPr id="7" name="Picture 6" descr="A logo with a black background&#10;&#10;Description automatically generated">
            <a:extLst>
              <a:ext uri="{FF2B5EF4-FFF2-40B4-BE49-F238E27FC236}">
                <a16:creationId xmlns:a16="http://schemas.microsoft.com/office/drawing/2014/main" id="{594E77FE-F86D-4DE5-D1C8-602CC1F600E0}"/>
              </a:ext>
            </a:extLst>
          </p:cNvPr>
          <p:cNvPicPr>
            <a:picLocks noChangeAspect="1"/>
          </p:cNvPicPr>
          <p:nvPr/>
        </p:nvPicPr>
        <p:blipFill>
          <a:blip r:embed="rId2"/>
          <a:stretch>
            <a:fillRect/>
          </a:stretch>
        </p:blipFill>
        <p:spPr>
          <a:xfrm>
            <a:off x="4930722" y="9143999"/>
            <a:ext cx="1698515" cy="638822"/>
          </a:xfrm>
          <a:prstGeom prst="rect">
            <a:avLst/>
          </a:prstGeom>
        </p:spPr>
      </p:pic>
      <p:sp>
        <p:nvSpPr>
          <p:cNvPr id="12" name="TextBox 11">
            <a:extLst>
              <a:ext uri="{FF2B5EF4-FFF2-40B4-BE49-F238E27FC236}">
                <a16:creationId xmlns:a16="http://schemas.microsoft.com/office/drawing/2014/main" id="{570D15A1-D35E-7ADD-B6CF-D31AAE7C0DC5}"/>
              </a:ext>
            </a:extLst>
          </p:cNvPr>
          <p:cNvSpPr txBox="1"/>
          <p:nvPr/>
        </p:nvSpPr>
        <p:spPr>
          <a:xfrm>
            <a:off x="251598" y="4847730"/>
            <a:ext cx="2664567" cy="400110"/>
          </a:xfrm>
          <a:prstGeom prst="rect">
            <a:avLst/>
          </a:prstGeom>
          <a:noFill/>
        </p:spPr>
        <p:txBody>
          <a:bodyPr wrap="square">
            <a:spAutoFit/>
          </a:bodyPr>
          <a:lstStyle/>
          <a:p>
            <a:r>
              <a:rPr lang="en-US" sz="2000" b="1" dirty="0">
                <a:solidFill>
                  <a:srgbClr val="26B298"/>
                </a:solidFill>
              </a:rPr>
              <a:t>References</a:t>
            </a:r>
          </a:p>
        </p:txBody>
      </p:sp>
      <p:sp>
        <p:nvSpPr>
          <p:cNvPr id="14" name="TextBox 13">
            <a:extLst>
              <a:ext uri="{FF2B5EF4-FFF2-40B4-BE49-F238E27FC236}">
                <a16:creationId xmlns:a16="http://schemas.microsoft.com/office/drawing/2014/main" id="{470A1BE7-2A48-BA20-5E62-1176CF50633A}"/>
              </a:ext>
            </a:extLst>
          </p:cNvPr>
          <p:cNvSpPr txBox="1"/>
          <p:nvPr/>
        </p:nvSpPr>
        <p:spPr>
          <a:xfrm>
            <a:off x="228763" y="5171822"/>
            <a:ext cx="5559787" cy="3983655"/>
          </a:xfrm>
          <a:prstGeom prst="rect">
            <a:avLst/>
          </a:prstGeom>
          <a:noFill/>
        </p:spPr>
        <p:txBody>
          <a:bodyPr wrap="square" rtlCol="0">
            <a:spAutoFit/>
          </a:bodyPr>
          <a:lstStyle/>
          <a:p>
            <a:pPr marL="357188" indent="-357188"/>
            <a:r>
              <a:rPr lang="pt-BR" sz="1050" dirty="0">
                <a:solidFill>
                  <a:schemeClr val="bg1"/>
                </a:solidFill>
              </a:rPr>
              <a:t>Barratt-Pugh, L. G., &amp; Krestelica, D. (2019). </a:t>
            </a:r>
            <a:r>
              <a:rPr lang="en-AU" sz="1050" dirty="0">
                <a:solidFill>
                  <a:schemeClr val="bg1"/>
                </a:solidFill>
              </a:rPr>
              <a:t>Bullying in higher education: Culture change requires more than policy. </a:t>
            </a:r>
            <a:r>
              <a:rPr lang="en-AU" sz="1050" i="1" dirty="0">
                <a:solidFill>
                  <a:schemeClr val="bg1"/>
                </a:solidFill>
              </a:rPr>
              <a:t>Perspectives: Policy and Practice in Higher Education</a:t>
            </a:r>
            <a:r>
              <a:rPr lang="en-AU" sz="1050" dirty="0">
                <a:solidFill>
                  <a:schemeClr val="bg1"/>
                </a:solidFill>
              </a:rPr>
              <a:t>.</a:t>
            </a:r>
          </a:p>
          <a:p>
            <a:pPr marL="357188" indent="-357188"/>
            <a:r>
              <a:rPr lang="en-AU" sz="1050" dirty="0">
                <a:solidFill>
                  <a:schemeClr val="bg1"/>
                </a:solidFill>
              </a:rPr>
              <a:t>Cortina, L. M., Magley, V. J., Williams, J. H., &amp; Langhout, R. D. (2001). Incivility in the workplace: Incidence and impact. </a:t>
            </a:r>
            <a:r>
              <a:rPr lang="en-AU" sz="1050" i="1" dirty="0">
                <a:solidFill>
                  <a:schemeClr val="bg1"/>
                </a:solidFill>
              </a:rPr>
              <a:t>Journal of Occupational Health Psychology</a:t>
            </a:r>
            <a:r>
              <a:rPr lang="en-AU" sz="1050" dirty="0">
                <a:solidFill>
                  <a:schemeClr val="bg1"/>
                </a:solidFill>
              </a:rPr>
              <a:t>, 6(1), 64–80. </a:t>
            </a:r>
          </a:p>
          <a:p>
            <a:pPr marL="357188" indent="-357188"/>
            <a:r>
              <a:rPr lang="en-AU" sz="1050" dirty="0">
                <a:solidFill>
                  <a:schemeClr val="bg1"/>
                </a:solidFill>
              </a:rPr>
              <a:t>Dollard, M. F., &amp; Bakker, A. B. (2010). Psychosocial safety climate as a precursor to conducive work environments, psychological health problems, and employee engagement. </a:t>
            </a:r>
            <a:r>
              <a:rPr lang="en-AU" sz="1050" i="1" dirty="0">
                <a:solidFill>
                  <a:schemeClr val="bg1"/>
                </a:solidFill>
              </a:rPr>
              <a:t>Journal of occupational and organizational psychology</a:t>
            </a:r>
            <a:r>
              <a:rPr lang="en-AU" sz="1050" dirty="0">
                <a:solidFill>
                  <a:schemeClr val="bg1"/>
                </a:solidFill>
              </a:rPr>
              <a:t>, </a:t>
            </a:r>
            <a:r>
              <a:rPr lang="en-AU" sz="1050" i="1" dirty="0">
                <a:solidFill>
                  <a:schemeClr val="bg1"/>
                </a:solidFill>
              </a:rPr>
              <a:t>83</a:t>
            </a:r>
            <a:r>
              <a:rPr lang="en-AU" sz="1050" dirty="0">
                <a:solidFill>
                  <a:schemeClr val="bg1"/>
                </a:solidFill>
              </a:rPr>
              <a:t>(3), 579-599.</a:t>
            </a:r>
          </a:p>
          <a:p>
            <a:pPr marL="357188" indent="-357188"/>
            <a:r>
              <a:rPr lang="en-AU" sz="1050" dirty="0">
                <a:solidFill>
                  <a:schemeClr val="bg1"/>
                </a:solidFill>
              </a:rPr>
              <a:t>Dollard, M. F., Dormann, C., Tuckey, M. R., &amp; </a:t>
            </a:r>
            <a:r>
              <a:rPr lang="en-AU" sz="1050" dirty="0" err="1">
                <a:solidFill>
                  <a:schemeClr val="bg1"/>
                </a:solidFill>
              </a:rPr>
              <a:t>Escartín</a:t>
            </a:r>
            <a:r>
              <a:rPr lang="en-AU" sz="1050" dirty="0">
                <a:solidFill>
                  <a:schemeClr val="bg1"/>
                </a:solidFill>
              </a:rPr>
              <a:t>, J. (2017). Psychosocial safety climate (PSC) and enacted PSC for workplace bullying and psychological health problem reduction. </a:t>
            </a:r>
            <a:r>
              <a:rPr lang="en-AU" sz="1050" i="1" dirty="0">
                <a:solidFill>
                  <a:schemeClr val="bg1"/>
                </a:solidFill>
              </a:rPr>
              <a:t>European Journal of Work and Organizational Psychology</a:t>
            </a:r>
            <a:r>
              <a:rPr lang="en-AU" sz="1050" dirty="0">
                <a:solidFill>
                  <a:schemeClr val="bg1"/>
                </a:solidFill>
              </a:rPr>
              <a:t>, </a:t>
            </a:r>
            <a:r>
              <a:rPr lang="en-AU" sz="1050" i="1" dirty="0">
                <a:solidFill>
                  <a:schemeClr val="bg1"/>
                </a:solidFill>
              </a:rPr>
              <a:t>26</a:t>
            </a:r>
            <a:r>
              <a:rPr lang="en-AU" sz="1050" dirty="0">
                <a:solidFill>
                  <a:schemeClr val="bg1"/>
                </a:solidFill>
              </a:rPr>
              <a:t>(6), 844-857.</a:t>
            </a:r>
          </a:p>
          <a:p>
            <a:pPr marL="357188" indent="-357188"/>
            <a:r>
              <a:rPr lang="en-AU" sz="1050" dirty="0">
                <a:solidFill>
                  <a:schemeClr val="bg1"/>
                </a:solidFill>
              </a:rPr>
              <a:t>Hoel, H., Cooper, C. L., &amp; Einarsen, S. V. (2020). Organizational effects of workplace bullying. In S. Einarsen, Hoel, Helge., Zapf, D., &amp; Cooper, C. L. (Ed.), </a:t>
            </a:r>
            <a:r>
              <a:rPr lang="en-AU" sz="1050" i="1" dirty="0">
                <a:solidFill>
                  <a:schemeClr val="bg1"/>
                </a:solidFill>
              </a:rPr>
              <a:t>Bullying and harassment in the workplace</a:t>
            </a:r>
            <a:r>
              <a:rPr lang="en-AU" sz="1050" dirty="0">
                <a:solidFill>
                  <a:schemeClr val="bg1"/>
                </a:solidFill>
              </a:rPr>
              <a:t> (pp. 209234). CRC Press.</a:t>
            </a:r>
          </a:p>
          <a:p>
            <a:pPr marL="357188" indent="-357188"/>
            <a:r>
              <a:rPr lang="en-AU" sz="1050" dirty="0">
                <a:solidFill>
                  <a:schemeClr val="bg1"/>
                </a:solidFill>
              </a:rPr>
              <a:t>Maier, A. M., Moultrie, J., &amp; Clarkson, P. J. (2011). Assessing organizational capabilities: reviewing and guiding the development of maturity grids. </a:t>
            </a:r>
            <a:r>
              <a:rPr lang="en-AU" sz="1050" i="1" dirty="0">
                <a:solidFill>
                  <a:schemeClr val="bg1"/>
                </a:solidFill>
              </a:rPr>
              <a:t>IEEE transactions on engineering management</a:t>
            </a:r>
            <a:r>
              <a:rPr lang="en-AU" sz="1050" dirty="0">
                <a:solidFill>
                  <a:schemeClr val="bg1"/>
                </a:solidFill>
              </a:rPr>
              <a:t>, </a:t>
            </a:r>
            <a:r>
              <a:rPr lang="en-AU" sz="1050" i="1" dirty="0">
                <a:solidFill>
                  <a:schemeClr val="bg1"/>
                </a:solidFill>
              </a:rPr>
              <a:t>59</a:t>
            </a:r>
            <a:r>
              <a:rPr lang="en-AU" sz="1050" dirty="0">
                <a:solidFill>
                  <a:schemeClr val="bg1"/>
                </a:solidFill>
              </a:rPr>
              <a:t>(1), 138-159.</a:t>
            </a:r>
          </a:p>
          <a:p>
            <a:pPr marL="357188" indent="-357188"/>
            <a:r>
              <a:rPr lang="en-AU" sz="1050" dirty="0">
                <a:solidFill>
                  <a:schemeClr val="bg1"/>
                </a:solidFill>
              </a:rPr>
              <a:t>Safe Work Australia. (2016). Guide for preventing and responding to workplace bullying. A. G. Safe Work Australia.  </a:t>
            </a:r>
            <a:r>
              <a:rPr lang="en-AU" sz="1050" u="sng" dirty="0">
                <a:solidFill>
                  <a:schemeClr val="bg1"/>
                </a:solidFill>
                <a:hlinkClick r:id="rId3">
                  <a:extLst>
                    <a:ext uri="{A12FA001-AC4F-418D-AE19-62706E023703}">
                      <ahyp:hlinkClr xmlns:ahyp="http://schemas.microsoft.com/office/drawing/2018/hyperlinkcolor" val="tx"/>
                    </a:ext>
                  </a:extLst>
                </a:hlinkClick>
              </a:rPr>
              <a:t>https://www.safeworkaustralia.gov.au/system/files/documents/1702/guidepreventingresponding-workplace-bullying.pdf</a:t>
            </a:r>
            <a:endParaRPr lang="en-AU" sz="1050" dirty="0">
              <a:solidFill>
                <a:schemeClr val="bg1"/>
              </a:solidFill>
            </a:endParaRPr>
          </a:p>
          <a:p>
            <a:pPr marL="357188" indent="-357188"/>
            <a:r>
              <a:rPr lang="en-AU" sz="1050" dirty="0">
                <a:solidFill>
                  <a:schemeClr val="bg1"/>
                </a:solidFill>
              </a:rPr>
              <a:t>Zapf, D., &amp; </a:t>
            </a:r>
            <a:r>
              <a:rPr lang="en-AU" sz="1050" dirty="0" err="1">
                <a:solidFill>
                  <a:schemeClr val="bg1"/>
                </a:solidFill>
              </a:rPr>
              <a:t>Vartia</a:t>
            </a:r>
            <a:r>
              <a:rPr lang="en-AU" sz="1050" dirty="0">
                <a:solidFill>
                  <a:schemeClr val="bg1"/>
                </a:solidFill>
              </a:rPr>
              <a:t>, M. (2020). Prevention and treatment of workplace bullying: An overview. </a:t>
            </a:r>
            <a:r>
              <a:rPr lang="en-AU" sz="1050" i="1" dirty="0">
                <a:solidFill>
                  <a:schemeClr val="bg1"/>
                </a:solidFill>
              </a:rPr>
              <a:t>Bullying and harassment in the workplace</a:t>
            </a:r>
            <a:r>
              <a:rPr lang="en-AU" sz="1050" dirty="0">
                <a:solidFill>
                  <a:schemeClr val="bg1"/>
                </a:solidFill>
              </a:rPr>
              <a:t>, 457-495.</a:t>
            </a:r>
          </a:p>
          <a:p>
            <a:pPr>
              <a:lnSpc>
                <a:spcPct val="107000"/>
              </a:lnSpc>
              <a:spcAft>
                <a:spcPts val="800"/>
              </a:spcAft>
            </a:pPr>
            <a:endParaRPr lang="en-AU" sz="1100" dirty="0">
              <a:solidFill>
                <a:schemeClr val="bg1"/>
              </a:solidFill>
              <a:effectLst/>
              <a:latin typeface="Aptos" panose="020B0004020202020204" pitchFamily="34" charset="0"/>
            </a:endParaRPr>
          </a:p>
        </p:txBody>
      </p:sp>
      <p:pic>
        <p:nvPicPr>
          <p:cNvPr id="3" name="Picture 2">
            <a:extLst>
              <a:ext uri="{FF2B5EF4-FFF2-40B4-BE49-F238E27FC236}">
                <a16:creationId xmlns:a16="http://schemas.microsoft.com/office/drawing/2014/main" id="{1E5A46B1-04E1-1D62-84E1-009A7DDAC543}"/>
              </a:ext>
            </a:extLst>
          </p:cNvPr>
          <p:cNvPicPr>
            <a:picLocks noChangeAspect="1"/>
          </p:cNvPicPr>
          <p:nvPr/>
        </p:nvPicPr>
        <p:blipFill>
          <a:blip r:embed="rId4">
            <a:alphaModFix amt="5000"/>
          </a:blip>
          <a:srcRect l="26105" b="11040"/>
          <a:stretch/>
        </p:blipFill>
        <p:spPr>
          <a:xfrm>
            <a:off x="-64315" y="5658820"/>
            <a:ext cx="315913" cy="4599243"/>
          </a:xfrm>
          <a:prstGeom prst="rect">
            <a:avLst/>
          </a:prstGeom>
        </p:spPr>
      </p:pic>
      <p:pic>
        <p:nvPicPr>
          <p:cNvPr id="8" name="Picture 7" descr="A group of people in safety vests and helmets&#10;&#10;Description automatically generated">
            <a:extLst>
              <a:ext uri="{FF2B5EF4-FFF2-40B4-BE49-F238E27FC236}">
                <a16:creationId xmlns:a16="http://schemas.microsoft.com/office/drawing/2014/main" id="{469AE717-90F2-62E4-730D-0C9C87A3F1F0}"/>
              </a:ext>
            </a:extLst>
          </p:cNvPr>
          <p:cNvPicPr>
            <a:picLocks noChangeAspect="1"/>
          </p:cNvPicPr>
          <p:nvPr/>
        </p:nvPicPr>
        <p:blipFill>
          <a:blip r:embed="rId5"/>
          <a:srcRect r="19401" b="918"/>
          <a:stretch/>
        </p:blipFill>
        <p:spPr>
          <a:xfrm>
            <a:off x="0" y="0"/>
            <a:ext cx="6858000" cy="4760842"/>
          </a:xfrm>
          <a:prstGeom prst="rect">
            <a:avLst/>
          </a:prstGeom>
        </p:spPr>
      </p:pic>
    </p:spTree>
    <p:extLst>
      <p:ext uri="{BB962C8B-B14F-4D97-AF65-F5344CB8AC3E}">
        <p14:creationId xmlns:p14="http://schemas.microsoft.com/office/powerpoint/2010/main" val="4015828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4EFEDB-0D34-208C-4B2D-00655E6C8A3A}"/>
              </a:ext>
            </a:extLst>
          </p:cNvPr>
          <p:cNvSpPr/>
          <p:nvPr/>
        </p:nvSpPr>
        <p:spPr>
          <a:xfrm>
            <a:off x="0" y="0"/>
            <a:ext cx="6858000" cy="8607755"/>
          </a:xfrm>
          <a:prstGeom prst="rect">
            <a:avLst/>
          </a:prstGeom>
          <a:solidFill>
            <a:srgbClr val="0017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8885E7"/>
              </a:solidFill>
            </a:endParaRPr>
          </a:p>
        </p:txBody>
      </p:sp>
      <p:pic>
        <p:nvPicPr>
          <p:cNvPr id="4" name="Picture 3">
            <a:extLst>
              <a:ext uri="{FF2B5EF4-FFF2-40B4-BE49-F238E27FC236}">
                <a16:creationId xmlns:a16="http://schemas.microsoft.com/office/drawing/2014/main" id="{5A7E07C8-AA36-2B43-B164-E57462210A36}"/>
              </a:ext>
            </a:extLst>
          </p:cNvPr>
          <p:cNvPicPr>
            <a:picLocks noChangeAspect="1"/>
          </p:cNvPicPr>
          <p:nvPr/>
        </p:nvPicPr>
        <p:blipFill>
          <a:blip r:embed="rId2"/>
          <a:srcRect/>
          <a:stretch/>
        </p:blipFill>
        <p:spPr>
          <a:xfrm>
            <a:off x="5815178" y="270558"/>
            <a:ext cx="786223" cy="623222"/>
          </a:xfrm>
          <a:prstGeom prst="rect">
            <a:avLst/>
          </a:prstGeom>
        </p:spPr>
      </p:pic>
      <p:pic>
        <p:nvPicPr>
          <p:cNvPr id="5" name="Picture 4" descr="A logo with a black background&#10;&#10;Description automatically generated">
            <a:extLst>
              <a:ext uri="{FF2B5EF4-FFF2-40B4-BE49-F238E27FC236}">
                <a16:creationId xmlns:a16="http://schemas.microsoft.com/office/drawing/2014/main" id="{118959AF-2AA5-9FBF-7286-C8A477A4C52E}"/>
              </a:ext>
            </a:extLst>
          </p:cNvPr>
          <p:cNvPicPr>
            <a:picLocks noChangeAspect="1"/>
          </p:cNvPicPr>
          <p:nvPr/>
        </p:nvPicPr>
        <p:blipFill>
          <a:blip r:embed="rId3"/>
          <a:stretch>
            <a:fillRect/>
          </a:stretch>
        </p:blipFill>
        <p:spPr>
          <a:xfrm>
            <a:off x="4236334" y="8813262"/>
            <a:ext cx="2392904" cy="899986"/>
          </a:xfrm>
          <a:prstGeom prst="rect">
            <a:avLst/>
          </a:prstGeom>
        </p:spPr>
      </p:pic>
      <p:sp>
        <p:nvSpPr>
          <p:cNvPr id="6" name="TextBox 5">
            <a:extLst>
              <a:ext uri="{FF2B5EF4-FFF2-40B4-BE49-F238E27FC236}">
                <a16:creationId xmlns:a16="http://schemas.microsoft.com/office/drawing/2014/main" id="{2BBC5D27-62BD-1EBB-DA1F-AB854726F093}"/>
              </a:ext>
            </a:extLst>
          </p:cNvPr>
          <p:cNvSpPr txBox="1"/>
          <p:nvPr/>
        </p:nvSpPr>
        <p:spPr>
          <a:xfrm>
            <a:off x="589179" y="1420969"/>
            <a:ext cx="4629873" cy="1461939"/>
          </a:xfrm>
          <a:prstGeom prst="rect">
            <a:avLst/>
          </a:prstGeom>
          <a:noFill/>
        </p:spPr>
        <p:txBody>
          <a:bodyPr wrap="square" rtlCol="0">
            <a:spAutoFit/>
          </a:bodyPr>
          <a:lstStyle/>
          <a:p>
            <a:r>
              <a:rPr lang="en-US" b="1">
                <a:solidFill>
                  <a:srgbClr val="26B298"/>
                </a:solidFill>
              </a:rPr>
              <a:t>Contact</a:t>
            </a:r>
          </a:p>
          <a:p>
            <a:endParaRPr lang="en-US" b="1">
              <a:solidFill>
                <a:schemeClr val="bg1"/>
              </a:solidFill>
            </a:endParaRPr>
          </a:p>
          <a:p>
            <a:r>
              <a:rPr lang="en-US" sz="1400" b="1">
                <a:solidFill>
                  <a:schemeClr val="bg1"/>
                </a:solidFill>
              </a:rPr>
              <a:t>E: </a:t>
            </a:r>
            <a:r>
              <a:rPr lang="en-US" sz="1400">
                <a:solidFill>
                  <a:schemeClr val="bg1"/>
                </a:solidFill>
                <a:hlinkClick r:id="rId4"/>
              </a:rPr>
              <a:t>mars@ecu.edu.au</a:t>
            </a:r>
            <a:r>
              <a:rPr lang="en-US" sz="1400">
                <a:solidFill>
                  <a:schemeClr val="bg1"/>
                </a:solidFill>
              </a:rPr>
              <a:t> </a:t>
            </a:r>
          </a:p>
          <a:p>
            <a:pPr>
              <a:lnSpc>
                <a:spcPct val="150000"/>
              </a:lnSpc>
            </a:pPr>
            <a:r>
              <a:rPr lang="en-US" sz="1400" b="1">
                <a:solidFill>
                  <a:schemeClr val="bg1"/>
                </a:solidFill>
              </a:rPr>
              <a:t>W: </a:t>
            </a:r>
            <a:r>
              <a:rPr lang="en-US" sz="1400">
                <a:solidFill>
                  <a:schemeClr val="bg1"/>
                </a:solidFill>
                <a:hlinkClick r:id="rId5"/>
              </a:rPr>
              <a:t>ECU MARS Website</a:t>
            </a:r>
            <a:endParaRPr lang="en-US" sz="1400">
              <a:solidFill>
                <a:schemeClr val="bg1"/>
              </a:solidFill>
            </a:endParaRPr>
          </a:p>
          <a:p>
            <a:endParaRPr lang="en-US">
              <a:solidFill>
                <a:schemeClr val="bg1"/>
              </a:solidFill>
            </a:endParaRPr>
          </a:p>
        </p:txBody>
      </p:sp>
      <p:pic>
        <p:nvPicPr>
          <p:cNvPr id="8" name="Picture 7">
            <a:extLst>
              <a:ext uri="{FF2B5EF4-FFF2-40B4-BE49-F238E27FC236}">
                <a16:creationId xmlns:a16="http://schemas.microsoft.com/office/drawing/2014/main" id="{81A62092-DA12-4E97-5CEB-21F99AE23254}"/>
              </a:ext>
            </a:extLst>
          </p:cNvPr>
          <p:cNvPicPr>
            <a:picLocks noChangeAspect="1"/>
          </p:cNvPicPr>
          <p:nvPr/>
        </p:nvPicPr>
        <p:blipFill>
          <a:blip r:embed="rId6">
            <a:alphaModFix amt="5000"/>
          </a:blip>
          <a:srcRect l="12086" b="16753"/>
          <a:stretch/>
        </p:blipFill>
        <p:spPr>
          <a:xfrm>
            <a:off x="-1" y="4303877"/>
            <a:ext cx="4345817" cy="4303878"/>
          </a:xfrm>
          <a:prstGeom prst="rect">
            <a:avLst/>
          </a:prstGeom>
        </p:spPr>
      </p:pic>
    </p:spTree>
    <p:extLst>
      <p:ext uri="{BB962C8B-B14F-4D97-AF65-F5344CB8AC3E}">
        <p14:creationId xmlns:p14="http://schemas.microsoft.com/office/powerpoint/2010/main" val="13448985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14B2B7E91C7124ABDCA654A7F454CBD" ma:contentTypeVersion="11" ma:contentTypeDescription="Create a new document." ma:contentTypeScope="" ma:versionID="3fd1a6dcbb07b3e66c438e25439fe8a8">
  <xsd:schema xmlns:xsd="http://www.w3.org/2001/XMLSchema" xmlns:xs="http://www.w3.org/2001/XMLSchema" xmlns:p="http://schemas.microsoft.com/office/2006/metadata/properties" xmlns:ns2="95d9e387-9102-4621-b056-98fa1a82f854" xmlns:ns3="45ae0c81-3149-44e1-8376-19904c63a335" targetNamespace="http://schemas.microsoft.com/office/2006/metadata/properties" ma:root="true" ma:fieldsID="6260e4439368832275ff920d529848f6" ns2:_="" ns3:_="">
    <xsd:import namespace="95d9e387-9102-4621-b056-98fa1a82f854"/>
    <xsd:import namespace="45ae0c81-3149-44e1-8376-19904c63a33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d9e387-9102-4621-b056-98fa1a82f8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6d2f554-d03b-4809-9b7d-234c4814397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ae0c81-3149-44e1-8376-19904c63a33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8b80097-4373-41e2-b49a-e0cb53544422}" ma:internalName="TaxCatchAll" ma:showField="CatchAllData" ma:web="45ae0c81-3149-44e1-8376-19904c63a33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5ae0c81-3149-44e1-8376-19904c63a335" xsi:nil="true"/>
    <lcf76f155ced4ddcb4097134ff3c332f xmlns="95d9e387-9102-4621-b056-98fa1a82f85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7B53D62-6D0D-4770-84ED-52761E73AC78}">
  <ds:schemaRefs>
    <ds:schemaRef ds:uri="http://schemas.microsoft.com/sharepoint/v3/contenttype/forms"/>
  </ds:schemaRefs>
</ds:datastoreItem>
</file>

<file path=customXml/itemProps2.xml><?xml version="1.0" encoding="utf-8"?>
<ds:datastoreItem xmlns:ds="http://schemas.openxmlformats.org/officeDocument/2006/customXml" ds:itemID="{FCF2DCDC-D155-4F9B-96F4-6D4C343EF4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d9e387-9102-4621-b056-98fa1a82f854"/>
    <ds:schemaRef ds:uri="45ae0c81-3149-44e1-8376-19904c63a3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B399EC-BD3C-44EC-A849-0DAAC0EF8F5F}">
  <ds:schemaRefs>
    <ds:schemaRef ds:uri="http://schemas.microsoft.com/office/2006/metadata/properties"/>
    <ds:schemaRef ds:uri="http://schemas.microsoft.com/office/infopath/2007/PartnerControls"/>
    <ds:schemaRef ds:uri="45ae0c81-3149-44e1-8376-19904c63a335"/>
    <ds:schemaRef ds:uri="95d9e387-9102-4621-b056-98fa1a82f854"/>
  </ds:schemaRefs>
</ds:datastoreItem>
</file>

<file path=docProps/app.xml><?xml version="1.0" encoding="utf-8"?>
<Properties xmlns="http://schemas.openxmlformats.org/officeDocument/2006/extended-properties" xmlns:vt="http://schemas.openxmlformats.org/officeDocument/2006/docPropsVTypes">
  <Template>Office Theme</Template>
  <TotalTime>429</TotalTime>
  <Words>1616</Words>
  <Application>Microsoft Office PowerPoint</Application>
  <PresentationFormat>A4 Paper (210x297 mm)</PresentationFormat>
  <Paragraphs>68</Paragraphs>
  <Slides>6</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Aptos</vt:lpstr>
      <vt:lpstr>Aptos SemiBold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Cameron Bevan</dc:creator>
  <cp:lastModifiedBy>Ginny ALLAN</cp:lastModifiedBy>
  <cp:revision>11</cp:revision>
  <dcterms:created xsi:type="dcterms:W3CDTF">2024-10-17T00:37:58Z</dcterms:created>
  <dcterms:modified xsi:type="dcterms:W3CDTF">2025-09-05T06:50:08Z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0x010100414B2B7E91C7124ABDCA654A7F454CBD</vt:lpwstr>
  </property>
</Properties>
</file>